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0" r:id="rId4"/>
    <p:sldId id="293" r:id="rId5"/>
    <p:sldId id="307" r:id="rId6"/>
    <p:sldId id="294" r:id="rId7"/>
    <p:sldId id="308" r:id="rId8"/>
    <p:sldId id="306" r:id="rId9"/>
    <p:sldId id="305" r:id="rId10"/>
    <p:sldId id="304" r:id="rId11"/>
    <p:sldId id="298" r:id="rId12"/>
    <p:sldId id="299" r:id="rId13"/>
    <p:sldId id="309" r:id="rId14"/>
    <p:sldId id="300" r:id="rId15"/>
    <p:sldId id="310" r:id="rId16"/>
    <p:sldId id="301" r:id="rId17"/>
    <p:sldId id="302" r:id="rId18"/>
    <p:sldId id="311" r:id="rId19"/>
    <p:sldId id="296" r:id="rId20"/>
    <p:sldId id="297" r:id="rId21"/>
    <p:sldId id="312" r:id="rId22"/>
    <p:sldId id="313" r:id="rId23"/>
    <p:sldId id="314" r:id="rId24"/>
    <p:sldId id="316" r:id="rId25"/>
    <p:sldId id="317" r:id="rId26"/>
    <p:sldId id="318" r:id="rId27"/>
    <p:sldId id="319" r:id="rId28"/>
    <p:sldId id="320" r:id="rId29"/>
    <p:sldId id="284" r:id="rId30"/>
    <p:sldId id="287" r:id="rId31"/>
    <p:sldId id="285" r:id="rId32"/>
    <p:sldId id="286" r:id="rId33"/>
    <p:sldId id="321" r:id="rId34"/>
    <p:sldId id="322" r:id="rId35"/>
    <p:sldId id="268" r:id="rId36"/>
    <p:sldId id="267" r:id="rId37"/>
    <p:sldId id="270" r:id="rId38"/>
    <p:sldId id="271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32A680-3826-41F6-8972-ECA30D88D0C5}">
          <p14:sldIdLst>
            <p14:sldId id="256"/>
          </p14:sldIdLst>
        </p14:section>
        <p14:section name="preparation knowledge" id="{0B03FFED-79C2-4726-A977-4BD74A8118B9}">
          <p14:sldIdLst>
            <p14:sldId id="289"/>
            <p14:sldId id="290"/>
            <p14:sldId id="293"/>
            <p14:sldId id="307"/>
            <p14:sldId id="294"/>
            <p14:sldId id="308"/>
            <p14:sldId id="306"/>
            <p14:sldId id="305"/>
            <p14:sldId id="304"/>
            <p14:sldId id="298"/>
            <p14:sldId id="299"/>
            <p14:sldId id="309"/>
            <p14:sldId id="300"/>
            <p14:sldId id="310"/>
            <p14:sldId id="301"/>
            <p14:sldId id="302"/>
            <p14:sldId id="311"/>
            <p14:sldId id="296"/>
            <p14:sldId id="297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284"/>
            <p14:sldId id="287"/>
            <p14:sldId id="285"/>
            <p14:sldId id="286"/>
            <p14:sldId id="321"/>
            <p14:sldId id="322"/>
          </p14:sldIdLst>
        </p14:section>
        <p14:section name="appendix" id="{501D16F0-A268-4787-A8B8-A0CBF69A7F47}">
          <p14:sldIdLst>
            <p14:sldId id="268"/>
            <p14:sldId id="267"/>
            <p14:sldId id="270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8" autoAdjust="0"/>
    <p:restoredTop sz="87546" autoAdjust="0"/>
  </p:normalViewPr>
  <p:slideViewPr>
    <p:cSldViewPr snapToGrid="0">
      <p:cViewPr>
        <p:scale>
          <a:sx n="50" d="100"/>
          <a:sy n="50" d="100"/>
        </p:scale>
        <p:origin x="145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3C7DB-D0E4-4CA5-A67A-83D2DF02A1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9BC5-E9FD-4DCE-9C70-8CBBA3CA2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Question:  see</a:t>
            </a:r>
            <a:r>
              <a:rPr lang="en-US" baseline="0" smtClean="0"/>
              <a:t> low power cmos vlsi , page 73.  z = x x’…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BC5-E9FD-4DCE-9C70-8CBBA3CA2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BC5-E9FD-4DCE-9C70-8CBBA3CA28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BC5-E9FD-4DCE-9C70-8CBBA3CA28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BC5-E9FD-4DCE-9C70-8CBBA3CA28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016000" y="1236664"/>
            <a:ext cx="103632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66234" y="171450"/>
            <a:ext cx="9088967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8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0904-FF34-43F2-A399-A0ACF56E172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D22E-C1C1-4C69-9400-3E82974A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7124828" TargetMode="External"/><Relationship Id="rId2" Type="http://schemas.openxmlformats.org/officeDocument/2006/relationships/hyperlink" Target="https://ieeexplore.ieee.org/document/143212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224" y="552675"/>
            <a:ext cx="7741163" cy="58400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450" b="1" dirty="0">
                <a:solidFill>
                  <a:schemeClr val="bg1"/>
                </a:solidFill>
              </a:rPr>
              <a:t>Power</a:t>
            </a:r>
          </a:p>
          <a:p>
            <a:pPr algn="ctr"/>
            <a:r>
              <a:rPr lang="en-US" sz="12450" b="1" dirty="0">
                <a:solidFill>
                  <a:schemeClr val="bg1"/>
                </a:solidFill>
              </a:rPr>
              <a:t>Analysis</a:t>
            </a:r>
          </a:p>
          <a:p>
            <a:pPr algn="ctr"/>
            <a:r>
              <a:rPr lang="en-US" sz="12450" b="1" smtClean="0">
                <a:solidFill>
                  <a:schemeClr val="bg1"/>
                </a:solidFill>
              </a:rPr>
              <a:t>Basics III</a:t>
            </a:r>
            <a:endParaRPr lang="en-US" sz="124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855" y="345695"/>
            <a:ext cx="9041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Signal </a:t>
            </a:r>
            <a:r>
              <a:rPr lang="en-US" sz="3600" b="1" smtClean="0"/>
              <a:t>probability (requried by leakage power)</a:t>
            </a:r>
            <a:endParaRPr lang="en-US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465581" y="1586171"/>
                <a:ext cx="2669897" cy="964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81" y="1586171"/>
                <a:ext cx="2669897" cy="964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01" y="1586171"/>
            <a:ext cx="4521915" cy="1209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56" y="5051446"/>
            <a:ext cx="3005372" cy="1627733"/>
          </a:xfrm>
          <a:prstGeom prst="rect">
            <a:avLst/>
          </a:prstGeom>
        </p:spPr>
      </p:pic>
      <p:cxnSp>
        <p:nvCxnSpPr>
          <p:cNvPr id="7" name="肘形连接符 6"/>
          <p:cNvCxnSpPr/>
          <p:nvPr/>
        </p:nvCxnSpPr>
        <p:spPr>
          <a:xfrm flipV="1">
            <a:off x="3835928" y="5069921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31406" y="5050871"/>
            <a:ext cx="552044" cy="4938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428" y="5050871"/>
            <a:ext cx="847417" cy="493819"/>
          </a:xfrm>
          <a:prstGeom prst="rect">
            <a:avLst/>
          </a:prstGeom>
        </p:spPr>
      </p:pic>
      <p:cxnSp>
        <p:nvCxnSpPr>
          <p:cNvPr id="11" name="肘形连接符 10"/>
          <p:cNvCxnSpPr/>
          <p:nvPr/>
        </p:nvCxnSpPr>
        <p:spPr>
          <a:xfrm flipV="1">
            <a:off x="4978928" y="5069921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4406" y="5050871"/>
            <a:ext cx="552044" cy="4938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798" y="5052352"/>
            <a:ext cx="847417" cy="493819"/>
          </a:xfrm>
          <a:prstGeom prst="rect">
            <a:avLst/>
          </a:prstGeom>
        </p:spPr>
      </p:pic>
      <p:cxnSp>
        <p:nvCxnSpPr>
          <p:cNvPr id="14" name="肘形连接符 13"/>
          <p:cNvCxnSpPr/>
          <p:nvPr/>
        </p:nvCxnSpPr>
        <p:spPr>
          <a:xfrm flipV="1">
            <a:off x="6112298" y="5068440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07776" y="5049390"/>
            <a:ext cx="552044" cy="4938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798" y="5049390"/>
            <a:ext cx="847417" cy="493819"/>
          </a:xfrm>
          <a:prstGeom prst="rect">
            <a:avLst/>
          </a:prstGeom>
        </p:spPr>
      </p:pic>
      <p:cxnSp>
        <p:nvCxnSpPr>
          <p:cNvPr id="17" name="肘形连接符 16"/>
          <p:cNvCxnSpPr/>
          <p:nvPr/>
        </p:nvCxnSpPr>
        <p:spPr>
          <a:xfrm flipV="1">
            <a:off x="7255298" y="5068440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50776" y="5049390"/>
            <a:ext cx="552044" cy="4938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168" y="5050871"/>
            <a:ext cx="847417" cy="4938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927" y="5872328"/>
            <a:ext cx="5125721" cy="49381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31855" y="4428726"/>
            <a:ext cx="675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Example, P(Y) waves has same signal probability. (similar as duty ratio)</a:t>
            </a:r>
            <a:endParaRPr lang="en-US"/>
          </a:p>
        </p:txBody>
      </p:sp>
      <p:sp>
        <p:nvSpPr>
          <p:cNvPr id="22" name="文本框 21"/>
          <p:cNvSpPr txBox="1"/>
          <p:nvPr/>
        </p:nvSpPr>
        <p:spPr>
          <a:xfrm>
            <a:off x="684562" y="1196308"/>
            <a:ext cx="10488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Several difinations…  Suppose x(t) (or x[n])   is the signal value (1 or 0 ) at time t ( or clock cycle n)</a:t>
            </a:r>
            <a:endParaRPr lang="en-US" sz="2000" b="1"/>
          </a:p>
        </p:txBody>
      </p:sp>
      <p:sp>
        <p:nvSpPr>
          <p:cNvPr id="23" name="文本框 22"/>
          <p:cNvSpPr txBox="1"/>
          <p:nvPr/>
        </p:nvSpPr>
        <p:spPr>
          <a:xfrm>
            <a:off x="684118" y="2685375"/>
            <a:ext cx="5959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P(x) means, for a clock cycle (or a given time):</a:t>
            </a:r>
          </a:p>
          <a:p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400" b="1" smtClean="0">
                <a:solidFill>
                  <a:srgbClr val="FF0000"/>
                </a:solidFill>
              </a:rPr>
              <a:t>What is the probability of wire x == 1?</a:t>
            </a:r>
          </a:p>
          <a:p>
            <a:r>
              <a:rPr lang="en-US" sz="2400" b="1" smtClean="0"/>
              <a:t>	if P(x) == 1  ,  wire x is always 1</a:t>
            </a:r>
          </a:p>
          <a:p>
            <a:r>
              <a:rPr lang="en-US" sz="2400" b="1"/>
              <a:t>	</a:t>
            </a:r>
            <a:r>
              <a:rPr lang="en-US" sz="2400" b="1" smtClean="0"/>
              <a:t>if P(x) == 0,    wire x is always 0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668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51" y="1631729"/>
            <a:ext cx="4521915" cy="12091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551" y="3055634"/>
            <a:ext cx="614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Then </a:t>
            </a:r>
            <a:r>
              <a:rPr lang="en-US" sz="2400" b="1" u="sng" smtClean="0">
                <a:solidFill>
                  <a:srgbClr val="FF0000"/>
                </a:solidFill>
              </a:rPr>
              <a:t>internal nodes </a:t>
            </a:r>
            <a:r>
              <a:rPr lang="en-US" sz="2400" b="1" smtClean="0">
                <a:solidFill>
                  <a:srgbClr val="FF0000"/>
                </a:solidFill>
              </a:rPr>
              <a:t>can be propagated as this: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712954" y="2212929"/>
            <a:ext cx="5375920" cy="2780190"/>
            <a:chOff x="6305550" y="467835"/>
            <a:chExt cx="5375920" cy="278019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550" y="467835"/>
              <a:ext cx="4443412" cy="278019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900565" y="2519872"/>
              <a:ext cx="1780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= p1+p2-p1p2</a:t>
              </a:r>
              <a:endParaRPr lang="en-US" b="1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9551" y="1292916"/>
            <a:ext cx="108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Suppose </a:t>
            </a:r>
            <a:r>
              <a:rPr lang="en-US" sz="2400" b="1" u="sng" smtClean="0"/>
              <a:t>input vectors </a:t>
            </a:r>
            <a:r>
              <a:rPr lang="en-US" sz="2400" b="1" smtClean="0"/>
              <a:t>(VCD or test bench for example), we cancluate P(x) as follows</a:t>
            </a:r>
            <a:endParaRPr lang="en-US" sz="2400" b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9" y="3644124"/>
            <a:ext cx="5450335" cy="124168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19551" y="288545"/>
            <a:ext cx="7851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/>
              <a:t>Extract and propagate signal </a:t>
            </a:r>
            <a:r>
              <a:rPr lang="en-US" sz="3600" b="1"/>
              <a:t>probability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9551" y="5103674"/>
            <a:ext cx="109308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Can we propagate P(x) now?</a:t>
            </a:r>
          </a:p>
          <a:p>
            <a:r>
              <a:rPr lang="en-US" sz="3600" b="1" smtClean="0"/>
              <a:t>Fanout-reconvergent problem. </a:t>
            </a:r>
          </a:p>
          <a:p>
            <a:r>
              <a:rPr lang="en-US" sz="3600" b="1" smtClean="0"/>
              <a:t>Even original input is SSS, local P(x) propagation can fail.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5612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1" y="134989"/>
            <a:ext cx="9959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No!  Local P(x) propagation can over or under estimate !!!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48428" y="1323077"/>
            <a:ext cx="10864394" cy="781474"/>
            <a:chOff x="1197199" y="1456045"/>
            <a:chExt cx="10864394" cy="781474"/>
          </a:xfrm>
        </p:grpSpPr>
        <p:sp>
          <p:nvSpPr>
            <p:cNvPr id="4" name="流程图: 延期 3"/>
            <p:cNvSpPr/>
            <p:nvPr/>
          </p:nvSpPr>
          <p:spPr>
            <a:xfrm>
              <a:off x="4336864" y="1513619"/>
              <a:ext cx="819150" cy="7239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057400" y="1513619"/>
              <a:ext cx="2279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2057400" y="1846138"/>
              <a:ext cx="2279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057400" y="2216757"/>
              <a:ext cx="2279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197199" y="1661472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P(A)</a:t>
              </a:r>
              <a:endParaRPr 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81646" y="1456045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…</a:t>
              </a:r>
              <a:endParaRPr lang="en-US" b="1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85267" y="1774648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…</a:t>
              </a:r>
              <a:endParaRPr lang="en-US" b="1"/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5057495" y="1846138"/>
              <a:ext cx="6988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5908526" y="1661472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P(AAAAAAA…) = P(A)</a:t>
              </a:r>
              <a:endParaRPr 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075309" y="1640711"/>
              <a:ext cx="3986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Since signal logic exponent can not exist</a:t>
              </a:r>
              <a:endParaRPr lang="en-US" b="1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8428" y="2226079"/>
            <a:ext cx="11054061" cy="1200329"/>
            <a:chOff x="1330903" y="2844806"/>
            <a:chExt cx="11054061" cy="1200329"/>
          </a:xfrm>
        </p:grpSpPr>
        <p:sp>
          <p:nvSpPr>
            <p:cNvPr id="3" name="流程图: 延期 2"/>
            <p:cNvSpPr/>
            <p:nvPr/>
          </p:nvSpPr>
          <p:spPr>
            <a:xfrm>
              <a:off x="2708405" y="2975582"/>
              <a:ext cx="819150" cy="7239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流程图: 延期 4"/>
            <p:cNvSpPr/>
            <p:nvPr/>
          </p:nvSpPr>
          <p:spPr>
            <a:xfrm>
              <a:off x="4568769" y="3287019"/>
              <a:ext cx="819150" cy="7239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908305" y="3108932"/>
              <a:ext cx="800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908305" y="3528032"/>
              <a:ext cx="800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527556" y="3356582"/>
              <a:ext cx="1041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330903" y="2844806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P(A)</a:t>
              </a:r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38918" y="335658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P(B)</a:t>
              </a:r>
              <a:endParaRPr 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49619" y="2974035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P(AB)</a:t>
              </a:r>
              <a:endParaRPr 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2289305" y="3528032"/>
              <a:ext cx="0" cy="349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387919" y="3661382"/>
              <a:ext cx="1041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988289" y="3223721"/>
              <a:ext cx="1566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P(ABB) = P(AB)</a:t>
              </a:r>
              <a:endParaRPr 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2289305" y="3868358"/>
              <a:ext cx="22794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8209013" y="3214138"/>
              <a:ext cx="41759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Therefore, we </a:t>
              </a:r>
            </a:p>
            <a:p>
              <a:r>
                <a:rPr lang="en-US" sz="2400" b="1" smtClean="0">
                  <a:solidFill>
                    <a:srgbClr val="FF0000"/>
                  </a:solidFill>
                </a:rPr>
                <a:t>supress exponent in expression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3493"/>
            <a:ext cx="11963400" cy="207032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48428" y="4171020"/>
            <a:ext cx="644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Example:  suppose we want to calculate the signal probability of </a:t>
            </a:r>
            <a:endParaRPr lang="en-US" b="1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20" y="4029721"/>
            <a:ext cx="2600566" cy="52649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5546657" y="6284283"/>
            <a:ext cx="2529246" cy="7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110292" y="6131232"/>
            <a:ext cx="393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Calculate minus is awkward…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7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85750" y="1552837"/>
            <a:ext cx="12757822" cy="4895850"/>
            <a:chOff x="0" y="4248150"/>
            <a:chExt cx="12757822" cy="4895850"/>
          </a:xfrm>
        </p:grpSpPr>
        <p:sp>
          <p:nvSpPr>
            <p:cNvPr id="3" name="云形 2"/>
            <p:cNvSpPr/>
            <p:nvPr/>
          </p:nvSpPr>
          <p:spPr>
            <a:xfrm>
              <a:off x="495300" y="4940222"/>
              <a:ext cx="2410701" cy="1524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流程图: 延期 3"/>
            <p:cNvSpPr/>
            <p:nvPr/>
          </p:nvSpPr>
          <p:spPr>
            <a:xfrm>
              <a:off x="4743449" y="4573583"/>
              <a:ext cx="644469" cy="41578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流程图: 存储数据 4"/>
            <p:cNvSpPr/>
            <p:nvPr/>
          </p:nvSpPr>
          <p:spPr>
            <a:xfrm flipH="1">
              <a:off x="5980698" y="5063198"/>
              <a:ext cx="790818" cy="1008909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263" y="6693997"/>
              <a:ext cx="12337688" cy="2158738"/>
            </a:xfrm>
            <a:prstGeom prst="rect">
              <a:avLst/>
            </a:prstGeom>
          </p:spPr>
        </p:pic>
        <p:sp>
          <p:nvSpPr>
            <p:cNvPr id="7" name="流程图: 延期 6"/>
            <p:cNvSpPr/>
            <p:nvPr/>
          </p:nvSpPr>
          <p:spPr>
            <a:xfrm>
              <a:off x="4743449" y="5155836"/>
              <a:ext cx="644469" cy="41578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流程图: 延期 7"/>
            <p:cNvSpPr/>
            <p:nvPr/>
          </p:nvSpPr>
          <p:spPr>
            <a:xfrm>
              <a:off x="4743449" y="6200525"/>
              <a:ext cx="644469" cy="41578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95530" y="5685899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…</a:t>
              </a:r>
              <a:endParaRPr lang="en-US" b="1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3293790" y="5092642"/>
              <a:ext cx="455829" cy="109199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10879" y="4912039"/>
              <a:ext cx="357161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Any expression can be expressed as</a:t>
              </a:r>
            </a:p>
            <a:p>
              <a:r>
                <a:rPr lang="en-US" b="1" smtClean="0"/>
                <a:t>Sum of input products</a:t>
              </a:r>
            </a:p>
            <a:p>
              <a:endParaRPr lang="en-US" b="1"/>
            </a:p>
            <a:p>
              <a:r>
                <a:rPr lang="en-US" b="1" smtClean="0"/>
                <a:t>The P(x) is combinatino of</a:t>
              </a:r>
            </a:p>
            <a:p>
              <a:r>
                <a:rPr lang="en-US" b="1" smtClean="0"/>
                <a:t> “and” / product, “xor” / sum</a:t>
              </a:r>
              <a:endParaRPr lang="en-US" b="1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0" y="4248150"/>
              <a:ext cx="12757822" cy="489585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61981" y="134989"/>
            <a:ext cx="767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How to supress and deduce P(x) effectively?</a:t>
            </a:r>
            <a:endParaRPr lang="en-US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171922" y="877302"/>
            <a:ext cx="12627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First:  We know any logic function f(x1, x2, x3…..) can be convert to sum-prod format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67121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371" y="304799"/>
            <a:ext cx="1057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Then use BDD (binary decision diagram) to supress exponents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3945"/>
          <a:stretch/>
        </p:blipFill>
        <p:spPr>
          <a:xfrm>
            <a:off x="837250" y="1074152"/>
            <a:ext cx="9768040" cy="12536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7371" y="2614764"/>
            <a:ext cx="1110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Then ab +c can be expressed as BDD form based on Shannon’s expansion:</a:t>
            </a:r>
            <a:endParaRPr 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377371" y="3569001"/>
            <a:ext cx="77742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Deep first transverse to find out (ab+c) signal probability</a:t>
            </a:r>
          </a:p>
          <a:p>
            <a:endParaRPr lang="en-US" sz="2000" b="1"/>
          </a:p>
          <a:p>
            <a:r>
              <a:rPr lang="en-US" sz="2000" b="1" smtClean="0"/>
              <a:t>P(a’)P(c’)0 + P(a’)P(c)1 + P(a)P(b’)P(c’)0 + P(a)P(b’)P(c)1+P(a)P(b)1</a:t>
            </a:r>
          </a:p>
          <a:p>
            <a:r>
              <a:rPr lang="en-US" sz="2000" b="1" smtClean="0"/>
              <a:t>= P(a’)P(c) + P(a)P(b’)P(c) + P(a) P(b)</a:t>
            </a:r>
            <a:endParaRPr lang="en-US" sz="2000" b="1"/>
          </a:p>
        </p:txBody>
      </p:sp>
      <p:grpSp>
        <p:nvGrpSpPr>
          <p:cNvPr id="27" name="组合 26"/>
          <p:cNvGrpSpPr/>
          <p:nvPr/>
        </p:nvGrpSpPr>
        <p:grpSpPr>
          <a:xfrm>
            <a:off x="7887755" y="3508441"/>
            <a:ext cx="2609850" cy="2533650"/>
            <a:chOff x="8492218" y="3221718"/>
            <a:chExt cx="2609850" cy="25336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2218" y="3221718"/>
              <a:ext cx="2609850" cy="25336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984343" y="3854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</a:t>
              </a:r>
              <a:endParaRPr 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088888" y="36776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605290" y="4592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797143" y="4592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</a:t>
              </a:r>
              <a:endParaRPr 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938045" y="51741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92218" y="51151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0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559297" y="1714343"/>
            <a:ext cx="493486" cy="428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</a:t>
            </a:r>
            <a:endParaRPr lang="en-US"/>
          </a:p>
        </p:txBody>
      </p:sp>
      <p:sp>
        <p:nvSpPr>
          <p:cNvPr id="3" name="椭圆 2"/>
          <p:cNvSpPr/>
          <p:nvPr/>
        </p:nvSpPr>
        <p:spPr>
          <a:xfrm>
            <a:off x="9141582" y="2667484"/>
            <a:ext cx="493486" cy="428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</a:t>
            </a:r>
            <a:endParaRPr lang="en-US"/>
          </a:p>
        </p:txBody>
      </p:sp>
      <p:cxnSp>
        <p:nvCxnSpPr>
          <p:cNvPr id="4" name="直接连接符 3"/>
          <p:cNvCxnSpPr>
            <a:stCxn id="2" idx="4"/>
            <a:endCxn id="3" idx="0"/>
          </p:cNvCxnSpPr>
          <p:nvPr/>
        </p:nvCxnSpPr>
        <p:spPr>
          <a:xfrm flipH="1">
            <a:off x="9388325" y="2143297"/>
            <a:ext cx="417715" cy="52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8929958" y="3096438"/>
            <a:ext cx="331755" cy="52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2" idx="5"/>
          </p:cNvCxnSpPr>
          <p:nvPr/>
        </p:nvCxnSpPr>
        <p:spPr>
          <a:xfrm>
            <a:off x="9980514" y="2080478"/>
            <a:ext cx="831085" cy="169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474924" y="3066627"/>
            <a:ext cx="1216487" cy="70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746497" y="3620625"/>
            <a:ext cx="515216" cy="31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470857" y="3620625"/>
            <a:ext cx="515216" cy="31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9539781" y="128538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a+b</a:t>
            </a:r>
            <a:endParaRPr lang="en-US" b="1"/>
          </a:p>
        </p:txBody>
      </p:sp>
      <p:sp>
        <p:nvSpPr>
          <p:cNvPr id="11" name="矩形 10"/>
          <p:cNvSpPr/>
          <p:nvPr/>
        </p:nvSpPr>
        <p:spPr>
          <a:xfrm>
            <a:off x="882783" y="4658590"/>
            <a:ext cx="73591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Giga use CUDD to build BDD, and propagate P(x)</a:t>
            </a:r>
          </a:p>
          <a:p>
            <a:endParaRPr lang="en-US" sz="2800" b="1" smtClean="0"/>
          </a:p>
          <a:p>
            <a:r>
              <a:rPr lang="en-US" sz="2800" smtClean="0"/>
              <a:t>https</a:t>
            </a:r>
            <a:r>
              <a:rPr lang="en-US" sz="2800"/>
              <a:t>://davidkebo.com/cudd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10" y="1285389"/>
            <a:ext cx="6382071" cy="30586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82783" y="6043585"/>
            <a:ext cx="9588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h</a:t>
            </a:r>
            <a:r>
              <a:rPr lang="en-US" sz="2800" b="1" smtClean="0"/>
              <a:t>ttps</a:t>
            </a:r>
            <a:r>
              <a:rPr lang="en-US" sz="2800" b="1"/>
              <a:t>://davidkebo.com/verilog-binary-decision-diagram-parser</a:t>
            </a:r>
          </a:p>
        </p:txBody>
      </p:sp>
      <p:sp>
        <p:nvSpPr>
          <p:cNvPr id="14" name="矩形 13"/>
          <p:cNvSpPr/>
          <p:nvPr/>
        </p:nvSpPr>
        <p:spPr>
          <a:xfrm>
            <a:off x="882783" y="269095"/>
            <a:ext cx="690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Some other BDD examples for logic functions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9422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9514" y="854529"/>
            <a:ext cx="313137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Anlib/anlibcell.cpp</a:t>
            </a:r>
          </a:p>
          <a:p>
            <a:r>
              <a:rPr lang="en-US" smtClean="0"/>
              <a:t>Db/dbProject.cpp</a:t>
            </a:r>
          </a:p>
          <a:p>
            <a:r>
              <a:rPr lang="en-US" smtClean="0"/>
              <a:t>Db/dbGroupCells.cpp</a:t>
            </a:r>
          </a:p>
          <a:p>
            <a:r>
              <a:rPr lang="en-US" smtClean="0"/>
              <a:t>Db/dbBool.cpp</a:t>
            </a:r>
          </a:p>
          <a:p>
            <a:r>
              <a:rPr lang="en-US" smtClean="0"/>
              <a:t>Db/dbLibCell.cpp</a:t>
            </a:r>
          </a:p>
          <a:p>
            <a:r>
              <a:rPr lang="en-US" smtClean="0"/>
              <a:t>Db/dbSocv.cpp</a:t>
            </a:r>
          </a:p>
          <a:p>
            <a:r>
              <a:rPr lang="en-US" smtClean="0"/>
              <a:t>Db/dbLibPin.cpp</a:t>
            </a:r>
          </a:p>
          <a:p>
            <a:r>
              <a:rPr lang="en-US" smtClean="0"/>
              <a:t>Db/dbScope.cpp</a:t>
            </a:r>
          </a:p>
          <a:p>
            <a:r>
              <a:rPr lang="en-US" smtClean="0"/>
              <a:t>Fe/feBddBdd2Ptrs.h</a:t>
            </a:r>
          </a:p>
          <a:p>
            <a:r>
              <a:rPr lang="en-US" smtClean="0"/>
              <a:t>feTcl/feTclInit.cpp</a:t>
            </a:r>
          </a:p>
          <a:p>
            <a:r>
              <a:rPr lang="en-US" smtClean="0"/>
              <a:t>feTcl/feTclHelp.doc</a:t>
            </a:r>
          </a:p>
          <a:p>
            <a:r>
              <a:rPr lang="en-US" smtClean="0"/>
              <a:t>Pow/powGlitch.h</a:t>
            </a:r>
          </a:p>
          <a:p>
            <a:r>
              <a:rPr lang="en-US" smtClean="0"/>
              <a:t>Pow/pow.h</a:t>
            </a:r>
          </a:p>
          <a:p>
            <a:r>
              <a:rPr lang="en-US" smtClean="0"/>
              <a:t>Pow/powUtil.cpp</a:t>
            </a:r>
          </a:p>
          <a:p>
            <a:r>
              <a:rPr lang="en-US" smtClean="0"/>
              <a:t>Sch/schSymbolCG.cpp</a:t>
            </a:r>
          </a:p>
          <a:p>
            <a:r>
              <a:rPr lang="en-US" smtClean="0"/>
              <a:t>Sch/schSymFFGenerator.cpp</a:t>
            </a:r>
          </a:p>
          <a:p>
            <a:r>
              <a:rPr lang="en-US" smtClean="0"/>
              <a:t>Sch/schSYmbol.cpp</a:t>
            </a:r>
          </a:p>
          <a:p>
            <a:r>
              <a:rPr lang="en-US" smtClean="0"/>
              <a:t>Sch/schSymLatchGenerator.cpp</a:t>
            </a:r>
          </a:p>
          <a:p>
            <a:r>
              <a:rPr lang="en-US" smtClean="0"/>
              <a:t>Ta/ta.h</a:t>
            </a:r>
          </a:p>
          <a:p>
            <a:r>
              <a:rPr lang="en-US" smtClean="0"/>
              <a:t>Ut/utGV.h</a:t>
            </a:r>
          </a:p>
          <a:p>
            <a:r>
              <a:rPr lang="en-US" smtClean="0"/>
              <a:t>Xe/</a:t>
            </a:r>
            <a:endParaRPr lang="en-US"/>
          </a:p>
          <a:p>
            <a:endParaRPr lang="en-US"/>
          </a:p>
        </p:txBody>
      </p:sp>
      <p:sp>
        <p:nvSpPr>
          <p:cNvPr id="3" name="矩形标注 2"/>
          <p:cNvSpPr/>
          <p:nvPr/>
        </p:nvSpPr>
        <p:spPr>
          <a:xfrm>
            <a:off x="649514" y="1188357"/>
            <a:ext cx="2322286" cy="1901372"/>
          </a:xfrm>
          <a:prstGeom prst="wedgeRectCallout">
            <a:avLst>
              <a:gd name="adj1" fmla="val 117917"/>
              <a:gd name="adj2" fmla="val -23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4616450" y="1321707"/>
            <a:ext cx="323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Get BDD tree here</a:t>
            </a:r>
            <a:endParaRPr lang="en-US" sz="3200"/>
          </a:p>
        </p:txBody>
      </p:sp>
      <p:sp>
        <p:nvSpPr>
          <p:cNvPr id="5" name="矩形标注 4"/>
          <p:cNvSpPr/>
          <p:nvPr/>
        </p:nvSpPr>
        <p:spPr>
          <a:xfrm>
            <a:off x="649514" y="3947683"/>
            <a:ext cx="2322286" cy="782160"/>
          </a:xfrm>
          <a:prstGeom prst="wedgeRectCallout">
            <a:avLst>
              <a:gd name="adj1" fmla="val 121198"/>
              <a:gd name="adj2" fmla="val 79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649514" y="163942"/>
            <a:ext cx="899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Find out how BDD (CUDD package) is used in GIGA products</a:t>
            </a:r>
            <a:endParaRPr 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4845050" y="3660808"/>
            <a:ext cx="6403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Propagate P(x)</a:t>
            </a:r>
          </a:p>
          <a:p>
            <a:r>
              <a:rPr lang="en-US" sz="3200" smtClean="0"/>
              <a:t>Get glitch pattern </a:t>
            </a:r>
          </a:p>
          <a:p>
            <a:r>
              <a:rPr lang="en-US" sz="3200"/>
              <a:t> </a:t>
            </a:r>
            <a:r>
              <a:rPr lang="en-US" sz="3200" smtClean="0"/>
              <a:t>  (logic patters that will trigger glitch)</a:t>
            </a:r>
            <a:endParaRPr lang="en-US" sz="3200"/>
          </a:p>
        </p:txBody>
      </p:sp>
      <p:sp>
        <p:nvSpPr>
          <p:cNvPr id="8" name="矩形标注 7"/>
          <p:cNvSpPr/>
          <p:nvPr/>
        </p:nvSpPr>
        <p:spPr>
          <a:xfrm>
            <a:off x="649514" y="3127626"/>
            <a:ext cx="2322286" cy="782160"/>
          </a:xfrm>
          <a:prstGeom prst="wedgeRectCallout">
            <a:avLst>
              <a:gd name="adj1" fmla="val 140886"/>
              <a:gd name="adj2" fmla="val -627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146675" y="2441488"/>
            <a:ext cx="4173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Logic equivalance check</a:t>
            </a:r>
          </a:p>
          <a:p>
            <a:r>
              <a:rPr lang="en-US" sz="3200" smtClean="0"/>
              <a:t>(verification)</a:t>
            </a:r>
            <a:endParaRPr lang="en-US" sz="3200"/>
          </a:p>
        </p:txBody>
      </p:sp>
      <p:sp>
        <p:nvSpPr>
          <p:cNvPr id="10" name="矩形标注 9"/>
          <p:cNvSpPr/>
          <p:nvPr/>
        </p:nvSpPr>
        <p:spPr>
          <a:xfrm>
            <a:off x="649514" y="4767740"/>
            <a:ext cx="3131370" cy="1042510"/>
          </a:xfrm>
          <a:prstGeom prst="wedgeRectCallout">
            <a:avLst>
              <a:gd name="adj1" fmla="val 91997"/>
              <a:gd name="adj2" fmla="val 554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21961" y="5762202"/>
            <a:ext cx="3229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Logic optimization</a:t>
            </a:r>
          </a:p>
          <a:p>
            <a:r>
              <a:rPr lang="en-US" sz="3200" smtClean="0"/>
              <a:t>And so on…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0881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90550" y="895350"/>
            <a:ext cx="87983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Your task:</a:t>
            </a:r>
          </a:p>
          <a:p>
            <a:endParaRPr lang="en-US" sz="2800" b="1"/>
          </a:p>
          <a:p>
            <a:pPr marL="342900" indent="-342900">
              <a:buAutoNum type="arabicPeriod"/>
            </a:pPr>
            <a:r>
              <a:rPr lang="en-US" sz="2800" b="1" smtClean="0"/>
              <a:t>Read through CUDD link and example</a:t>
            </a:r>
          </a:p>
          <a:p>
            <a:r>
              <a:rPr lang="en-US" sz="2800" b="1"/>
              <a:t>	</a:t>
            </a:r>
            <a:r>
              <a:rPr lang="en-US" sz="2800" b="1" smtClean="0"/>
              <a:t>study how to build a node, and evaluate logic table.</a:t>
            </a:r>
          </a:p>
          <a:p>
            <a:endParaRPr lang="en-US" sz="2800" b="1"/>
          </a:p>
          <a:p>
            <a:pPr marL="342900" indent="-342900">
              <a:buAutoNum type="arabicPeriod" startAt="2"/>
            </a:pPr>
            <a:r>
              <a:rPr lang="en-US" sz="2800" b="1" smtClean="0"/>
              <a:t>Grep “EvalProbability” in work/src/db/dbInst.cpp</a:t>
            </a:r>
          </a:p>
          <a:p>
            <a:r>
              <a:rPr lang="en-US" sz="2800" b="1" smtClean="0"/>
              <a:t>   explain how CUDD is used in leakage calculation?</a:t>
            </a:r>
          </a:p>
          <a:p>
            <a:r>
              <a:rPr lang="en-US" sz="2800" b="1" smtClean="0"/>
              <a:t>   </a:t>
            </a:r>
            <a:r>
              <a:rPr lang="en-US" sz="2800" b="1">
                <a:solidFill>
                  <a:srgbClr val="FF0000"/>
                </a:solidFill>
              </a:rPr>
              <a:t>dbInst::GetAvgLeakagePower</a:t>
            </a:r>
            <a:r>
              <a:rPr lang="en-US" sz="2800" b="1" smtClean="0">
                <a:solidFill>
                  <a:srgbClr val="FF0000"/>
                </a:solidFill>
              </a:rPr>
              <a:t>()</a:t>
            </a:r>
          </a:p>
          <a:p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/>
              <a:t>    Where you can get state leakage power?</a:t>
            </a:r>
          </a:p>
          <a:p>
            <a:r>
              <a:rPr lang="en-US" sz="2800" b="1"/>
              <a:t>    How you get state probability , P(x)?</a:t>
            </a:r>
          </a:p>
        </p:txBody>
      </p:sp>
    </p:spTree>
    <p:extLst>
      <p:ext uri="{BB962C8B-B14F-4D97-AF65-F5344CB8AC3E}">
        <p14:creationId xmlns:p14="http://schemas.microsoft.com/office/powerpoint/2010/main" val="135236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2980" y="845820"/>
            <a:ext cx="45053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Outline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/>
              <a:t>Basic knowledge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Signal probability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Switching activity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Reference on </a:t>
            </a:r>
            <a:r>
              <a:rPr lang="en-US" sz="3600" b="1" smtClean="0"/>
              <a:t>paper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6341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750" y="209550"/>
            <a:ext cx="6708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What is signal probability, toggle rate, </a:t>
            </a:r>
          </a:p>
          <a:p>
            <a:r>
              <a:rPr lang="en-US" sz="3200" b="1" smtClean="0"/>
              <a:t>switching activity, transition density…</a:t>
            </a: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1">
                <a:extLst>
                  <a:ext uri="{FF2B5EF4-FFF2-40B4-BE49-F238E27FC236}">
                    <a16:creationId xmlns:a16="http://schemas.microsoft.com/office/drawing/2014/main" id="{BBF45823-4696-4B17-A198-1B3E13264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50" y="1492142"/>
                <a:ext cx="9601200" cy="3655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18288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</a:pPr>
                <a:r>
                  <a:rPr lang="en-US" sz="2400" b="1" dirty="0" smtClean="0"/>
                  <a:t>Signal probability (SP</a:t>
                </a:r>
                <a:r>
                  <a:rPr lang="en-US" sz="2400" b="1" smtClean="0"/>
                  <a:t>)</a:t>
                </a:r>
                <a:r>
                  <a:rPr lang="en-US" sz="2400" i="1"/>
                  <a:t> </a:t>
                </a:r>
                <a:r>
                  <a:rPr lang="en-US" sz="2400" smtClean="0"/>
                  <a:t>The average fraction of clock cycles in which the steady state value of the node 𝑥 is a logic high. </a:t>
                </a:r>
                <a:r>
                  <a:rPr lang="en-US" sz="2400" dirty="0"/>
                  <a:t>		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smtClean="0"/>
              </a:p>
              <a:p>
                <a:pPr indent="-18288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</a:pPr>
                <a:r>
                  <a:rPr lang="en-US" sz="2400" b="1" smtClean="0"/>
                  <a:t>Switching </a:t>
                </a:r>
                <a:r>
                  <a:rPr lang="en-US" sz="2400" b="1" dirty="0"/>
                  <a:t>Activity (SWA</a:t>
                </a:r>
                <a:r>
                  <a:rPr lang="en-US" sz="2400" b="1"/>
                  <a:t>) </a:t>
                </a:r>
                <a:r>
                  <a:rPr lang="en-US" sz="2400" b="1" smtClean="0"/>
                  <a:t>/ transition density  </a:t>
                </a:r>
                <a:r>
                  <a:rPr lang="en-US" sz="2400" smtClean="0"/>
                  <a:t>If </a:t>
                </a:r>
                <a:r>
                  <a:rPr lang="en-US" sz="2400" dirty="0"/>
                  <a:t>a logic signal 𝑥(𝑡)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 transitions in a time intervals of length 𝑇, then the switching activity of 𝑥(𝑡) is defined as :</a:t>
                </a:r>
              </a:p>
              <a:p>
                <a:pPr marL="0" indent="0">
                  <a:buClr>
                    <a:schemeClr val="accent1">
                      <a:lumMod val="75000"/>
                    </a:schemeClr>
                  </a:buClr>
                  <a:buSzPct val="85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−1]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indent="-18288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</a:pPr>
                <a:r>
                  <a:rPr lang="en-US" sz="2400" b="1" smtClean="0"/>
                  <a:t>Normalized transition density</a:t>
                </a:r>
              </a:p>
              <a:p>
                <a:pPr marL="45720" indent="0">
                  <a:buClr>
                    <a:schemeClr val="accent1">
                      <a:lumMod val="75000"/>
                    </a:schemeClr>
                  </a:buClr>
                  <a:buSzPct val="85000"/>
                  <a:buNone/>
                </a:pPr>
                <a:r>
                  <a:rPr lang="en-US" sz="2400" b="1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1" smtClean="0"/>
                  <a:t>  </a:t>
                </a:r>
                <a:endParaRPr lang="en-US" sz="2400" b="1" dirty="0"/>
              </a:p>
              <a:p>
                <a:pPr marL="114300" indent="-18288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 Placeholder 1">
                <a:extLst>
                  <a:ext uri="{FF2B5EF4-FFF2-40B4-BE49-F238E27FC236}">
                    <a16:creationId xmlns:a16="http://schemas.microsoft.com/office/drawing/2014/main" id="{BBF45823-4696-4B17-A198-1B3E1326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492142"/>
                <a:ext cx="9601200" cy="3655534"/>
              </a:xfrm>
              <a:prstGeom prst="rect">
                <a:avLst/>
              </a:prstGeom>
              <a:blipFill>
                <a:blip r:embed="rId2"/>
                <a:stretch>
                  <a:fillRect l="-63" t="-2337" r="-1016" b="-29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>
            <a:endCxn id="7" idx="1"/>
          </p:cNvCxnSpPr>
          <p:nvPr/>
        </p:nvCxnSpPr>
        <p:spPr>
          <a:xfrm>
            <a:off x="6686550" y="2571750"/>
            <a:ext cx="13199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006495" y="1971585"/>
            <a:ext cx="418550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 wire X is 0 or 1</a:t>
            </a:r>
          </a:p>
          <a:p>
            <a:r>
              <a:rPr lang="en-US" smtClean="0"/>
              <a:t>P(x) is the probability x is 1 </a:t>
            </a:r>
            <a:r>
              <a:rPr lang="en-US" b="1" smtClean="0"/>
              <a:t>in a clock cycle</a:t>
            </a:r>
            <a:r>
              <a:rPr lang="en-US" smtClean="0"/>
              <a:t>.</a:t>
            </a:r>
          </a:p>
          <a:p>
            <a:r>
              <a:rPr lang="en-US" smtClean="0"/>
              <a:t>P(x) = 1  means wire x is always 1</a:t>
            </a:r>
          </a:p>
          <a:p>
            <a:r>
              <a:rPr lang="en-US" smtClean="0"/>
              <a:t>P(x) = 0.5 half of the time, wire is 1</a:t>
            </a:r>
            <a:endParaRPr 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143332" y="5029884"/>
            <a:ext cx="1863163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006495" y="5029884"/>
            <a:ext cx="4185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How many transitions (0-&gt;1 or 1-&gt;0) </a:t>
            </a:r>
          </a:p>
          <a:p>
            <a:r>
              <a:rPr lang="en-US" b="1" smtClean="0"/>
              <a:t>Per second?</a:t>
            </a:r>
            <a:endParaRPr 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8006495" y="6109493"/>
            <a:ext cx="41855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How many transitions in a clock cycle</a:t>
            </a:r>
            <a:endParaRPr lang="en-US" b="1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705350" y="6053577"/>
            <a:ext cx="3301145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9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2980" y="845820"/>
            <a:ext cx="45053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Outline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/>
              <a:t>Basic knowledge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Signal probability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Switching activity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Reference on </a:t>
            </a:r>
            <a:r>
              <a:rPr lang="en-US" sz="3600" b="1" smtClean="0"/>
              <a:t>paper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6631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750" y="209550"/>
            <a:ext cx="1062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Signal probability {P(x)} and transition density {D(x)} example</a:t>
            </a:r>
            <a:endParaRPr lang="en-US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0" y="5051446"/>
            <a:ext cx="3005372" cy="1627733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 flipV="1">
            <a:off x="3667873" y="4249039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3351" y="4229989"/>
            <a:ext cx="552044" cy="4938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373" y="4229989"/>
            <a:ext cx="847417" cy="493819"/>
          </a:xfrm>
          <a:prstGeom prst="rect">
            <a:avLst/>
          </a:prstGeom>
        </p:spPr>
      </p:pic>
      <p:cxnSp>
        <p:nvCxnSpPr>
          <p:cNvPr id="7" name="肘形连接符 6"/>
          <p:cNvCxnSpPr/>
          <p:nvPr/>
        </p:nvCxnSpPr>
        <p:spPr>
          <a:xfrm flipV="1">
            <a:off x="4810873" y="4249039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6351" y="4229989"/>
            <a:ext cx="552044" cy="4938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43" y="4231470"/>
            <a:ext cx="847417" cy="493819"/>
          </a:xfrm>
          <a:prstGeom prst="rect">
            <a:avLst/>
          </a:prstGeom>
        </p:spPr>
      </p:pic>
      <p:cxnSp>
        <p:nvCxnSpPr>
          <p:cNvPr id="10" name="肘形连接符 9"/>
          <p:cNvCxnSpPr/>
          <p:nvPr/>
        </p:nvCxnSpPr>
        <p:spPr>
          <a:xfrm flipV="1">
            <a:off x="5944243" y="4247558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9721" y="4228508"/>
            <a:ext cx="552044" cy="4938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43" y="4228508"/>
            <a:ext cx="847417" cy="493819"/>
          </a:xfrm>
          <a:prstGeom prst="rect">
            <a:avLst/>
          </a:prstGeom>
        </p:spPr>
      </p:pic>
      <p:cxnSp>
        <p:nvCxnSpPr>
          <p:cNvPr id="13" name="肘形连接符 12"/>
          <p:cNvCxnSpPr/>
          <p:nvPr/>
        </p:nvCxnSpPr>
        <p:spPr>
          <a:xfrm flipV="1">
            <a:off x="7087243" y="4247558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82721" y="4228508"/>
            <a:ext cx="552044" cy="493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113" y="4229989"/>
            <a:ext cx="847417" cy="4938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872" y="5051446"/>
            <a:ext cx="5125721" cy="49381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7475" y="1764145"/>
            <a:ext cx="108767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Example, P(Y) is equivalent in both case (50%) for case 1 and case 2</a:t>
            </a:r>
          </a:p>
          <a:p>
            <a:r>
              <a:rPr lang="en-US" sz="2800" smtClean="0"/>
              <a:t>	But transition density is different!</a:t>
            </a:r>
          </a:p>
          <a:p>
            <a:r>
              <a:rPr lang="en-US" sz="2800" smtClean="0"/>
              <a:t>	D(y) in case 1 is 2X larger than case2!</a:t>
            </a:r>
          </a:p>
          <a:p>
            <a:r>
              <a:rPr lang="en-US" sz="2800"/>
              <a:t>	</a:t>
            </a:r>
            <a:r>
              <a:rPr lang="en-US" sz="2800" smtClean="0">
                <a:solidFill>
                  <a:srgbClr val="FF0000"/>
                </a:solidFill>
              </a:rPr>
              <a:t>case 1 has much higher dynamic power than case 2!</a:t>
            </a:r>
          </a:p>
          <a:p>
            <a:r>
              <a:rPr lang="en-US" sz="2800" smtClean="0"/>
              <a:t>case 3 and case 2 has same D(y), but P(y) is different. </a:t>
            </a:r>
            <a:r>
              <a:rPr lang="en-US" sz="2800" smtClean="0">
                <a:solidFill>
                  <a:srgbClr val="FF0000"/>
                </a:solidFill>
              </a:rPr>
              <a:t>Leakage is different</a:t>
            </a:r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85750" y="969790"/>
            <a:ext cx="9065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D(x) of a clock is 2f:   for each clock cycle, clock toggles twice.</a:t>
            </a:r>
            <a:endParaRPr lang="en-US" sz="2800"/>
          </a:p>
        </p:txBody>
      </p:sp>
      <p:cxnSp>
        <p:nvCxnSpPr>
          <p:cNvPr id="20" name="肘形连接符 19"/>
          <p:cNvCxnSpPr/>
          <p:nvPr/>
        </p:nvCxnSpPr>
        <p:spPr>
          <a:xfrm flipV="1">
            <a:off x="3706203" y="5911003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01681" y="5891953"/>
            <a:ext cx="552044" cy="4938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703" y="5891953"/>
            <a:ext cx="847417" cy="493819"/>
          </a:xfrm>
          <a:prstGeom prst="rect">
            <a:avLst/>
          </a:prstGeom>
        </p:spPr>
      </p:pic>
      <p:cxnSp>
        <p:nvCxnSpPr>
          <p:cNvPr id="23" name="肘形连接符 22"/>
          <p:cNvCxnSpPr/>
          <p:nvPr/>
        </p:nvCxnSpPr>
        <p:spPr>
          <a:xfrm flipV="1">
            <a:off x="4849203" y="5911003"/>
            <a:ext cx="590550" cy="4572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44681" y="5891953"/>
            <a:ext cx="552044" cy="4938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073" y="5893434"/>
            <a:ext cx="847417" cy="493819"/>
          </a:xfrm>
          <a:prstGeom prst="rect">
            <a:avLst/>
          </a:prstGeom>
        </p:spPr>
      </p:pic>
      <p:cxnSp>
        <p:nvCxnSpPr>
          <p:cNvPr id="26" name="肘形连接符 25"/>
          <p:cNvCxnSpPr/>
          <p:nvPr/>
        </p:nvCxnSpPr>
        <p:spPr>
          <a:xfrm>
            <a:off x="5982573" y="6366722"/>
            <a:ext cx="2811019" cy="1481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5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985" y="2503649"/>
            <a:ext cx="3719000" cy="20142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750" y="209550"/>
            <a:ext cx="1124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Switching activity/ transition density/ toggle rate is very complex</a:t>
            </a:r>
          </a:p>
          <a:p>
            <a:r>
              <a:rPr lang="en-US" sz="3200" b="1" smtClean="0"/>
              <a:t>We need to estimate SWA to calculate dynamic power!</a:t>
            </a:r>
            <a:endParaRPr lang="en-US" sz="3200" b="1"/>
          </a:p>
        </p:txBody>
      </p:sp>
      <p:sp>
        <p:nvSpPr>
          <p:cNvPr id="4" name="矩形 3"/>
          <p:cNvSpPr/>
          <p:nvPr/>
        </p:nvSpPr>
        <p:spPr>
          <a:xfrm>
            <a:off x="285750" y="1286768"/>
            <a:ext cx="63342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Case 1:   Functional switch:  </a:t>
            </a:r>
          </a:p>
          <a:p>
            <a:r>
              <a:rPr lang="en-US" sz="3200" b="1" smtClean="0"/>
              <a:t>A input pin switched, cause Y switch</a:t>
            </a:r>
            <a:endParaRPr lang="en-US" sz="3200"/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1115173" y="2776609"/>
            <a:ext cx="1456577" cy="496189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15173" y="3957709"/>
            <a:ext cx="14565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flipV="1">
            <a:off x="6949220" y="3024703"/>
            <a:ext cx="1456577" cy="496189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8027" y="37730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</a:t>
            </a:r>
            <a:endParaRPr 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498027" y="277660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0-&gt;1</a:t>
            </a:r>
            <a:endParaRPr 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8191500" y="257792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0-&gt;1</a:t>
            </a:r>
            <a:endParaRPr lang="en-US" b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3" y="4783636"/>
            <a:ext cx="9334500" cy="2179732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>
            <a:off x="8099956" y="3482604"/>
            <a:ext cx="3429000" cy="1177003"/>
          </a:xfrm>
          <a:prstGeom prst="wedgeRectCallout">
            <a:avLst>
              <a:gd name="adj1" fmla="val -55833"/>
              <a:gd name="adj2" fmla="val -7531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If a input pin switch,</a:t>
            </a:r>
          </a:p>
          <a:p>
            <a:r>
              <a:rPr lang="en-US" b="1" smtClean="0">
                <a:solidFill>
                  <a:schemeClr val="tx1"/>
                </a:solidFill>
              </a:rPr>
              <a:t>And the switch can pass to output</a:t>
            </a:r>
          </a:p>
          <a:p>
            <a:r>
              <a:rPr lang="en-US" b="1" smtClean="0">
                <a:solidFill>
                  <a:schemeClr val="tx1"/>
                </a:solidFill>
              </a:rPr>
              <a:t>Then output pin can switch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667500" y="3778002"/>
            <a:ext cx="1466850" cy="2571750"/>
          </a:xfrm>
          <a:custGeom>
            <a:avLst/>
            <a:gdLst>
              <a:gd name="connsiteX0" fmla="*/ 1466850 w 1466850"/>
              <a:gd name="connsiteY0" fmla="*/ 0 h 2571750"/>
              <a:gd name="connsiteX1" fmla="*/ 876300 w 1466850"/>
              <a:gd name="connsiteY1" fmla="*/ 514350 h 2571750"/>
              <a:gd name="connsiteX2" fmla="*/ 304800 w 1466850"/>
              <a:gd name="connsiteY2" fmla="*/ 1524000 h 2571750"/>
              <a:gd name="connsiteX3" fmla="*/ 0 w 146685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2571750">
                <a:moveTo>
                  <a:pt x="1466850" y="0"/>
                </a:moveTo>
                <a:cubicBezTo>
                  <a:pt x="1268412" y="130175"/>
                  <a:pt x="1069975" y="260350"/>
                  <a:pt x="876300" y="514350"/>
                </a:cubicBezTo>
                <a:cubicBezTo>
                  <a:pt x="682625" y="768350"/>
                  <a:pt x="450850" y="1181100"/>
                  <a:pt x="304800" y="1524000"/>
                </a:cubicBezTo>
                <a:cubicBezTo>
                  <a:pt x="158750" y="1866900"/>
                  <a:pt x="79375" y="2219325"/>
                  <a:pt x="0" y="257175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任意多边形 20"/>
          <p:cNvSpPr/>
          <p:nvPr/>
        </p:nvSpPr>
        <p:spPr>
          <a:xfrm>
            <a:off x="5981700" y="4254252"/>
            <a:ext cx="5592749" cy="3110445"/>
          </a:xfrm>
          <a:custGeom>
            <a:avLst/>
            <a:gdLst>
              <a:gd name="connsiteX0" fmla="*/ 5010150 w 5592749"/>
              <a:gd name="connsiteY0" fmla="*/ 0 h 3110445"/>
              <a:gd name="connsiteX1" fmla="*/ 5314950 w 5592749"/>
              <a:gd name="connsiteY1" fmla="*/ 1333500 h 3110445"/>
              <a:gd name="connsiteX2" fmla="*/ 1524000 w 5592749"/>
              <a:gd name="connsiteY2" fmla="*/ 3028950 h 3110445"/>
              <a:gd name="connsiteX3" fmla="*/ 0 w 5592749"/>
              <a:gd name="connsiteY3" fmla="*/ 2686050 h 31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2749" h="3110445">
                <a:moveTo>
                  <a:pt x="5010150" y="0"/>
                </a:moveTo>
                <a:cubicBezTo>
                  <a:pt x="5453062" y="414337"/>
                  <a:pt x="5895975" y="828675"/>
                  <a:pt x="5314950" y="1333500"/>
                </a:cubicBezTo>
                <a:cubicBezTo>
                  <a:pt x="4733925" y="1838325"/>
                  <a:pt x="2409825" y="2803525"/>
                  <a:pt x="1524000" y="3028950"/>
                </a:cubicBezTo>
                <a:cubicBezTo>
                  <a:pt x="638175" y="3254375"/>
                  <a:pt x="319087" y="2970212"/>
                  <a:pt x="0" y="268605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圆角矩形 21"/>
          <p:cNvSpPr/>
          <p:nvPr/>
        </p:nvSpPr>
        <p:spPr>
          <a:xfrm>
            <a:off x="6267450" y="6349752"/>
            <a:ext cx="681770" cy="4000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圆角矩形 22"/>
          <p:cNvSpPr/>
          <p:nvPr/>
        </p:nvSpPr>
        <p:spPr>
          <a:xfrm>
            <a:off x="5331308" y="6155582"/>
            <a:ext cx="936142" cy="78195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/>
          <p:cNvSpPr/>
          <p:nvPr/>
        </p:nvSpPr>
        <p:spPr>
          <a:xfrm>
            <a:off x="512335" y="7359627"/>
            <a:ext cx="7893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*1991_Najm_Transition </a:t>
            </a:r>
            <a:r>
              <a:rPr lang="en-US" b="1"/>
              <a:t>delay, a new measure of activity </a:t>
            </a:r>
            <a:r>
              <a:rPr lang="en-US" b="1" smtClean="0"/>
              <a:t>in digital </a:t>
            </a:r>
            <a:r>
              <a:rPr lang="en-US" b="1"/>
              <a:t>circuits.pdf</a:t>
            </a:r>
          </a:p>
        </p:txBody>
      </p:sp>
    </p:spTree>
    <p:extLst>
      <p:ext uri="{BB962C8B-B14F-4D97-AF65-F5344CB8AC3E}">
        <p14:creationId xmlns:p14="http://schemas.microsoft.com/office/powerpoint/2010/main" val="421291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6750" y="162055"/>
            <a:ext cx="87631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Wait, what is boolean difference?</a:t>
            </a:r>
          </a:p>
          <a:p>
            <a:endParaRPr lang="en-US" sz="2800" smtClean="0"/>
          </a:p>
          <a:p>
            <a:r>
              <a:rPr lang="en-US" sz="2800" b="1" smtClean="0"/>
              <a:t>Deisnty propagation problem:</a:t>
            </a:r>
            <a:endParaRPr lang="en-US" sz="2800" b="1"/>
          </a:p>
          <a:p>
            <a:endParaRPr 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3" y="1777298"/>
            <a:ext cx="6810149" cy="1362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96664" y="2030851"/>
            <a:ext cx="507933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Means X switches can impact output y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X is transfer to y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Y(x) + Y(x’) = yx’ + y’x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3476961"/>
            <a:ext cx="7562850" cy="16104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6750" y="5777984"/>
            <a:ext cx="5693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/>
              <a:t>CUDD / BDD can help on this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080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0" y="3876830"/>
            <a:ext cx="12192000" cy="2981170"/>
          </a:xfrm>
          <a:prstGeom prst="roundRect">
            <a:avLst>
              <a:gd name="adj" fmla="val 10417"/>
            </a:avLst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85" y="1940551"/>
            <a:ext cx="3719000" cy="20142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750" y="209550"/>
            <a:ext cx="1124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Switching activity/ transition density/ toggle rate is very complex</a:t>
            </a:r>
          </a:p>
          <a:p>
            <a:r>
              <a:rPr lang="en-US" sz="3200" b="1" smtClean="0"/>
              <a:t>We need to estimate SWA to calculate dynamic power!</a:t>
            </a:r>
            <a:endParaRPr lang="en-US" sz="3200" b="1"/>
          </a:p>
        </p:txBody>
      </p:sp>
      <p:sp>
        <p:nvSpPr>
          <p:cNvPr id="4" name="矩形 3"/>
          <p:cNvSpPr/>
          <p:nvPr/>
        </p:nvSpPr>
        <p:spPr>
          <a:xfrm>
            <a:off x="285750" y="1372174"/>
            <a:ext cx="1042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Case 2:   </a:t>
            </a:r>
            <a:r>
              <a:rPr lang="en-US" sz="3200" b="1" smtClean="0"/>
              <a:t>Simultaneous fake switch. Case 1 is over-estimated </a:t>
            </a:r>
            <a:endParaRPr lang="en-US" sz="3200"/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1115173" y="2213511"/>
            <a:ext cx="1456577" cy="496189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8027" y="320994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1-&gt;0</a:t>
            </a:r>
            <a:endParaRPr 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498027" y="221351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0-&gt;1</a:t>
            </a:r>
            <a:endParaRPr 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6667500" y="2166992"/>
            <a:ext cx="120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No switch!</a:t>
            </a:r>
            <a:endParaRPr lang="en-US" b="1"/>
          </a:p>
        </p:txBody>
      </p:sp>
      <p:sp>
        <p:nvSpPr>
          <p:cNvPr id="13" name="矩形标注 12"/>
          <p:cNvSpPr/>
          <p:nvPr/>
        </p:nvSpPr>
        <p:spPr>
          <a:xfrm>
            <a:off x="8271950" y="2261672"/>
            <a:ext cx="3920050" cy="1203205"/>
          </a:xfrm>
          <a:prstGeom prst="wedgeRectCallout">
            <a:avLst>
              <a:gd name="adj1" fmla="val -60833"/>
              <a:gd name="adj2" fmla="val -34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What if 1 pin switches</a:t>
            </a:r>
          </a:p>
          <a:p>
            <a:r>
              <a:rPr lang="en-US" b="1">
                <a:solidFill>
                  <a:schemeClr val="tx1"/>
                </a:solidFill>
              </a:rPr>
              <a:t>What if 2 pin </a:t>
            </a:r>
            <a:r>
              <a:rPr lang="en-US" b="1" smtClean="0">
                <a:solidFill>
                  <a:schemeClr val="tx1"/>
                </a:solidFill>
              </a:rPr>
              <a:t>switche simultaneously</a:t>
            </a:r>
          </a:p>
          <a:p>
            <a:r>
              <a:rPr lang="en-US" b="1" smtClean="0">
                <a:solidFill>
                  <a:schemeClr val="tx1"/>
                </a:solidFill>
              </a:rPr>
              <a:t>……..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Whst if n pin switche </a:t>
            </a:r>
            <a:r>
              <a:rPr lang="en-US" b="1">
                <a:solidFill>
                  <a:schemeClr val="tx1"/>
                </a:solidFill>
              </a:rPr>
              <a:t>simultaneously</a:t>
            </a:r>
          </a:p>
        </p:txBody>
      </p:sp>
      <p:cxnSp>
        <p:nvCxnSpPr>
          <p:cNvPr id="18" name="肘形连接符 17"/>
          <p:cNvCxnSpPr/>
          <p:nvPr/>
        </p:nvCxnSpPr>
        <p:spPr>
          <a:xfrm>
            <a:off x="1115173" y="3121653"/>
            <a:ext cx="1456577" cy="457624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67450" y="2724059"/>
            <a:ext cx="14565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16" y="4772795"/>
            <a:ext cx="9331786" cy="1766888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5199581" y="5689219"/>
            <a:ext cx="1192516" cy="45552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01200" y="6400071"/>
            <a:ext cx="297940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Now consider two pins switch</a:t>
            </a:r>
            <a:endParaRPr lang="en-US"/>
          </a:p>
        </p:txBody>
      </p:sp>
      <p:cxnSp>
        <p:nvCxnSpPr>
          <p:cNvPr id="19" name="直接连接符 18"/>
          <p:cNvCxnSpPr>
            <a:stCxn id="15" idx="1"/>
            <a:endCxn id="25" idx="2"/>
          </p:cNvCxnSpPr>
          <p:nvPr/>
        </p:nvCxnSpPr>
        <p:spPr>
          <a:xfrm flipH="1" flipV="1">
            <a:off x="5795839" y="6144743"/>
            <a:ext cx="1405361" cy="4399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038047" y="3979486"/>
            <a:ext cx="488550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The propability this switch is propatated to output</a:t>
            </a:r>
            <a:endParaRPr lang="en-US"/>
          </a:p>
        </p:txBody>
      </p:sp>
      <p:sp>
        <p:nvSpPr>
          <p:cNvPr id="28" name="圆角矩形 27"/>
          <p:cNvSpPr/>
          <p:nvPr/>
        </p:nvSpPr>
        <p:spPr>
          <a:xfrm>
            <a:off x="5809546" y="4869611"/>
            <a:ext cx="1391654" cy="6702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6392097" y="4342581"/>
            <a:ext cx="809103" cy="527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2539847" y="4869611"/>
            <a:ext cx="2462092" cy="6702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圆角矩形 35"/>
          <p:cNvSpPr/>
          <p:nvPr/>
        </p:nvSpPr>
        <p:spPr>
          <a:xfrm>
            <a:off x="7201200" y="4869611"/>
            <a:ext cx="942493" cy="6702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36"/>
          <p:cNvSpPr txBox="1"/>
          <p:nvPr/>
        </p:nvSpPr>
        <p:spPr>
          <a:xfrm>
            <a:off x="8330924" y="4397226"/>
            <a:ext cx="223574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Only one pin switches</a:t>
            </a:r>
            <a:endParaRPr lang="en-US"/>
          </a:p>
        </p:txBody>
      </p:sp>
      <p:cxnSp>
        <p:nvCxnSpPr>
          <p:cNvPr id="38" name="直接连接符 37"/>
          <p:cNvCxnSpPr>
            <a:stCxn id="37" idx="1"/>
            <a:endCxn id="36" idx="0"/>
          </p:cNvCxnSpPr>
          <p:nvPr/>
        </p:nvCxnSpPr>
        <p:spPr>
          <a:xfrm flipH="1">
            <a:off x="7672447" y="4581892"/>
            <a:ext cx="658477" cy="2877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743795" y="4146404"/>
            <a:ext cx="2055627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Must be zero. Why?</a:t>
            </a:r>
            <a:endParaRPr lang="en-US"/>
          </a:p>
        </p:txBody>
      </p:sp>
      <p:cxnSp>
        <p:nvCxnSpPr>
          <p:cNvPr id="40" name="直接连接符 39"/>
          <p:cNvCxnSpPr>
            <a:stCxn id="39" idx="2"/>
            <a:endCxn id="35" idx="0"/>
          </p:cNvCxnSpPr>
          <p:nvPr/>
        </p:nvCxnSpPr>
        <p:spPr>
          <a:xfrm flipH="1">
            <a:off x="3770893" y="4515736"/>
            <a:ext cx="716" cy="353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832716" y="4869611"/>
            <a:ext cx="1091608" cy="6702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文本框 45"/>
          <p:cNvSpPr txBox="1"/>
          <p:nvPr/>
        </p:nvSpPr>
        <p:spPr>
          <a:xfrm>
            <a:off x="243113" y="4146404"/>
            <a:ext cx="2270814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Switching prpb. At out</a:t>
            </a:r>
            <a:endParaRPr lang="en-US"/>
          </a:p>
        </p:txBody>
      </p:sp>
      <p:cxnSp>
        <p:nvCxnSpPr>
          <p:cNvPr id="47" name="直接连接符 46"/>
          <p:cNvCxnSpPr>
            <a:stCxn id="46" idx="2"/>
            <a:endCxn id="45" idx="0"/>
          </p:cNvCxnSpPr>
          <p:nvPr/>
        </p:nvCxnSpPr>
        <p:spPr>
          <a:xfrm>
            <a:off x="1378520" y="4515736"/>
            <a:ext cx="0" cy="3538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82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67425" cy="40671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133600" y="3486150"/>
            <a:ext cx="2114550" cy="581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1809750" y="4067175"/>
            <a:ext cx="633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Normalized activity/ the probability of x switching in current cycle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5017532"/>
            <a:ext cx="9126332" cy="16690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0523" y="4910912"/>
            <a:ext cx="8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Zero!!!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81200" y="5173623"/>
            <a:ext cx="2266950" cy="581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738187"/>
            <a:ext cx="8844740" cy="549116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543300" y="2743200"/>
            <a:ext cx="1569632" cy="1009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接连接符 4"/>
          <p:cNvCxnSpPr>
            <a:stCxn id="3" idx="0"/>
            <a:endCxn id="6" idx="1"/>
          </p:cNvCxnSpPr>
          <p:nvPr/>
        </p:nvCxnSpPr>
        <p:spPr>
          <a:xfrm flipV="1">
            <a:off x="4328116" y="2105025"/>
            <a:ext cx="1379444" cy="638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07560" y="1643360"/>
            <a:ext cx="263514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If xi xj trans from 00 to 11</a:t>
            </a:r>
          </a:p>
          <a:p>
            <a:r>
              <a:rPr lang="en-US" b="1" smtClean="0"/>
              <a:t>Or trans from 11 to 00</a:t>
            </a:r>
          </a:p>
          <a:p>
            <a:r>
              <a:rPr lang="en-US" b="1" smtClean="0"/>
              <a:t>Cause  y switches</a:t>
            </a:r>
            <a:endParaRPr lang="en-US" b="1"/>
          </a:p>
        </p:txBody>
      </p:sp>
      <p:sp>
        <p:nvSpPr>
          <p:cNvPr id="7" name="圆角矩形 6"/>
          <p:cNvSpPr/>
          <p:nvPr/>
        </p:nvSpPr>
        <p:spPr>
          <a:xfrm>
            <a:off x="2952749" y="2743200"/>
            <a:ext cx="457201" cy="1009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连接符 7"/>
          <p:cNvCxnSpPr>
            <a:endCxn id="9" idx="2"/>
          </p:cNvCxnSpPr>
          <p:nvPr/>
        </p:nvCxnSpPr>
        <p:spPr>
          <a:xfrm flipV="1">
            <a:off x="3181349" y="959019"/>
            <a:ext cx="2520792" cy="1784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00562" y="312688"/>
            <a:ext cx="38031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/>
              <a:t>Remove half, because </a:t>
            </a:r>
          </a:p>
          <a:p>
            <a:r>
              <a:rPr lang="en-US"/>
              <a:t>00 -&gt; 11 can not happen contineously.</a:t>
            </a:r>
          </a:p>
        </p:txBody>
      </p:sp>
    </p:spTree>
    <p:extLst>
      <p:ext uri="{BB962C8B-B14F-4D97-AF65-F5344CB8AC3E}">
        <p14:creationId xmlns:p14="http://schemas.microsoft.com/office/powerpoint/2010/main" val="3981801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" y="1200150"/>
            <a:ext cx="12129784" cy="3211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46" y="4314140"/>
            <a:ext cx="8998630" cy="19330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216" y="254853"/>
            <a:ext cx="10514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How GIGA calculate functional switching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6115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"/>
            <a:ext cx="11520526" cy="56816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1580" y="3977640"/>
            <a:ext cx="10308946" cy="2346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1211580" y="5493603"/>
            <a:ext cx="449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Note:  n input switch simtinously 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Can be very rare, therefore ignore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6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85" y="1940551"/>
            <a:ext cx="3719000" cy="20142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113" y="38394"/>
            <a:ext cx="1124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Switching activity/ transition density/ toggle rate is very complex</a:t>
            </a:r>
          </a:p>
          <a:p>
            <a:r>
              <a:rPr lang="en-US" sz="3200" b="1" smtClean="0"/>
              <a:t>We need to estimate SWA to calculate dynamic power!</a:t>
            </a:r>
            <a:endParaRPr lang="en-US" sz="3200" b="1"/>
          </a:p>
        </p:txBody>
      </p:sp>
      <p:sp>
        <p:nvSpPr>
          <p:cNvPr id="4" name="矩形 3"/>
          <p:cNvSpPr/>
          <p:nvPr/>
        </p:nvSpPr>
        <p:spPr>
          <a:xfrm>
            <a:off x="288465" y="1218685"/>
            <a:ext cx="440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Case </a:t>
            </a:r>
            <a:r>
              <a:rPr lang="en-US" sz="3200" b="1" smtClean="0"/>
              <a:t>3:   generated glitch</a:t>
            </a:r>
            <a:endParaRPr lang="en-US" sz="3200"/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1115173" y="2213511"/>
            <a:ext cx="1456577" cy="496189"/>
          </a:xfrm>
          <a:prstGeom prst="bentConnector3">
            <a:avLst>
              <a:gd name="adj1" fmla="val 3299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98027" y="320994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1-&gt;0</a:t>
            </a:r>
            <a:endParaRPr 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498027" y="221351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0-&gt;1</a:t>
            </a:r>
            <a:endParaRPr lang="en-US" b="1"/>
          </a:p>
        </p:txBody>
      </p:sp>
      <p:sp>
        <p:nvSpPr>
          <p:cNvPr id="13" name="矩形标注 12"/>
          <p:cNvSpPr/>
          <p:nvPr/>
        </p:nvSpPr>
        <p:spPr>
          <a:xfrm>
            <a:off x="8271950" y="2582843"/>
            <a:ext cx="3920050" cy="1203205"/>
          </a:xfrm>
          <a:prstGeom prst="wedgeRectCallout">
            <a:avLst>
              <a:gd name="adj1" fmla="val -82215"/>
              <a:gd name="adj2" fmla="val -446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If input pins are glitch pattern.</a:t>
            </a:r>
          </a:p>
          <a:p>
            <a:r>
              <a:rPr lang="en-US" b="1" smtClean="0">
                <a:solidFill>
                  <a:schemeClr val="tx1"/>
                </a:solidFill>
              </a:rPr>
              <a:t>And edge is wider than arc delay</a:t>
            </a:r>
          </a:p>
          <a:p>
            <a:r>
              <a:rPr lang="en-US" b="1" smtClean="0">
                <a:solidFill>
                  <a:schemeClr val="tx1"/>
                </a:solidFill>
              </a:rPr>
              <a:t>Then output glitch happen!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8" name="肘形连接符 17"/>
          <p:cNvCxnSpPr/>
          <p:nvPr/>
        </p:nvCxnSpPr>
        <p:spPr>
          <a:xfrm>
            <a:off x="1115173" y="3121653"/>
            <a:ext cx="1456577" cy="457624"/>
          </a:xfrm>
          <a:prstGeom prst="bentConnector3">
            <a:avLst>
              <a:gd name="adj1" fmla="val 7877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flipV="1">
            <a:off x="6178979" y="1998692"/>
            <a:ext cx="882012" cy="52596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6619985" y="1998692"/>
            <a:ext cx="1042614" cy="52596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81150" y="2107504"/>
            <a:ext cx="0" cy="20282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266950" y="2107504"/>
            <a:ext cx="0" cy="20282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916" y="5169789"/>
            <a:ext cx="4797686" cy="565666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942038" y="6254534"/>
            <a:ext cx="30537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smtClean="0"/>
              <a:t>Glitch propagation probability</a:t>
            </a:r>
          </a:p>
          <a:p>
            <a:r>
              <a:rPr lang="en-US" b="1" smtClean="0"/>
              <a:t>Wider than arc delay</a:t>
            </a:r>
          </a:p>
        </p:txBody>
      </p:sp>
      <p:sp>
        <p:nvSpPr>
          <p:cNvPr id="44" name="矩形 43"/>
          <p:cNvSpPr/>
          <p:nvPr/>
        </p:nvSpPr>
        <p:spPr>
          <a:xfrm>
            <a:off x="2087309" y="4516802"/>
            <a:ext cx="44961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/>
              <a:t>How many glitch switch at output per second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296456" y="5104662"/>
            <a:ext cx="1121922" cy="6307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圆角矩形 48"/>
          <p:cNvSpPr/>
          <p:nvPr/>
        </p:nvSpPr>
        <p:spPr>
          <a:xfrm>
            <a:off x="6529939" y="5104662"/>
            <a:ext cx="1121922" cy="6307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/>
          <p:cNvSpPr/>
          <p:nvPr/>
        </p:nvSpPr>
        <p:spPr>
          <a:xfrm>
            <a:off x="6929277" y="5985352"/>
            <a:ext cx="526272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smtClean="0"/>
              <a:t>Glitch rate:</a:t>
            </a:r>
          </a:p>
          <a:p>
            <a:r>
              <a:rPr lang="en-US" b="1" smtClean="0"/>
              <a:t>How </a:t>
            </a:r>
            <a:r>
              <a:rPr lang="en-US" b="1"/>
              <a:t>many glitch </a:t>
            </a:r>
            <a:r>
              <a:rPr lang="en-US" b="1" smtClean="0"/>
              <a:t>pattern can </a:t>
            </a:r>
            <a:r>
              <a:rPr lang="en-US" b="1"/>
              <a:t>generated per </a:t>
            </a:r>
            <a:r>
              <a:rPr lang="en-US" b="1" smtClean="0"/>
              <a:t>second</a:t>
            </a:r>
          </a:p>
          <a:p>
            <a:r>
              <a:rPr lang="en-US" b="1" smtClean="0"/>
              <a:t>Determined by gate type and frequency (Again BDD!)</a:t>
            </a:r>
            <a:endParaRPr lang="en-US" b="1"/>
          </a:p>
        </p:txBody>
      </p:sp>
      <p:cxnSp>
        <p:nvCxnSpPr>
          <p:cNvPr id="52" name="直接连接符 51"/>
          <p:cNvCxnSpPr>
            <a:stCxn id="48" idx="2"/>
            <a:endCxn id="43" idx="0"/>
          </p:cNvCxnSpPr>
          <p:nvPr/>
        </p:nvCxnSpPr>
        <p:spPr>
          <a:xfrm flipH="1">
            <a:off x="4468899" y="5735455"/>
            <a:ext cx="1388518" cy="519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3774400" y="5104662"/>
            <a:ext cx="1121922" cy="6307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直接连接符 53"/>
          <p:cNvCxnSpPr>
            <a:stCxn id="44" idx="2"/>
            <a:endCxn id="53" idx="0"/>
          </p:cNvCxnSpPr>
          <p:nvPr/>
        </p:nvCxnSpPr>
        <p:spPr>
          <a:xfrm>
            <a:off x="4335361" y="4886134"/>
            <a:ext cx="0" cy="218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9" idx="2"/>
            <a:endCxn id="50" idx="0"/>
          </p:cNvCxnSpPr>
          <p:nvPr/>
        </p:nvCxnSpPr>
        <p:spPr>
          <a:xfrm>
            <a:off x="7090900" y="5735455"/>
            <a:ext cx="2469739" cy="249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9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799" y="116279"/>
            <a:ext cx="11674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Glitch </a:t>
            </a:r>
            <a:r>
              <a:rPr lang="en-US" sz="3200" b="1" smtClean="0"/>
              <a:t>rate </a:t>
            </a:r>
            <a:r>
              <a:rPr lang="en-US" sz="3200" b="1"/>
              <a:t>1997 Lim paper consider arc delay. Delay can filter glitch</a:t>
            </a:r>
            <a:r>
              <a:rPr lang="en-US" sz="3200" b="1" smtClean="0"/>
              <a:t>.</a:t>
            </a:r>
            <a:endParaRPr lang="en-US" sz="2800" b="1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9" y="1153968"/>
            <a:ext cx="5359717" cy="51037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29" y="3515335"/>
            <a:ext cx="5493904" cy="146806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239000" y="3162300"/>
            <a:ext cx="819150" cy="10870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7610227" y="2116826"/>
            <a:ext cx="44941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The switch probability in a clock cycle is D(a)/f</a:t>
            </a:r>
          </a:p>
          <a:p>
            <a:r>
              <a:rPr lang="en-US" smtClean="0"/>
              <a:t>The rising probability is (D(a)/f)/2</a:t>
            </a:r>
            <a:endParaRPr lang="en-US"/>
          </a:p>
        </p:txBody>
      </p:sp>
      <p:sp>
        <p:nvSpPr>
          <p:cNvPr id="7" name="圆角矩形 6"/>
          <p:cNvSpPr/>
          <p:nvPr/>
        </p:nvSpPr>
        <p:spPr>
          <a:xfrm>
            <a:off x="3371850" y="5676899"/>
            <a:ext cx="1009650" cy="3854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944175" y="6257699"/>
            <a:ext cx="4894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Non-switching pins, and they are biased to a value</a:t>
            </a:r>
          </a:p>
          <a:p>
            <a:r>
              <a:rPr lang="en-US" smtClean="0"/>
              <a:t>So that glitch can be propagated to output</a:t>
            </a:r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6085129" y="3162300"/>
            <a:ext cx="819150" cy="10870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5830061" y="1224274"/>
            <a:ext cx="42438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Generated glitch probability in a clock cycle</a:t>
            </a:r>
            <a:endParaRPr lang="en-US"/>
          </a:p>
        </p:txBody>
      </p:sp>
      <p:cxnSp>
        <p:nvCxnSpPr>
          <p:cNvPr id="12" name="直接连接符 11"/>
          <p:cNvCxnSpPr>
            <a:stCxn id="9" idx="0"/>
            <a:endCxn id="10" idx="2"/>
          </p:cNvCxnSpPr>
          <p:nvPr/>
        </p:nvCxnSpPr>
        <p:spPr>
          <a:xfrm flipV="1">
            <a:off x="6494704" y="1593606"/>
            <a:ext cx="1457284" cy="156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t="12054"/>
          <a:stretch/>
        </p:blipFill>
        <p:spPr>
          <a:xfrm>
            <a:off x="6494704" y="5242783"/>
            <a:ext cx="4696206" cy="75300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85129" y="6019800"/>
            <a:ext cx="61286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Glitch rate:  how many glitch patterns can generated per second</a:t>
            </a:r>
            <a:endParaRPr lang="en-US"/>
          </a:p>
        </p:txBody>
      </p:sp>
      <p:cxnSp>
        <p:nvCxnSpPr>
          <p:cNvPr id="19" name="直接连接符 18"/>
          <p:cNvCxnSpPr>
            <a:stCxn id="5" idx="0"/>
            <a:endCxn id="6" idx="2"/>
          </p:cNvCxnSpPr>
          <p:nvPr/>
        </p:nvCxnSpPr>
        <p:spPr>
          <a:xfrm flipV="1">
            <a:off x="7648575" y="2763157"/>
            <a:ext cx="2208710" cy="39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4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1549200"/>
            <a:ext cx="3642360" cy="5308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898" y="0"/>
            <a:ext cx="7650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An ASIC Low Power Primer: Analysis, Techniques and Specification</a:t>
            </a:r>
            <a:endParaRPr lang="en-US" sz="3200" b="1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898" y="1225689"/>
            <a:ext cx="75625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Leakage power</a:t>
            </a:r>
          </a:p>
          <a:p>
            <a:r>
              <a:rPr lang="en-US" sz="2400" smtClean="0"/>
              <a:t>    from subthreshold leakage / gate-oxide tunneling / </a:t>
            </a:r>
          </a:p>
          <a:p>
            <a:r>
              <a:rPr lang="en-US" sz="2400"/>
              <a:t> </a:t>
            </a:r>
            <a:r>
              <a:rPr lang="en-US" sz="2400" smtClean="0"/>
              <a:t>   / reverse biased junction leakage</a:t>
            </a:r>
            <a:endParaRPr lang="en-US" sz="2400"/>
          </a:p>
          <a:p>
            <a:endParaRPr lang="en-US" sz="2400" smtClean="0"/>
          </a:p>
          <a:p>
            <a:r>
              <a:rPr lang="en-US" sz="2400" b="1"/>
              <a:t>Output pin switching power</a:t>
            </a:r>
          </a:p>
          <a:p>
            <a:r>
              <a:rPr lang="en-US" sz="2400"/>
              <a:t> </a:t>
            </a:r>
            <a:r>
              <a:rPr lang="en-US" sz="2400" smtClean="0"/>
              <a:t>   load capacitor charging/discharging</a:t>
            </a:r>
          </a:p>
          <a:p>
            <a:r>
              <a:rPr lang="en-US" sz="2400"/>
              <a:t> </a:t>
            </a:r>
            <a:r>
              <a:rPr lang="en-US" sz="2400" smtClean="0"/>
              <a:t>   estimate / extract switching activity</a:t>
            </a:r>
          </a:p>
          <a:p>
            <a:r>
              <a:rPr lang="en-US" sz="2400" smtClean="0"/>
              <a:t>    glitch generation and propagation</a:t>
            </a:r>
            <a:endParaRPr lang="en-US" sz="2400"/>
          </a:p>
          <a:p>
            <a:endParaRPr lang="en-US" sz="2400" smtClean="0"/>
          </a:p>
          <a:p>
            <a:r>
              <a:rPr lang="en-US" sz="2400" b="1" smtClean="0"/>
              <a:t>Input pin internal power</a:t>
            </a:r>
          </a:p>
          <a:p>
            <a:r>
              <a:rPr lang="en-US" sz="2400"/>
              <a:t> </a:t>
            </a:r>
            <a:r>
              <a:rPr lang="en-US" sz="2400" smtClean="0"/>
              <a:t> PMOS and NMOS both turn on (T_overlap is overlap time)</a:t>
            </a:r>
          </a:p>
          <a:p>
            <a:r>
              <a:rPr lang="en-US" sz="2400"/>
              <a:t> </a:t>
            </a:r>
            <a:r>
              <a:rPr lang="en-US" sz="2400" smtClean="0"/>
              <a:t> caused by crowbar current/ overlap current. </a:t>
            </a:r>
          </a:p>
          <a:p>
            <a:r>
              <a:rPr lang="en-US" sz="2400" smtClean="0"/>
              <a:t>  short curretn larger if rise time is slow (large slew)</a:t>
            </a:r>
          </a:p>
          <a:p>
            <a:r>
              <a:rPr lang="en-US" sz="2400" smtClean="0"/>
              <a:t>	input pin switch but output does not switch</a:t>
            </a:r>
          </a:p>
          <a:p>
            <a:r>
              <a:rPr lang="en-US" sz="2400"/>
              <a:t>	</a:t>
            </a:r>
            <a:r>
              <a:rPr lang="en-US" sz="2400" smtClean="0"/>
              <a:t>input pin switch, output pin switch</a:t>
            </a:r>
            <a:endParaRPr lang="en-US" sz="2400"/>
          </a:p>
        </p:txBody>
      </p:sp>
      <p:sp>
        <p:nvSpPr>
          <p:cNvPr id="5" name="爆炸形 2 4"/>
          <p:cNvSpPr/>
          <p:nvPr/>
        </p:nvSpPr>
        <p:spPr>
          <a:xfrm>
            <a:off x="7292340" y="0"/>
            <a:ext cx="3474720" cy="251509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Must </a:t>
            </a:r>
          </a:p>
          <a:p>
            <a:pPr algn="ctr"/>
            <a:r>
              <a:rPr lang="en-US" sz="4000" b="1" smtClean="0"/>
              <a:t>Read!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90490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BF45823-4696-4B17-A198-1B3E13264E3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6234" y="990600"/>
                <a:ext cx="10363200" cy="4968875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probability that non-toggle inputs are biased such that the glitch can go through the gate.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𝑝𝑎𝑡𝑡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Apply Boolean differential operation between output pin and two input pins in the glitch pattern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𝑏𝑖𝑎𝑠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NAND gate example: Y = ABC     </a:t>
                </a:r>
              </a:p>
              <a:p>
                <a:pPr marL="5715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NOR gate example: Y = A+B+C</a:t>
                </a:r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XOR gate example: Y =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C</a:t>
                </a:r>
              </a:p>
              <a:p>
                <a:pPr marL="571500" lvl="1" indent="0">
                  <a:buNone/>
                </a:pPr>
                <a:r>
                  <a:rPr lang="en-US" sz="1800" dirty="0"/>
                  <a:t>				</a:t>
                </a:r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𝐘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𝐀</m:t>
                        </m:r>
                      </m:den>
                    </m:f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𝐘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𝐁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, force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𝑏𝑖𝑎𝑠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1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BF45823-4696-4B17-A198-1B3E13264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6234" y="990600"/>
                <a:ext cx="10363200" cy="4968875"/>
              </a:xfrm>
              <a:blipFill>
                <a:blip r:embed="rId2"/>
                <a:stretch>
                  <a:fillRect t="-1840" r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AD2C58-4FA8-4479-993A-BF40CC73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84" y="150182"/>
            <a:ext cx="9088967" cy="819150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How to get glitch rate in GIGA?</a:t>
            </a:r>
            <a:endParaRPr lang="en-US" b="1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6000" y="6189993"/>
            <a:ext cx="8884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CUDD gives you glitch patterns, and evaluate probabilities </a:t>
            </a:r>
            <a:endParaRPr lang="en-US" sz="2800" b="1"/>
          </a:p>
        </p:txBody>
      </p:sp>
      <p:sp>
        <p:nvSpPr>
          <p:cNvPr id="5" name="矩形 4"/>
          <p:cNvSpPr/>
          <p:nvPr/>
        </p:nvSpPr>
        <p:spPr>
          <a:xfrm>
            <a:off x="7742058" y="2690207"/>
            <a:ext cx="422628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smtClean="0"/>
              <a:t>“other_input_pins” in code</a:t>
            </a:r>
            <a:endParaRPr lang="en-US" sz="2800" b="1"/>
          </a:p>
        </p:txBody>
      </p:sp>
      <p:sp>
        <p:nvSpPr>
          <p:cNvPr id="6" name="矩形 5"/>
          <p:cNvSpPr/>
          <p:nvPr/>
        </p:nvSpPr>
        <p:spPr>
          <a:xfrm>
            <a:off x="8204877" y="424844"/>
            <a:ext cx="376346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smtClean="0"/>
              <a:t>“all_input_pins</a:t>
            </a:r>
            <a:r>
              <a:rPr lang="en-US" sz="2800" b="1"/>
              <a:t>” in code</a:t>
            </a:r>
          </a:p>
        </p:txBody>
      </p:sp>
      <p:cxnSp>
        <p:nvCxnSpPr>
          <p:cNvPr id="8" name="直接连接符 7"/>
          <p:cNvCxnSpPr>
            <a:endCxn id="6" idx="1"/>
          </p:cNvCxnSpPr>
          <p:nvPr/>
        </p:nvCxnSpPr>
        <p:spPr>
          <a:xfrm flipV="1">
            <a:off x="6128490" y="686454"/>
            <a:ext cx="2076387" cy="83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5" idx="0"/>
          </p:cNvCxnSpPr>
          <p:nvPr/>
        </p:nvCxnSpPr>
        <p:spPr>
          <a:xfrm>
            <a:off x="8122052" y="1767214"/>
            <a:ext cx="1733149" cy="922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36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6514" y="285065"/>
            <a:ext cx="707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The probabilty that glitch can pass…</a:t>
            </a:r>
            <a:endParaRPr 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468398" y="2946022"/>
            <a:ext cx="5551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If a glitch pattern is generated. </a:t>
            </a:r>
          </a:p>
          <a:p>
            <a:r>
              <a:rPr lang="en-US" sz="2000" b="1" smtClean="0"/>
              <a:t>The edge of a and b arrives at random value  </a:t>
            </a:r>
            <a:r>
              <a:rPr lang="el-GR" sz="2000" b="1" smtClean="0"/>
              <a:t>α</a:t>
            </a:r>
            <a:r>
              <a:rPr lang="en-US" sz="2000" b="1" smtClean="0"/>
              <a:t>, </a:t>
            </a:r>
            <a:r>
              <a:rPr lang="el-GR" sz="2000" b="1" smtClean="0"/>
              <a:t>β</a:t>
            </a:r>
            <a:endParaRPr lang="en-US" sz="2000" b="1" smtClean="0"/>
          </a:p>
          <a:p>
            <a:endParaRPr lang="en-US" sz="2000" b="1"/>
          </a:p>
          <a:p>
            <a:r>
              <a:rPr lang="en-US" sz="2000" b="1" smtClean="0"/>
              <a:t>Then |</a:t>
            </a:r>
            <a:r>
              <a:rPr lang="el-GR" sz="2000" b="1"/>
              <a:t> </a:t>
            </a:r>
            <a:r>
              <a:rPr lang="el-GR" sz="2000" b="1" smtClean="0"/>
              <a:t>α</a:t>
            </a:r>
            <a:r>
              <a:rPr lang="en-US" sz="2000" b="1" smtClean="0"/>
              <a:t> – </a:t>
            </a:r>
            <a:r>
              <a:rPr lang="el-GR" sz="2000" b="1" smtClean="0"/>
              <a:t>β</a:t>
            </a:r>
            <a:r>
              <a:rPr lang="en-US" sz="2000" b="1" smtClean="0"/>
              <a:t> | must &gt; </a:t>
            </a:r>
            <a:r>
              <a:rPr lang="el-GR" sz="2000" b="1" smtClean="0"/>
              <a:t>τ</a:t>
            </a:r>
            <a:r>
              <a:rPr lang="en-US" sz="2000" b="1" smtClean="0"/>
              <a:t>,  then glitch can pass.</a:t>
            </a:r>
          </a:p>
          <a:p>
            <a:r>
              <a:rPr lang="en-US" sz="2000" b="1" smtClean="0"/>
              <a:t>The probability of this is :</a:t>
            </a:r>
            <a:endParaRPr lang="en-US" sz="2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89" y="1141631"/>
            <a:ext cx="5252511" cy="5716369"/>
          </a:xfrm>
          <a:prstGeom prst="rect">
            <a:avLst/>
          </a:prstGeom>
        </p:spPr>
      </p:pic>
      <p:cxnSp>
        <p:nvCxnSpPr>
          <p:cNvPr id="6" name="直接连接符 5"/>
          <p:cNvCxnSpPr>
            <a:endCxn id="7" idx="3"/>
          </p:cNvCxnSpPr>
          <p:nvPr/>
        </p:nvCxnSpPr>
        <p:spPr>
          <a:xfrm flipH="1" flipV="1">
            <a:off x="7514384" y="5193000"/>
            <a:ext cx="1887808" cy="25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54406" y="4731335"/>
            <a:ext cx="225997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mtClean="0"/>
              <a:t>Edges are too close</a:t>
            </a:r>
          </a:p>
          <a:p>
            <a:r>
              <a:rPr lang="en-US" smtClean="0"/>
              <a:t>Shorter than arc delay</a:t>
            </a:r>
          </a:p>
          <a:p>
            <a:r>
              <a:rPr lang="en-US" smtClean="0"/>
              <a:t>Glitch is filtered</a:t>
            </a:r>
            <a:endParaRPr lang="en-US"/>
          </a:p>
        </p:txBody>
      </p:sp>
      <p:sp>
        <p:nvSpPr>
          <p:cNvPr id="27" name="右中括号 26"/>
          <p:cNvSpPr/>
          <p:nvPr/>
        </p:nvSpPr>
        <p:spPr>
          <a:xfrm>
            <a:off x="11099218" y="4552920"/>
            <a:ext cx="292682" cy="12801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右中括号 27"/>
          <p:cNvSpPr/>
          <p:nvPr/>
        </p:nvSpPr>
        <p:spPr>
          <a:xfrm rot="5400000">
            <a:off x="9584865" y="6177245"/>
            <a:ext cx="348050" cy="12801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6" y="1220547"/>
            <a:ext cx="4880798" cy="149101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40966" y="5509914"/>
            <a:ext cx="335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GIGA needs timing update to get </a:t>
            </a:r>
          </a:p>
          <a:p>
            <a:r>
              <a:rPr lang="en-US" b="1" smtClean="0"/>
              <a:t>Arrive time range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1527810" y="3918882"/>
            <a:ext cx="10614660" cy="1206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1" y="701041"/>
            <a:ext cx="10022100" cy="102929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08660" y="701040"/>
            <a:ext cx="1211580" cy="1029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677234" y="-683955"/>
            <a:ext cx="35375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Total transition rate</a:t>
            </a:r>
          </a:p>
          <a:p>
            <a:r>
              <a:rPr lang="en-US" b="1" smtClean="0"/>
              <a:t>(switching activity</a:t>
            </a:r>
          </a:p>
          <a:p>
            <a:r>
              <a:rPr lang="en-US" b="1" smtClean="0"/>
              <a:t>How many toggle edge per second)</a:t>
            </a:r>
            <a:endParaRPr lang="en-US" b="1"/>
          </a:p>
        </p:txBody>
      </p:sp>
      <p:sp>
        <p:nvSpPr>
          <p:cNvPr id="5" name="圆角矩形 4"/>
          <p:cNvSpPr/>
          <p:nvPr/>
        </p:nvSpPr>
        <p:spPr>
          <a:xfrm>
            <a:off x="2446020" y="701040"/>
            <a:ext cx="2217420" cy="1029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2263914"/>
            <a:ext cx="573605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D(x), transition density. Probability of transition in a clock.</a:t>
            </a:r>
          </a:p>
          <a:p>
            <a:r>
              <a:rPr lang="en-US" b="1" smtClean="0"/>
              <a:t>How many functional transition per second.</a:t>
            </a:r>
          </a:p>
          <a:p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/>
              <a:t> proposed in </a:t>
            </a:r>
            <a:r>
              <a:rPr lang="en-US" b="1" smtClean="0"/>
              <a:t>1991_Najm</a:t>
            </a:r>
          </a:p>
          <a:p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/>
              <a:t> removed simutaneously switch in </a:t>
            </a:r>
            <a:r>
              <a:rPr lang="en-US" b="1" smtClean="0"/>
              <a:t>1994_Chou</a:t>
            </a:r>
          </a:p>
          <a:p>
            <a:r>
              <a:rPr lang="en-US" b="1" smtClean="0"/>
              <a:t>3</a:t>
            </a:r>
            <a:r>
              <a:rPr lang="en-US" b="1" baseline="30000" smtClean="0"/>
              <a:t>rd</a:t>
            </a:r>
            <a:r>
              <a:rPr lang="en-US" b="1"/>
              <a:t> improve calculation efficiency in 1994_Kappor</a:t>
            </a:r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 flipV="1">
            <a:off x="3554730" y="1730337"/>
            <a:ext cx="0" cy="5335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012179" y="701040"/>
            <a:ext cx="1760221" cy="1029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43628" y="4092895"/>
            <a:ext cx="625472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Pattern P:  Some pattern can generate glitch. </a:t>
            </a:r>
          </a:p>
          <a:p>
            <a:r>
              <a:rPr lang="en-US" b="1" smtClean="0"/>
              <a:t>Prppagate P: The pattern input events shall wider than arc delay</a:t>
            </a:r>
          </a:p>
          <a:p>
            <a:r>
              <a:rPr lang="en-US" b="1"/>
              <a:t>Proposed in 1997_Lim</a:t>
            </a:r>
          </a:p>
        </p:txBody>
      </p:sp>
      <p:cxnSp>
        <p:nvCxnSpPr>
          <p:cNvPr id="13" name="直接连接符 12"/>
          <p:cNvCxnSpPr>
            <a:endCxn id="11" idx="2"/>
          </p:cNvCxnSpPr>
          <p:nvPr/>
        </p:nvCxnSpPr>
        <p:spPr>
          <a:xfrm flipV="1">
            <a:off x="6877050" y="1730337"/>
            <a:ext cx="15240" cy="236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188967" y="4102004"/>
            <a:ext cx="37628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A glitch can pass from previous input.</a:t>
            </a:r>
          </a:p>
          <a:p>
            <a:r>
              <a:rPr lang="en-US" b="1"/>
              <a:t>Proposed in 1999_hashimoto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218170" y="701040"/>
            <a:ext cx="1760221" cy="1029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直接连接符 26"/>
          <p:cNvCxnSpPr>
            <a:endCxn id="26" idx="2"/>
          </p:cNvCxnSpPr>
          <p:nvPr/>
        </p:nvCxnSpPr>
        <p:spPr>
          <a:xfrm flipH="1" flipV="1">
            <a:off x="9098281" y="1730337"/>
            <a:ext cx="41066" cy="2371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109210" y="701040"/>
            <a:ext cx="457200" cy="1029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5360670" y="0"/>
            <a:ext cx="0" cy="673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066727" y="-378768"/>
            <a:ext cx="40315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A glitch means one rising and one falling</a:t>
            </a:r>
            <a:endParaRPr lang="en-US" b="1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1314450" y="239375"/>
            <a:ext cx="0" cy="4616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2626788" y="5299413"/>
                <a:ext cx="9064404" cy="2862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Glitch can overlap or close with eachother. (insufficient interval)</a:t>
                </a:r>
              </a:p>
              <a:p>
                <a:r>
                  <a:rPr lang="en-US" smtClean="0"/>
                  <a:t>Direct add will result in over estimation.</a:t>
                </a:r>
              </a:p>
              <a:p>
                <a:endParaRPr lang="en-US"/>
              </a:p>
              <a:p>
                <a:r>
                  <a:rPr lang="en-US" smtClean="0"/>
                  <a:t>Hashimoto 1999 set a low boundary (assume other pin do not switch during propogating glitch</a:t>
                </a:r>
              </a:p>
              <a:p>
                <a:r>
                  <a:rPr lang="en-US" smtClean="0"/>
                  <a:t>Giga uses “side SWA scale factor”</a:t>
                </a:r>
              </a:p>
              <a:p>
                <a:r>
                  <a:rPr lang="en-US"/>
                  <a:t>	</a:t>
                </a:r>
                <a:r>
                  <a:rPr lang="en-US" smtClean="0"/>
                  <a:t>If other pin does not toggle, the prop glitch go through as Hashimoto 1999</a:t>
                </a:r>
              </a:p>
              <a:p>
                <a:r>
                  <a:rPr lang="en-US"/>
                  <a:t>	</a:t>
                </a:r>
                <a:r>
                  <a:rPr lang="en-US" smtClean="0"/>
                  <a:t>if other pin toggles, then :</a:t>
                </a:r>
              </a:p>
              <a:p>
                <a:r>
                  <a:rPr lang="en-US"/>
                  <a:t>	</a:t>
                </a:r>
                <a:r>
                  <a:rPr lang="en-US" smtClean="0"/>
                  <a:t>	if other pin toggle will heavily impact prop glitch, B = 1</a:t>
                </a:r>
              </a:p>
              <a:p>
                <a:r>
                  <a:rPr lang="en-US"/>
                  <a:t>	</a:t>
                </a:r>
                <a:r>
                  <a:rPr lang="en-US" smtClean="0"/>
                  <a:t>	else, other pin toggle will not impact prop glitch, B = 0.5 (default)</a:t>
                </a:r>
              </a:p>
              <a:p>
                <a:pPr marL="0" lvl="1"/>
                <a:r>
                  <a:rPr lang="en-US"/>
                  <a:t>	</a:t>
                </a:r>
                <a:r>
                  <a:rPr lang="en-US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parameter </a:t>
                </a:r>
                <a:r>
                  <a:rPr lang="en-US" dirty="0" err="1">
                    <a:solidFill>
                      <a:srgbClr val="FF0000"/>
                    </a:solidFill>
                  </a:rPr>
                  <a:t>glitch_power_side_swa_scale_factor</a:t>
                </a:r>
                <a:r>
                  <a:rPr lang="en-US" dirty="0">
                    <a:solidFill>
                      <a:srgbClr val="FF0000"/>
                    </a:solidFill>
                  </a:rPr>
                  <a:t>, default </a:t>
                </a:r>
                <a:r>
                  <a:rPr lang="en-US">
                    <a:solidFill>
                      <a:srgbClr val="FF0000"/>
                    </a:solidFill>
                  </a:rPr>
                  <a:t>value </a:t>
                </a:r>
                <a:r>
                  <a:rPr lang="en-US" smtClean="0">
                    <a:solidFill>
                      <a:srgbClr val="FF0000"/>
                    </a:solidFill>
                  </a:rPr>
                  <a:t>0.5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88" y="5299413"/>
                <a:ext cx="9064404" cy="2862322"/>
              </a:xfrm>
              <a:prstGeom prst="rect">
                <a:avLst/>
              </a:prstGeom>
              <a:blipFill>
                <a:blip r:embed="rId3"/>
                <a:stretch>
                  <a:fillRect l="-605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321018" y="8161735"/>
                <a:ext cx="5749394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𝑇𝑜𝑔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𝑅𝑎𝑡𝑒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18" y="8161735"/>
                <a:ext cx="5749394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342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62783"/>
            <a:ext cx="7639050" cy="13753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800" y="723900"/>
            <a:ext cx="1136484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Your task:</a:t>
            </a:r>
          </a:p>
          <a:p>
            <a:endParaRPr lang="en-US"/>
          </a:p>
          <a:p>
            <a:r>
              <a:rPr lang="en-US" sz="2800" b="1" smtClean="0"/>
              <a:t>1.  Search work/src/pow.   Find out where GIGA calculate switching power?</a:t>
            </a:r>
            <a:endParaRPr lang="en-US" sz="2800" b="1"/>
          </a:p>
        </p:txBody>
      </p:sp>
      <p:sp>
        <p:nvSpPr>
          <p:cNvPr id="4" name="矩形 3"/>
          <p:cNvSpPr/>
          <p:nvPr/>
        </p:nvSpPr>
        <p:spPr>
          <a:xfrm>
            <a:off x="685800" y="373404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b="1" smtClean="0"/>
              <a:t>Run a report_power_analysis QA case. </a:t>
            </a:r>
          </a:p>
          <a:p>
            <a:r>
              <a:rPr lang="en-US" sz="2800" b="1"/>
              <a:t> </a:t>
            </a:r>
            <a:r>
              <a:rPr lang="en-US" sz="2800" b="1" smtClean="0"/>
              <a:t>     Set breakpoint on below functions. </a:t>
            </a:r>
          </a:p>
          <a:p>
            <a:r>
              <a:rPr lang="en-US" sz="2800" b="1" smtClean="0"/>
              <a:t>      What is call stack? How GIGA uses these API? </a:t>
            </a:r>
            <a:endParaRPr lang="en-US" sz="2800" b="1"/>
          </a:p>
        </p:txBody>
      </p:sp>
      <p:sp>
        <p:nvSpPr>
          <p:cNvPr id="5" name="矩形 4"/>
          <p:cNvSpPr/>
          <p:nvPr/>
        </p:nvSpPr>
        <p:spPr>
          <a:xfrm>
            <a:off x="1581150" y="54242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/>
              <a:t>CalcPropagatingGlitchPow()</a:t>
            </a:r>
          </a:p>
          <a:p>
            <a:r>
              <a:rPr lang="en-US" sz="3600" b="1"/>
              <a:t>UpdateAnnGlitchRate</a:t>
            </a:r>
            <a:r>
              <a:rPr lang="en-US" sz="3600" b="1" smtClean="0"/>
              <a:t>()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0609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0" y="209550"/>
            <a:ext cx="3595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/>
              <a:t>Reference:</a:t>
            </a:r>
            <a:endParaRPr lang="en-US" sz="6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4112"/>
            <a:ext cx="10939544" cy="32527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" y="1439942"/>
            <a:ext cx="3966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Find out in wiki!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51042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9" y="-2602938"/>
            <a:ext cx="8429779" cy="963096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029200" y="4191000"/>
            <a:ext cx="1524000" cy="8572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接连接符 4"/>
          <p:cNvCxnSpPr>
            <a:stCxn id="3" idx="3"/>
          </p:cNvCxnSpPr>
          <p:nvPr/>
        </p:nvCxnSpPr>
        <p:spPr>
          <a:xfrm>
            <a:off x="6553200" y="4619625"/>
            <a:ext cx="3448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01250" y="4191000"/>
            <a:ext cx="630473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mtClean="0"/>
              <a:t>All other pins are not in the pattern,</a:t>
            </a:r>
          </a:p>
          <a:p>
            <a:r>
              <a:rPr lang="en-US" smtClean="0"/>
              <a:t>And biased in the logic level, which can pass the glitch generated </a:t>
            </a:r>
          </a:p>
          <a:p>
            <a:r>
              <a:rPr lang="en-US" smtClean="0"/>
              <a:t>By pattern</a:t>
            </a:r>
            <a:endParaRPr lang="en-US"/>
          </a:p>
        </p:txBody>
      </p:sp>
      <p:sp>
        <p:nvSpPr>
          <p:cNvPr id="7" name="圆角矩形 6"/>
          <p:cNvSpPr/>
          <p:nvPr/>
        </p:nvSpPr>
        <p:spPr>
          <a:xfrm>
            <a:off x="4019550" y="4191000"/>
            <a:ext cx="921774" cy="8572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连接符 7"/>
          <p:cNvCxnSpPr>
            <a:stCxn id="7" idx="0"/>
          </p:cNvCxnSpPr>
          <p:nvPr/>
        </p:nvCxnSpPr>
        <p:spPr>
          <a:xfrm flipV="1">
            <a:off x="4480437" y="2876550"/>
            <a:ext cx="5349363" cy="131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001250" y="2414885"/>
            <a:ext cx="34832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mtClean="0"/>
              <a:t>The probability of pattern happens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3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73" y="1451907"/>
            <a:ext cx="87553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Our optimization method consists of two techniques; a statistical</a:t>
            </a:r>
          </a:p>
          <a:p>
            <a:r>
              <a:rPr lang="en-US">
                <a:latin typeface="Times New Roman" panose="02020603050405020304" pitchFamily="18" charset="0"/>
              </a:rPr>
              <a:t>estimation method of glitch activities and an optimization</a:t>
            </a:r>
          </a:p>
          <a:p>
            <a:r>
              <a:rPr lang="en-US">
                <a:latin typeface="Times New Roman" panose="02020603050405020304" pitchFamily="18" charset="0"/>
              </a:rPr>
              <a:t>algorithm for gate resizing. For the estimation of glitch activities,</a:t>
            </a:r>
          </a:p>
          <a:p>
            <a:r>
              <a:rPr lang="en-US">
                <a:latin typeface="Times New Roman" panose="02020603050405020304" pitchFamily="18" charset="0"/>
              </a:rPr>
              <a:t>we classify glitches into two classes; generated glitches and propagating</a:t>
            </a:r>
          </a:p>
          <a:p>
            <a:r>
              <a:rPr lang="en-US">
                <a:latin typeface="Times New Roman" panose="02020603050405020304" pitchFamily="18" charset="0"/>
              </a:rPr>
              <a:t>glitches. </a:t>
            </a:r>
            <a:r>
              <a:rPr lang="en-US" b="1">
                <a:latin typeface="Arial" panose="020B0604020202020204" pitchFamily="34" charset="0"/>
              </a:rPr>
              <a:t>As </a:t>
            </a:r>
            <a:r>
              <a:rPr lang="en-US">
                <a:latin typeface="Times New Roman" panose="02020603050405020304" pitchFamily="18" charset="0"/>
              </a:rPr>
              <a:t>for the generated glitches, we adopt a statistical</a:t>
            </a:r>
          </a:p>
          <a:p>
            <a:r>
              <a:rPr lang="en-US">
                <a:latin typeface="Times New Roman" panose="02020603050405020304" pitchFamily="18" charset="0"/>
              </a:rPr>
              <a:t>estimation method proposed by Lim and Soma[8]. The propagating</a:t>
            </a:r>
          </a:p>
          <a:p>
            <a:r>
              <a:rPr lang="en-US">
                <a:latin typeface="Times New Roman" panose="02020603050405020304" pitchFamily="18" charset="0"/>
              </a:rPr>
              <a:t>glitches, however, are not considered in their method, and therefore</a:t>
            </a:r>
          </a:p>
          <a:p>
            <a:r>
              <a:rPr lang="en-US">
                <a:latin typeface="Times New Roman" panose="02020603050405020304" pitchFamily="18" charset="0"/>
              </a:rPr>
              <a:t>we have devised a statistical estimation method. The optimization</a:t>
            </a:r>
          </a:p>
          <a:p>
            <a:r>
              <a:rPr lang="en-US">
                <a:latin typeface="Times New Roman" panose="02020603050405020304" pitchFamily="18" charset="0"/>
              </a:rPr>
              <a:t>algorithm has been designed to have the ability of escaping from </a:t>
            </a:r>
            <a:r>
              <a:rPr lang="en-US" sz="2000">
                <a:latin typeface="Times New Roman" panose="02020603050405020304" pitchFamily="18" charset="0"/>
              </a:rPr>
              <a:t>a</a:t>
            </a:r>
          </a:p>
          <a:p>
            <a:r>
              <a:rPr lang="en-US">
                <a:latin typeface="Times New Roman" panose="02020603050405020304" pitchFamily="18" charset="0"/>
              </a:rPr>
              <a:t>bad local solution while keeping small computational costs.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207029" y="69352"/>
            <a:ext cx="3616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1999 </a:t>
            </a:r>
            <a:r>
              <a:rPr lang="en-US" altLang="zh-CN" sz="4000" b="1" smtClean="0"/>
              <a:t>hashimoto</a:t>
            </a:r>
            <a:endParaRPr lang="en-US" sz="4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22" y="1451907"/>
            <a:ext cx="5095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5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0" y="290512"/>
            <a:ext cx="9218035" cy="634072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42109" y="5902036"/>
            <a:ext cx="5957455" cy="7292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0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4" y="452437"/>
            <a:ext cx="91535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3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0837" y="970671"/>
            <a:ext cx="46806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Inter connection aware glith propagation</a:t>
            </a:r>
          </a:p>
          <a:p>
            <a:endParaRPr lang="en-US"/>
          </a:p>
          <a:p>
            <a:r>
              <a:rPr lang="en-US" smtClean="0"/>
              <a:t>Glitch reduction  optimization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ieeexplore.ieee.org/document/1432125</a:t>
            </a:r>
            <a:endParaRPr lang="en-US" smtClean="0"/>
          </a:p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ieeexplore.ieee.org/document/7124828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6498" y="365760"/>
            <a:ext cx="765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</a:rPr>
              <a:t>How to get power of a cell?</a:t>
            </a:r>
            <a:endParaRPr lang="en-US" sz="3200" b="1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498" y="1120140"/>
            <a:ext cx="718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Report_power_analysis [get_cell an_and_gate]</a:t>
            </a:r>
            <a:endParaRPr lang="en-US" sz="2800" b="1"/>
          </a:p>
        </p:txBody>
      </p:sp>
      <p:grpSp>
        <p:nvGrpSpPr>
          <p:cNvPr id="36" name="组合 35"/>
          <p:cNvGrpSpPr/>
          <p:nvPr/>
        </p:nvGrpSpPr>
        <p:grpSpPr>
          <a:xfrm>
            <a:off x="1332766" y="1598362"/>
            <a:ext cx="4219386" cy="2217896"/>
            <a:chOff x="1721169" y="1882378"/>
            <a:chExt cx="4219386" cy="2217896"/>
          </a:xfrm>
        </p:grpSpPr>
        <p:cxnSp>
          <p:nvCxnSpPr>
            <p:cNvPr id="6" name="直接连接符 5"/>
            <p:cNvCxnSpPr>
              <a:stCxn id="4" idx="3"/>
            </p:cNvCxnSpPr>
            <p:nvPr/>
          </p:nvCxnSpPr>
          <p:spPr>
            <a:xfrm>
              <a:off x="4251960" y="297180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951232" y="269748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951232" y="322326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29000" y="2057400"/>
              <a:ext cx="0" cy="187452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流程图: 延期 3"/>
            <p:cNvSpPr/>
            <p:nvPr/>
          </p:nvSpPr>
          <p:spPr>
            <a:xfrm>
              <a:off x="2979932" y="2446020"/>
              <a:ext cx="1272028" cy="105156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91457" y="188237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VDD</a:t>
              </a:r>
              <a:endParaRPr 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29000" y="3730942"/>
              <a:ext cx="537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VSS</a:t>
              </a:r>
              <a:endParaRPr lang="en-US" b="1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004435" y="3223260"/>
              <a:ext cx="548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004435" y="3360420"/>
              <a:ext cx="548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274945" y="2971800"/>
              <a:ext cx="0" cy="2514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274945" y="3373755"/>
              <a:ext cx="0" cy="2514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等腰三角形 24"/>
            <p:cNvSpPr/>
            <p:nvPr/>
          </p:nvSpPr>
          <p:spPr>
            <a:xfrm flipV="1">
              <a:off x="5136832" y="3625215"/>
              <a:ext cx="276225" cy="211455"/>
            </a:xfrm>
            <a:prstGeom prst="triangl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22498" y="257567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Y</a:t>
              </a:r>
              <a:endParaRPr lang="en-US" b="1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21169" y="232814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A</a:t>
              </a:r>
              <a:endParaRPr lang="en-US" b="1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21169" y="291286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B</a:t>
              </a:r>
              <a:endParaRPr lang="en-US" b="1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35663" y="303859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</a:t>
              </a:r>
              <a:endParaRPr lang="en-US" b="1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1887" y="3785063"/>
            <a:ext cx="9645454" cy="1815882"/>
            <a:chOff x="628650" y="4667250"/>
            <a:chExt cx="9645454" cy="1815882"/>
          </a:xfrm>
        </p:grpSpPr>
        <p:sp>
          <p:nvSpPr>
            <p:cNvPr id="29" name="文本框 28"/>
            <p:cNvSpPr txBox="1"/>
            <p:nvPr/>
          </p:nvSpPr>
          <p:spPr>
            <a:xfrm>
              <a:off x="628650" y="4667250"/>
              <a:ext cx="384554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Cell power = </a:t>
              </a:r>
            </a:p>
            <a:p>
              <a:r>
                <a:rPr lang="en-US" sz="2800" b="1"/>
                <a:t>	</a:t>
              </a:r>
              <a:r>
                <a:rPr lang="en-US" sz="2800" b="1" smtClean="0"/>
                <a:t>   Leakage power </a:t>
              </a:r>
            </a:p>
            <a:p>
              <a:r>
                <a:rPr lang="en-US" sz="2800" b="1"/>
                <a:t>	</a:t>
              </a:r>
              <a:r>
                <a:rPr lang="en-US" sz="2800" b="1" smtClean="0"/>
                <a:t>+ Internal power</a:t>
              </a:r>
            </a:p>
            <a:p>
              <a:r>
                <a:rPr lang="en-US" sz="2800" b="1"/>
                <a:t>	</a:t>
              </a:r>
              <a:r>
                <a:rPr lang="en-US" sz="2800" b="1" smtClean="0"/>
                <a:t>+ Switching power</a:t>
              </a:r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4509000" y="6023481"/>
                  <a:ext cx="1738681" cy="385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𝑺𝑾𝑨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𝑫𝑫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000" y="6023481"/>
                  <a:ext cx="1738681" cy="385875"/>
                </a:xfrm>
                <a:prstGeom prst="rect">
                  <a:avLst/>
                </a:prstGeom>
                <a:blipFill>
                  <a:blip r:embed="rId2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矩形 32"/>
            <p:cNvSpPr/>
            <p:nvPr/>
          </p:nvSpPr>
          <p:spPr>
            <a:xfrm>
              <a:off x="4509000" y="5221724"/>
              <a:ext cx="576510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smtClean="0"/>
                <a:t>Sum of:            State-probability  *          state-leakage-value</a:t>
              </a:r>
              <a:endParaRPr lang="en-US" b="1"/>
            </a:p>
          </p:txBody>
        </p:sp>
        <p:sp>
          <p:nvSpPr>
            <p:cNvPr id="34" name="矩形 33"/>
            <p:cNvSpPr/>
            <p:nvPr/>
          </p:nvSpPr>
          <p:spPr>
            <a:xfrm>
              <a:off x="4509000" y="5620299"/>
              <a:ext cx="5141857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smtClean="0"/>
                <a:t>Switching probability (toggle rate) and  lookup table</a:t>
              </a:r>
              <a:endParaRPr lang="en-US" b="1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01887" y="5972001"/>
            <a:ext cx="105842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smtClean="0"/>
              <a:t>Alternatively, get from .lib default value (fast, but NOT accurate at all!)</a:t>
            </a:r>
            <a:endParaRPr lang="en-US" sz="2800" b="1"/>
          </a:p>
        </p:txBody>
      </p:sp>
      <p:sp>
        <p:nvSpPr>
          <p:cNvPr id="43" name="圆角矩形 42"/>
          <p:cNvSpPr/>
          <p:nvPr/>
        </p:nvSpPr>
        <p:spPr>
          <a:xfrm>
            <a:off x="7966979" y="4234751"/>
            <a:ext cx="2320021" cy="90654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直接箭头连接符 44"/>
          <p:cNvCxnSpPr>
            <a:stCxn id="43" idx="3"/>
          </p:cNvCxnSpPr>
          <p:nvPr/>
        </p:nvCxnSpPr>
        <p:spPr>
          <a:xfrm flipV="1">
            <a:off x="10287000" y="4038600"/>
            <a:ext cx="495300" cy="649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0336515" y="3631592"/>
            <a:ext cx="137088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In .lib file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024654" y="4234751"/>
            <a:ext cx="2320021" cy="838830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9" name="直接箭头连接符 48"/>
          <p:cNvCxnSpPr>
            <a:stCxn id="52" idx="2"/>
          </p:cNvCxnSpPr>
          <p:nvPr/>
        </p:nvCxnSpPr>
        <p:spPr>
          <a:xfrm>
            <a:off x="5399706" y="5552275"/>
            <a:ext cx="1453459" cy="1137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909528" y="2699600"/>
            <a:ext cx="3686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From VCD/ SAIF annotation</a:t>
            </a:r>
          </a:p>
          <a:p>
            <a:r>
              <a:rPr lang="en-US" sz="2400" b="1" smtClean="0">
                <a:solidFill>
                  <a:srgbClr val="00B050"/>
                </a:solidFill>
              </a:rPr>
              <a:t>And propagation altorithm</a:t>
            </a:r>
            <a:endParaRPr lang="en-US" sz="2400" b="1">
              <a:solidFill>
                <a:srgbClr val="00B050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247259" y="5136686"/>
            <a:ext cx="304893" cy="415589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文本框 54"/>
          <p:cNvSpPr txBox="1"/>
          <p:nvPr/>
        </p:nvSpPr>
        <p:spPr>
          <a:xfrm>
            <a:off x="6853165" y="5424838"/>
            <a:ext cx="462754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From extraction or wire/cell model</a:t>
            </a:r>
            <a:endParaRPr lang="en-US" sz="2400" b="1">
              <a:solidFill>
                <a:srgbClr val="7030A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6237185" y="3431382"/>
            <a:ext cx="495300" cy="64942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6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18" y="32267"/>
            <a:ext cx="5038722" cy="2628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0" y="3553959"/>
            <a:ext cx="5220622" cy="3143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599" y="395679"/>
            <a:ext cx="6514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Require 1:  power value in .lib</a:t>
            </a:r>
            <a:endParaRPr 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17379" y="1698694"/>
            <a:ext cx="56663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Internal power table in .lib</a:t>
            </a:r>
          </a:p>
          <a:p>
            <a:r>
              <a:rPr lang="en-US" sz="2800"/>
              <a:t>     inverter A triggered internal power</a:t>
            </a:r>
          </a:p>
          <a:p>
            <a:r>
              <a:rPr lang="en-US" sz="2800"/>
              <a:t>     related to input transition and </a:t>
            </a:r>
          </a:p>
          <a:p>
            <a:r>
              <a:rPr lang="en-US" sz="2800"/>
              <a:t>     output cap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70629" y="3076905"/>
            <a:ext cx="3761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Leakage </a:t>
            </a:r>
            <a:r>
              <a:rPr lang="en-US" sz="2800" b="1" smtClean="0"/>
              <a:t>power</a:t>
            </a:r>
          </a:p>
          <a:p>
            <a:r>
              <a:rPr lang="en-US" sz="2800"/>
              <a:t> </a:t>
            </a:r>
            <a:r>
              <a:rPr lang="en-US" sz="2800" smtClean="0"/>
              <a:t>  state dependent value</a:t>
            </a:r>
            <a:endParaRPr 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04" y="4092223"/>
            <a:ext cx="3118692" cy="2244973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67599" y="1537903"/>
            <a:ext cx="5802738" cy="5159306"/>
          </a:xfrm>
          <a:prstGeom prst="roundRect">
            <a:avLst>
              <a:gd name="adj" fmla="val 63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7219949" y="2895599"/>
            <a:ext cx="4011837" cy="3801609"/>
          </a:xfrm>
          <a:prstGeom prst="roundRect">
            <a:avLst>
              <a:gd name="adj" fmla="val 63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云形 35"/>
          <p:cNvSpPr/>
          <p:nvPr/>
        </p:nvSpPr>
        <p:spPr>
          <a:xfrm>
            <a:off x="2834539" y="1909535"/>
            <a:ext cx="1977814" cy="17792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229239" y="118237"/>
            <a:ext cx="1116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00"/>
                </a:solidFill>
              </a:rPr>
              <a:t>Require 2:  signal probability and switching activity</a:t>
            </a:r>
            <a:endParaRPr lang="en-US" sz="3600" b="1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239" y="928894"/>
            <a:ext cx="458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By annotation or propagation</a:t>
            </a:r>
            <a:endParaRPr lang="en-US" sz="2800" b="1"/>
          </a:p>
        </p:txBody>
      </p:sp>
      <p:grpSp>
        <p:nvGrpSpPr>
          <p:cNvPr id="4" name="组合 3"/>
          <p:cNvGrpSpPr/>
          <p:nvPr/>
        </p:nvGrpSpPr>
        <p:grpSpPr>
          <a:xfrm>
            <a:off x="2041856" y="1734513"/>
            <a:ext cx="6812483" cy="2217896"/>
            <a:chOff x="-734818" y="1882378"/>
            <a:chExt cx="6812483" cy="2217896"/>
          </a:xfrm>
        </p:grpSpPr>
        <p:cxnSp>
          <p:nvCxnSpPr>
            <p:cNvPr id="5" name="直接连接符 4"/>
            <p:cNvCxnSpPr>
              <a:stCxn id="9" idx="3"/>
            </p:cNvCxnSpPr>
            <p:nvPr/>
          </p:nvCxnSpPr>
          <p:spPr>
            <a:xfrm>
              <a:off x="4251960" y="2971800"/>
              <a:ext cx="18257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951232" y="269748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951232" y="322326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429000" y="2057400"/>
              <a:ext cx="0" cy="187452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流程图: 延期 8"/>
            <p:cNvSpPr/>
            <p:nvPr/>
          </p:nvSpPr>
          <p:spPr>
            <a:xfrm>
              <a:off x="2979932" y="2446020"/>
              <a:ext cx="1272028" cy="105156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91457" y="1882378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VDD</a:t>
              </a:r>
              <a:endParaRPr lang="en-US" b="1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29000" y="3730942"/>
              <a:ext cx="537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VSS</a:t>
              </a:r>
              <a:endParaRPr lang="en-US" b="1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004435" y="3223260"/>
              <a:ext cx="548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004435" y="3360420"/>
              <a:ext cx="5486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74945" y="2971800"/>
              <a:ext cx="0" cy="2514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274945" y="3373755"/>
              <a:ext cx="0" cy="2514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等腰三角形 15"/>
            <p:cNvSpPr/>
            <p:nvPr/>
          </p:nvSpPr>
          <p:spPr>
            <a:xfrm flipV="1">
              <a:off x="5136832" y="3625215"/>
              <a:ext cx="276225" cy="211455"/>
            </a:xfrm>
            <a:prstGeom prst="triangl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22498" y="257567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Y</a:t>
              </a:r>
              <a:endParaRPr lang="en-US" b="1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83677" y="234333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A</a:t>
              </a:r>
              <a:endParaRPr lang="en-US" b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93295" y="289173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B</a:t>
              </a:r>
              <a:endParaRPr lang="en-US" b="1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635663" y="303859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</a:t>
              </a:r>
              <a:endParaRPr lang="en-US" b="1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-734818" y="2697480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-734818" y="2891738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-734818" y="3171602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-734818" y="2533153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-734818" y="3418962"/>
              <a:ext cx="1028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云形 40"/>
          <p:cNvSpPr/>
          <p:nvPr/>
        </p:nvSpPr>
        <p:spPr>
          <a:xfrm>
            <a:off x="8691515" y="1909535"/>
            <a:ext cx="1977814" cy="17792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3"/>
          <p:cNvSpPr/>
          <p:nvPr/>
        </p:nvSpPr>
        <p:spPr>
          <a:xfrm>
            <a:off x="419007" y="4376351"/>
            <a:ext cx="558652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Annotation method</a:t>
            </a:r>
          </a:p>
          <a:p>
            <a:r>
              <a:rPr lang="en-US" sz="2000" b="1"/>
              <a:t>	</a:t>
            </a:r>
            <a:r>
              <a:rPr lang="en-US" sz="2000" smtClean="0"/>
              <a:t>run simulation, generate </a:t>
            </a:r>
            <a:r>
              <a:rPr lang="en-US" sz="2000" b="1" smtClean="0">
                <a:solidFill>
                  <a:srgbClr val="00B050"/>
                </a:solidFill>
              </a:rPr>
              <a:t>VCD</a:t>
            </a:r>
            <a:r>
              <a:rPr lang="en-US" sz="2000" smtClean="0"/>
              <a:t> for each wire</a:t>
            </a:r>
          </a:p>
          <a:p>
            <a:r>
              <a:rPr lang="en-US" sz="2000"/>
              <a:t>	</a:t>
            </a:r>
            <a:r>
              <a:rPr lang="en-US" sz="2000" smtClean="0"/>
              <a:t>convert to </a:t>
            </a:r>
            <a:r>
              <a:rPr lang="en-US" sz="2000" b="1">
                <a:solidFill>
                  <a:srgbClr val="00B050"/>
                </a:solidFill>
              </a:rPr>
              <a:t>SAIF</a:t>
            </a:r>
            <a:r>
              <a:rPr lang="en-US" sz="2000" smtClean="0"/>
              <a:t>, then annonate to net</a:t>
            </a:r>
          </a:p>
          <a:p>
            <a:r>
              <a:rPr lang="en-US" sz="2400" b="1"/>
              <a:t>Propagation method</a:t>
            </a:r>
          </a:p>
          <a:p>
            <a:r>
              <a:rPr lang="en-US" sz="2000"/>
              <a:t>	</a:t>
            </a:r>
            <a:r>
              <a:rPr lang="en-US" sz="2000" smtClean="0"/>
              <a:t>We only know the input vector</a:t>
            </a:r>
          </a:p>
          <a:p>
            <a:r>
              <a:rPr lang="en-US" sz="2000"/>
              <a:t>	</a:t>
            </a:r>
            <a:r>
              <a:rPr lang="en-US" sz="2000" smtClean="0"/>
              <a:t>Extract SWA from input pin </a:t>
            </a:r>
          </a:p>
          <a:p>
            <a:r>
              <a:rPr lang="en-US" sz="2000"/>
              <a:t>	</a:t>
            </a:r>
            <a:r>
              <a:rPr lang="en-US" sz="2000" smtClean="0"/>
              <a:t>Propagate to entire whole chip</a:t>
            </a:r>
            <a:endParaRPr lang="en-US" sz="2000"/>
          </a:p>
        </p:txBody>
      </p:sp>
      <p:sp>
        <p:nvSpPr>
          <p:cNvPr id="45" name="矩形 44"/>
          <p:cNvSpPr/>
          <p:nvPr/>
        </p:nvSpPr>
        <p:spPr>
          <a:xfrm>
            <a:off x="6005536" y="4239192"/>
            <a:ext cx="42481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extract_toggle_activity   </a:t>
            </a:r>
            <a:endParaRPr lang="en-US" smtClean="0"/>
          </a:p>
          <a:p>
            <a:r>
              <a:rPr lang="en-US" smtClean="0"/>
              <a:t>get_toggle_activity_pins      </a:t>
            </a:r>
          </a:p>
          <a:p>
            <a:r>
              <a:rPr lang="en-US" smtClean="0"/>
              <a:t>report_toggle_activity        </a:t>
            </a:r>
          </a:p>
          <a:p>
            <a:r>
              <a:rPr lang="en-US" smtClean="0"/>
              <a:t>set_toggle_activity </a:t>
            </a:r>
            <a:endParaRPr lang="en-US"/>
          </a:p>
        </p:txBody>
      </p:sp>
      <p:sp>
        <p:nvSpPr>
          <p:cNvPr id="46" name="闪电形 45"/>
          <p:cNvSpPr/>
          <p:nvPr/>
        </p:nvSpPr>
        <p:spPr>
          <a:xfrm>
            <a:off x="5228406" y="1935800"/>
            <a:ext cx="486127" cy="540085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闪电形 46"/>
          <p:cNvSpPr/>
          <p:nvPr/>
        </p:nvSpPr>
        <p:spPr>
          <a:xfrm>
            <a:off x="7254801" y="2110095"/>
            <a:ext cx="486127" cy="540085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闪电形 47"/>
          <p:cNvSpPr/>
          <p:nvPr/>
        </p:nvSpPr>
        <p:spPr>
          <a:xfrm flipV="1">
            <a:off x="5122415" y="3013915"/>
            <a:ext cx="486127" cy="577525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/>
          <p:cNvSpPr/>
          <p:nvPr/>
        </p:nvSpPr>
        <p:spPr>
          <a:xfrm>
            <a:off x="6005536" y="5666866"/>
            <a:ext cx="496726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smtClean="0"/>
              <a:t>In many cases:</a:t>
            </a:r>
          </a:p>
          <a:p>
            <a:r>
              <a:rPr lang="en-US" sz="2000" b="1" smtClean="0"/>
              <a:t>We have some annotation information</a:t>
            </a:r>
          </a:p>
          <a:p>
            <a:r>
              <a:rPr lang="en-US" sz="2000" b="1" smtClean="0"/>
              <a:t>Need to propagate to other nets</a:t>
            </a:r>
            <a:endParaRPr lang="en-US" sz="2000" b="1"/>
          </a:p>
        </p:txBody>
      </p:sp>
      <p:sp>
        <p:nvSpPr>
          <p:cNvPr id="50" name="圆柱形 49"/>
          <p:cNvSpPr/>
          <p:nvPr/>
        </p:nvSpPr>
        <p:spPr>
          <a:xfrm>
            <a:off x="226866" y="2013453"/>
            <a:ext cx="975742" cy="1479232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Input</a:t>
            </a:r>
          </a:p>
          <a:p>
            <a:pPr algn="ctr"/>
            <a:r>
              <a:rPr lang="en-US" b="1" smtClean="0"/>
              <a:t>vectors</a:t>
            </a:r>
            <a:endParaRPr lang="en-US" b="1"/>
          </a:p>
        </p:txBody>
      </p:sp>
      <p:sp>
        <p:nvSpPr>
          <p:cNvPr id="51" name="右箭头 50"/>
          <p:cNvSpPr/>
          <p:nvPr/>
        </p:nvSpPr>
        <p:spPr>
          <a:xfrm>
            <a:off x="1757450" y="2161433"/>
            <a:ext cx="215349" cy="121497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01" y="1398945"/>
            <a:ext cx="381647" cy="50586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11" y="1400723"/>
            <a:ext cx="814319" cy="50586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33" y="3396363"/>
            <a:ext cx="1184982" cy="50586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214" y="1398945"/>
            <a:ext cx="651298" cy="5058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26" y="1400723"/>
            <a:ext cx="814319" cy="50586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66099" y="2022429"/>
            <a:ext cx="348172" cy="1493854"/>
            <a:chOff x="1754687" y="2013453"/>
            <a:chExt cx="348172" cy="1493854"/>
          </a:xfrm>
        </p:grpSpPr>
        <p:sp>
          <p:nvSpPr>
            <p:cNvPr id="22" name="圆角矩形 21"/>
            <p:cNvSpPr/>
            <p:nvPr/>
          </p:nvSpPr>
          <p:spPr>
            <a:xfrm>
              <a:off x="1754687" y="2013453"/>
              <a:ext cx="287169" cy="149385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54687" y="21066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0</a:t>
              </a:r>
              <a:endParaRPr lang="en-US" b="1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754687" y="2391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1</a:t>
              </a:r>
              <a:endParaRPr lang="en-US" b="1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754687" y="2842188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…</a:t>
              </a:r>
              <a:endParaRPr lang="en-US" b="1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54687" y="31379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1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3006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9239" y="118237"/>
            <a:ext cx="1116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00"/>
                </a:solidFill>
              </a:rPr>
              <a:t>Require 3:  load capacitance, VDD level, and so on…</a:t>
            </a:r>
            <a:endParaRPr lang="en-US" sz="3600" b="1" i="0" u="none" strike="noStrike">
              <a:solidFill>
                <a:srgbClr val="000000"/>
              </a:solidFill>
              <a:effectLst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0824" y="1339334"/>
            <a:ext cx="1014104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</a:rPr>
              <a:t>Load capacitance from RC extraction, or .lib,  or estimation</a:t>
            </a:r>
          </a:p>
          <a:p>
            <a:endParaRPr lang="en-US" sz="3200" b="1">
              <a:solidFill>
                <a:srgbClr val="000000"/>
              </a:solidFill>
            </a:endParaRPr>
          </a:p>
          <a:p>
            <a:r>
              <a:rPr lang="en-US" sz="3200" b="1" smtClean="0">
                <a:solidFill>
                  <a:srgbClr val="000000"/>
                </a:solidFill>
              </a:rPr>
              <a:t>VDD from scenario, setting, .lib</a:t>
            </a:r>
          </a:p>
          <a:p>
            <a:endParaRPr lang="en-US" sz="3200" b="1">
              <a:solidFill>
                <a:srgbClr val="000000"/>
              </a:solidFill>
            </a:endParaRPr>
          </a:p>
          <a:p>
            <a:r>
              <a:rPr lang="en-US" sz="3200" b="1" smtClean="0"/>
              <a:t>We also need timing support (reason in later slides)</a:t>
            </a:r>
          </a:p>
          <a:p>
            <a:endParaRPr lang="en-US" sz="3200" b="1"/>
          </a:p>
          <a:p>
            <a:r>
              <a:rPr lang="en-US" sz="3200" b="1" smtClean="0"/>
              <a:t>These details will not be discussed in this PPT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72545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776" y="130283"/>
            <a:ext cx="766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How GIGA run report_power_analysis?</a:t>
            </a:r>
            <a:endParaRPr lang="en-US" sz="3600" b="1"/>
          </a:p>
        </p:txBody>
      </p:sp>
      <p:sp>
        <p:nvSpPr>
          <p:cNvPr id="3" name="圆角矩形 2"/>
          <p:cNvSpPr/>
          <p:nvPr/>
        </p:nvSpPr>
        <p:spPr>
          <a:xfrm>
            <a:off x="1143000" y="1280160"/>
            <a:ext cx="6240780" cy="11658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/>
              <a:t>// UI entrance</a:t>
            </a:r>
          </a:p>
          <a:p>
            <a:r>
              <a:rPr lang="en-US" sz="3200" b="1" smtClean="0"/>
              <a:t>taTclReportPowAnnCmd</a:t>
            </a:r>
            <a:r>
              <a:rPr lang="en-US" sz="3200" b="1"/>
              <a:t>::</a:t>
            </a:r>
            <a:r>
              <a:rPr lang="en-US" sz="3200" b="1" smtClean="0"/>
              <a:t>Eval</a:t>
            </a:r>
            <a:endParaRPr lang="en-US" sz="3200" b="1"/>
          </a:p>
        </p:txBody>
      </p:sp>
      <p:sp>
        <p:nvSpPr>
          <p:cNvPr id="4" name="圆角矩形 3"/>
          <p:cNvSpPr/>
          <p:nvPr/>
        </p:nvSpPr>
        <p:spPr>
          <a:xfrm>
            <a:off x="1143000" y="2720340"/>
            <a:ext cx="624078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/>
              <a:t>powMgr::CalcInstPower</a:t>
            </a:r>
          </a:p>
          <a:p>
            <a:r>
              <a:rPr lang="en-US" sz="3200" b="1" smtClean="0"/>
              <a:t>PowMgr::CalcInstPower(dbInst*)</a:t>
            </a:r>
          </a:p>
          <a:p>
            <a:r>
              <a:rPr lang="en-US" sz="3200" b="1"/>
              <a:t>	</a:t>
            </a:r>
            <a:r>
              <a:rPr lang="en-US" sz="3200" b="1" smtClean="0"/>
              <a:t>GetInstSDCPower ()</a:t>
            </a:r>
          </a:p>
          <a:p>
            <a:r>
              <a:rPr lang="en-US" sz="3200" b="1"/>
              <a:t>	</a:t>
            </a:r>
            <a:r>
              <a:rPr lang="en-US" sz="3200" b="1" smtClean="0"/>
              <a:t>CalcAvgInternalPow</a:t>
            </a:r>
          </a:p>
          <a:p>
            <a:r>
              <a:rPr lang="en-US" sz="3200" b="1"/>
              <a:t>	</a:t>
            </a:r>
            <a:r>
              <a:rPr lang="en-US" sz="3200" b="1" smtClean="0"/>
              <a:t>CalcAvgSwitchingPow</a:t>
            </a:r>
          </a:p>
          <a:p>
            <a:r>
              <a:rPr lang="en-US" sz="3200" b="1"/>
              <a:t>	</a:t>
            </a:r>
            <a:r>
              <a:rPr lang="en-US" sz="3200" b="1" smtClean="0"/>
              <a:t>CalcLeakagePow</a:t>
            </a:r>
            <a:endParaRPr lang="en-US" sz="3200" b="1"/>
          </a:p>
        </p:txBody>
      </p:sp>
      <p:cxnSp>
        <p:nvCxnSpPr>
          <p:cNvPr id="6" name="直接箭头连接符 5"/>
          <p:cNvCxnSpPr>
            <a:endCxn id="8" idx="1"/>
          </p:cNvCxnSpPr>
          <p:nvPr/>
        </p:nvCxnSpPr>
        <p:spPr>
          <a:xfrm flipV="1">
            <a:off x="5829300" y="2290591"/>
            <a:ext cx="3353848" cy="16968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83148" y="1690426"/>
            <a:ext cx="46196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Direct use lib default power value?</a:t>
            </a:r>
          </a:p>
          <a:p>
            <a:r>
              <a:rPr lang="en-US" sz="2400" b="1" smtClean="0"/>
              <a:t>No, for VP analysis purpose.</a:t>
            </a:r>
          </a:p>
          <a:p>
            <a:r>
              <a:rPr lang="en-US" sz="2400" b="1" smtClean="0"/>
              <a:t>Yes, for fast optimization purpose.</a:t>
            </a:r>
            <a:endParaRPr lang="en-US" sz="2400" b="1"/>
          </a:p>
        </p:txBody>
      </p:sp>
      <p:cxnSp>
        <p:nvCxnSpPr>
          <p:cNvPr id="9" name="直接箭头连接符 8"/>
          <p:cNvCxnSpPr/>
          <p:nvPr/>
        </p:nvCxnSpPr>
        <p:spPr>
          <a:xfrm>
            <a:off x="5373495" y="5502563"/>
            <a:ext cx="2132729" cy="1066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506224" y="5784237"/>
            <a:ext cx="636635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Get defautl leakage power from lib</a:t>
            </a:r>
          </a:p>
          <a:p>
            <a:r>
              <a:rPr lang="en-US" sz="2400" b="1" smtClean="0"/>
              <a:t>Or calculate State dependent leakage power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dbInst::GetAvgLeakagePower()</a:t>
            </a:r>
          </a:p>
          <a:p>
            <a:r>
              <a:rPr lang="en-US" sz="2400" b="1">
                <a:solidFill>
                  <a:srgbClr val="FF0000"/>
                </a:solidFill>
              </a:rPr>
              <a:t>	</a:t>
            </a:r>
            <a:r>
              <a:rPr lang="en-US" sz="2400" b="1" smtClean="0">
                <a:solidFill>
                  <a:srgbClr val="FF0000"/>
                </a:solidFill>
              </a:rPr>
              <a:t>check signal probability, then use lib data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829300" y="3714125"/>
            <a:ext cx="2760241" cy="743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589541" y="3023488"/>
            <a:ext cx="52799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Check the switching activity of input pin</a:t>
            </a:r>
          </a:p>
          <a:p>
            <a:r>
              <a:rPr lang="en-US" sz="2400" b="1"/>
              <a:t>Then calculate using lib lookup </a:t>
            </a:r>
            <a:r>
              <a:rPr lang="en-US" sz="2400" b="1" smtClean="0"/>
              <a:t>table</a:t>
            </a:r>
          </a:p>
          <a:p>
            <a:r>
              <a:rPr lang="en-US" sz="2400" b="1">
                <a:solidFill>
                  <a:srgbClr val="FF0000"/>
                </a:solidFill>
              </a:rPr>
              <a:t>powMgr::CalcInternalPow</a:t>
            </a:r>
          </a:p>
        </p:txBody>
      </p:sp>
      <p:cxnSp>
        <p:nvCxnSpPr>
          <p:cNvPr id="17" name="直接箭头连接符 16"/>
          <p:cNvCxnSpPr>
            <a:endCxn id="20" idx="1"/>
          </p:cNvCxnSpPr>
          <p:nvPr/>
        </p:nvCxnSpPr>
        <p:spPr>
          <a:xfrm>
            <a:off x="6057900" y="4927936"/>
            <a:ext cx="2345551" cy="75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403451" y="4402963"/>
            <a:ext cx="41912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Check switching activity</a:t>
            </a:r>
          </a:p>
          <a:p>
            <a:r>
              <a:rPr lang="en-US" sz="2400" b="1" smtClean="0"/>
              <a:t>Check load capacitance</a:t>
            </a:r>
          </a:p>
          <a:p>
            <a:r>
              <a:rPr lang="en-US" sz="2400" b="1" smtClean="0"/>
              <a:t>Then calculate switching power</a:t>
            </a:r>
            <a:endParaRPr lang="en-US" sz="2400" b="1"/>
          </a:p>
        </p:txBody>
      </p:sp>
      <p:sp>
        <p:nvSpPr>
          <p:cNvPr id="21" name="圆角矩形 20"/>
          <p:cNvSpPr/>
          <p:nvPr/>
        </p:nvSpPr>
        <p:spPr>
          <a:xfrm>
            <a:off x="1143000" y="6270424"/>
            <a:ext cx="2286000" cy="17305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CUDD</a:t>
            </a:r>
          </a:p>
          <a:p>
            <a:pPr algn="ctr"/>
            <a:r>
              <a:rPr lang="en-US" sz="3600" b="1" smtClean="0"/>
              <a:t>Symbolic</a:t>
            </a:r>
          </a:p>
          <a:p>
            <a:pPr algn="ctr"/>
            <a:r>
              <a:rPr lang="en-US" sz="3600" b="1" smtClean="0"/>
              <a:t>algorithm</a:t>
            </a:r>
            <a:endParaRPr lang="en-US" sz="3600" b="1"/>
          </a:p>
        </p:txBody>
      </p:sp>
      <p:sp>
        <p:nvSpPr>
          <p:cNvPr id="22" name="圆角矩形 21"/>
          <p:cNvSpPr/>
          <p:nvPr/>
        </p:nvSpPr>
        <p:spPr>
          <a:xfrm>
            <a:off x="3893458" y="6270424"/>
            <a:ext cx="2286000" cy="17305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Switching Activity</a:t>
            </a:r>
          </a:p>
          <a:p>
            <a:pPr algn="ctr"/>
            <a:r>
              <a:rPr lang="en-US" sz="3600" b="1" smtClean="0"/>
              <a:t>Algorithm</a:t>
            </a:r>
            <a:endParaRPr lang="en-US" sz="3600" b="1"/>
          </a:p>
        </p:txBody>
      </p:sp>
      <p:cxnSp>
        <p:nvCxnSpPr>
          <p:cNvPr id="28" name="直接箭头连接符 27"/>
          <p:cNvCxnSpPr>
            <a:endCxn id="31" idx="3"/>
          </p:cNvCxnSpPr>
          <p:nvPr/>
        </p:nvCxnSpPr>
        <p:spPr>
          <a:xfrm flipH="1" flipV="1">
            <a:off x="528244" y="6829454"/>
            <a:ext cx="599220" cy="347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-3351088" y="6229289"/>
            <a:ext cx="38793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Calculation signal probability</a:t>
            </a:r>
          </a:p>
          <a:p>
            <a:r>
              <a:rPr lang="en-US" sz="2400" b="1" smtClean="0"/>
              <a:t>Glitch pattern</a:t>
            </a:r>
          </a:p>
          <a:p>
            <a:r>
              <a:rPr lang="en-US" sz="2400" b="1" smtClean="0"/>
              <a:t>Logic difference…</a:t>
            </a:r>
            <a:endParaRPr lang="en-US" sz="2400" b="1"/>
          </a:p>
        </p:txBody>
      </p:sp>
      <p:sp>
        <p:nvSpPr>
          <p:cNvPr id="33" name="文本框 32"/>
          <p:cNvSpPr txBox="1"/>
          <p:nvPr/>
        </p:nvSpPr>
        <p:spPr>
          <a:xfrm>
            <a:off x="7055166" y="7534842"/>
            <a:ext cx="64742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smtClean="0"/>
              <a:t>Propagate signal propability from input to output</a:t>
            </a:r>
            <a:endParaRPr lang="en-US" sz="2400" b="1"/>
          </a:p>
        </p:txBody>
      </p:sp>
      <p:cxnSp>
        <p:nvCxnSpPr>
          <p:cNvPr id="34" name="直接箭头连接符 33"/>
          <p:cNvCxnSpPr>
            <a:stCxn id="22" idx="3"/>
            <a:endCxn id="33" idx="1"/>
          </p:cNvCxnSpPr>
          <p:nvPr/>
        </p:nvCxnSpPr>
        <p:spPr>
          <a:xfrm>
            <a:off x="6179458" y="7135712"/>
            <a:ext cx="875708" cy="629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2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2980" y="845820"/>
            <a:ext cx="45053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Outline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/>
              <a:t>Basic knowledge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Signal probability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Switching activity</a:t>
            </a:r>
          </a:p>
          <a:p>
            <a:endParaRPr lang="en-US" sz="36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Reference on </a:t>
            </a:r>
            <a:r>
              <a:rPr lang="en-US" sz="3600" b="1" smtClean="0"/>
              <a:t>paper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9396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1886</Words>
  <Application>Microsoft Office PowerPoint</Application>
  <PresentationFormat>宽屏</PresentationFormat>
  <Paragraphs>416</Paragraphs>
  <Slides>39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get glitch rate in GIGA?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chen</dc:creator>
  <cp:lastModifiedBy>jun chen</cp:lastModifiedBy>
  <cp:revision>211</cp:revision>
  <dcterms:created xsi:type="dcterms:W3CDTF">2020-05-19T05:01:15Z</dcterms:created>
  <dcterms:modified xsi:type="dcterms:W3CDTF">2020-06-16T07:18:12Z</dcterms:modified>
</cp:coreProperties>
</file>