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2"/>
  </p:sldMasterIdLst>
  <p:notesMasterIdLst>
    <p:notesMasterId r:id="rId15"/>
  </p:notesMasterIdLst>
  <p:handoutMasterIdLst>
    <p:handoutMasterId r:id="rId16"/>
  </p:handoutMasterIdLst>
  <p:sldIdLst>
    <p:sldId id="4517" r:id="rId3"/>
    <p:sldId id="4518" r:id="rId4"/>
    <p:sldId id="4523" r:id="rId5"/>
    <p:sldId id="4521" r:id="rId6"/>
    <p:sldId id="4522" r:id="rId7"/>
    <p:sldId id="4525" r:id="rId8"/>
    <p:sldId id="4526" r:id="rId9"/>
    <p:sldId id="4527" r:id="rId10"/>
    <p:sldId id="4528" r:id="rId11"/>
    <p:sldId id="4529" r:id="rId12"/>
    <p:sldId id="4530" r:id="rId13"/>
    <p:sldId id="4531" r:id="rId14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ectless" id="{545ADC88-D232-44B3-8244-D885C7E9098C}">
          <p14:sldIdLst>
            <p14:sldId id="4517"/>
            <p14:sldId id="4518"/>
            <p14:sldId id="4523"/>
            <p14:sldId id="4521"/>
            <p14:sldId id="4522"/>
            <p14:sldId id="4525"/>
            <p14:sldId id="4526"/>
            <p14:sldId id="4527"/>
            <p14:sldId id="4528"/>
            <p14:sldId id="4529"/>
            <p14:sldId id="4530"/>
            <p14:sldId id="45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03">
          <p15:clr>
            <a:srgbClr val="A4A3A4"/>
          </p15:clr>
        </p15:guide>
        <p15:guide id="2" pos="3745">
          <p15:clr>
            <a:srgbClr val="A4A3A4"/>
          </p15:clr>
        </p15:guide>
        <p15:guide id="3" pos="48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79E"/>
    <a:srgbClr val="D6001C"/>
    <a:srgbClr val="0A3F78"/>
    <a:srgbClr val="7F7F7F"/>
    <a:srgbClr val="C70F22"/>
    <a:srgbClr val="14B5C7"/>
    <a:srgbClr val="94EBF4"/>
    <a:srgbClr val="52F3FF"/>
    <a:srgbClr val="EB6206"/>
    <a:srgbClr val="B9A0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17" autoAdjust="0"/>
    <p:restoredTop sz="96110" autoAdjust="0"/>
  </p:normalViewPr>
  <p:slideViewPr>
    <p:cSldViewPr snapToGrid="0" showGuides="1">
      <p:cViewPr varScale="1">
        <p:scale>
          <a:sx n="121" d="100"/>
          <a:sy n="121" d="100"/>
        </p:scale>
        <p:origin x="632" y="680"/>
      </p:cViewPr>
      <p:guideLst>
        <p:guide orient="horz" pos="803"/>
        <p:guide pos="3745"/>
        <p:guide pos="48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92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8C3F34-A983-4045-B8E2-6F0E52DDF499}" type="datetimeFigureOut">
              <a:rPr kumimoji="1" lang="zh-CN" altLang="en-US" smtClean="0"/>
              <a:t>2023/11/27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2EC993-8D6A-B54F-9693-658E95B924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86DB9-917E-4FFA-8DB0-4E1857BF1AFF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0F710-22A0-4DED-B4DE-5740793DA37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3E34-8C99-43C6-BFBB-86E352EB8502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完全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E3E34-8C99-43C6-BFBB-86E352EB8502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770995" y="1612437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3770995" y="2722137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919729" y="1205114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919729" y="2314814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177516" y="0"/>
            <a:ext cx="601448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397525" y="1424428"/>
            <a:ext cx="5321631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3" name="文本占位符 2"/>
          <p:cNvSpPr>
            <a:spLocks noGrp="1"/>
          </p:cNvSpPr>
          <p:nvPr>
            <p:ph idx="1"/>
          </p:nvPr>
        </p:nvSpPr>
        <p:spPr>
          <a:xfrm>
            <a:off x="397524" y="2648531"/>
            <a:ext cx="5321632" cy="1765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  <p:sp>
        <p:nvSpPr>
          <p:cNvPr id="14" name="文本占位符 2"/>
          <p:cNvSpPr>
            <a:spLocks noGrp="1"/>
          </p:cNvSpPr>
          <p:nvPr>
            <p:ph idx="18"/>
          </p:nvPr>
        </p:nvSpPr>
        <p:spPr>
          <a:xfrm>
            <a:off x="6523942" y="4823481"/>
            <a:ext cx="5321632" cy="1400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164800" y="1020233"/>
            <a:ext cx="5112000" cy="4779434"/>
          </a:xfrm>
          <a:prstGeom prst="rect">
            <a:avLst/>
          </a:prstGeom>
          <a:blipFill>
            <a:blip r:embed="rId2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809067" y="2294467"/>
            <a:ext cx="1467733" cy="4563533"/>
          </a:xfrm>
          <a:prstGeom prst="rect">
            <a:avLst/>
          </a:prstGeom>
          <a:solidFill>
            <a:srgbClr val="CD1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276800" y="2294467"/>
            <a:ext cx="5915200" cy="45635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文本占位符 3"/>
          <p:cNvSpPr>
            <a:spLocks noGrp="1"/>
          </p:cNvSpPr>
          <p:nvPr>
            <p:ph type="body" sz="half" idx="17" hasCustomPrompt="1"/>
          </p:nvPr>
        </p:nvSpPr>
        <p:spPr>
          <a:xfrm>
            <a:off x="6663823" y="1020233"/>
            <a:ext cx="3932237" cy="10453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dirty="0"/>
              <a:t>TEXT HERE</a:t>
            </a:r>
            <a:endParaRPr lang="zh-CN" altLang="en-US" dirty="0"/>
          </a:p>
        </p:txBody>
      </p:sp>
      <p:sp>
        <p:nvSpPr>
          <p:cNvPr id="10" name="文本占位符 2"/>
          <p:cNvSpPr>
            <a:spLocks noGrp="1"/>
          </p:cNvSpPr>
          <p:nvPr>
            <p:ph idx="1"/>
          </p:nvPr>
        </p:nvSpPr>
        <p:spPr>
          <a:xfrm>
            <a:off x="6663823" y="2698689"/>
            <a:ext cx="3932237" cy="3029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1600" b="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1pPr>
            <a:lvl2pPr marL="457200" indent="0">
              <a:buNone/>
              <a:defRPr sz="1400">
                <a:solidFill>
                  <a:schemeClr val="bg1">
                    <a:lumMod val="50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defRPr>
            </a:lvl2pPr>
            <a:lvl3pPr marL="914400" indent="0">
              <a:buNone/>
              <a:defRPr sz="1200">
                <a:solidFill>
                  <a:schemeClr val="bg1">
                    <a:lumMod val="50000"/>
                  </a:schemeClr>
                </a:solidFill>
                <a:latin typeface="+mn-lt"/>
              </a:defRPr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平行四边形 6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1" name="文本占位符 2"/>
          <p:cNvSpPr>
            <a:spLocks noGrp="1"/>
          </p:cNvSpPr>
          <p:nvPr>
            <p:ph idx="1"/>
          </p:nvPr>
        </p:nvSpPr>
        <p:spPr>
          <a:xfrm>
            <a:off x="834097" y="1230748"/>
            <a:ext cx="10515600" cy="4465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667B5-ED61-425F-8601-8CEF2B153ADB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0547330" y="244549"/>
            <a:ext cx="1356801" cy="5085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-1257934" y="-707439"/>
            <a:ext cx="4360096" cy="2455059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4097" y="1230748"/>
            <a:ext cx="10515600" cy="494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18415-1B45-4373-ACD1-24A935B9E1C6}" type="datetimeFigureOut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11774-E2B8-474C-A30B-EED024AE0F07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" y="6635931"/>
            <a:ext cx="10829108" cy="222069"/>
          </a:xfrm>
          <a:prstGeom prst="rect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0528662" y="6635931"/>
            <a:ext cx="1663337" cy="22206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9" name="平行四边形 8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10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1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n"/>
        <a:defRPr sz="24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31371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667B5-ED61-425F-8601-8CEF2B153ADB}" type="datetime1">
              <a:rPr lang="zh-CN" altLang="en-US" smtClean="0"/>
              <a:t>2023/11/27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22388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17429" y="62238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32AF4-A8FD-4977-867F-0E5C904E2B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>
            <a:extLst>
              <a:ext uri="{FF2B5EF4-FFF2-40B4-BE49-F238E27FC236}">
                <a16:creationId xmlns:a16="http://schemas.microsoft.com/office/drawing/2014/main" id="{8DC45C30-5451-AEFD-B480-061033C21A7D}"/>
              </a:ext>
            </a:extLst>
          </p:cNvPr>
          <p:cNvSpPr txBox="1"/>
          <p:nvPr/>
        </p:nvSpPr>
        <p:spPr>
          <a:xfrm>
            <a:off x="1523998" y="2598003"/>
            <a:ext cx="79248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800" b="1" dirty="0"/>
              <a:t>国标 </a:t>
            </a:r>
            <a:r>
              <a:rPr kumimoji="1" lang="en-US" altLang="zh-CN" sz="4800" b="1" dirty="0"/>
              <a:t>waveform</a:t>
            </a:r>
            <a:r>
              <a:rPr kumimoji="1" lang="zh-CN" altLang="en-US" sz="4800" b="1" dirty="0"/>
              <a:t> 同步会议</a:t>
            </a:r>
          </a:p>
        </p:txBody>
      </p:sp>
    </p:spTree>
    <p:extLst>
      <p:ext uri="{BB962C8B-B14F-4D97-AF65-F5344CB8AC3E}">
        <p14:creationId xmlns:p14="http://schemas.microsoft.com/office/powerpoint/2010/main" val="321918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0FF92E4-B5DE-41F4-80D4-C71C2736AF27}"/>
              </a:ext>
            </a:extLst>
          </p:cNvPr>
          <p:cNvSpPr txBox="1"/>
          <p:nvPr/>
        </p:nvSpPr>
        <p:spPr>
          <a:xfrm>
            <a:off x="626698" y="346842"/>
            <a:ext cx="1062329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Q34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reset_iterator_variable</a:t>
            </a:r>
            <a:r>
              <a:rPr kumimoji="1" lang="zh-CN" altLang="en-US" dirty="0"/>
              <a:t> 作用</a:t>
            </a:r>
            <a:endParaRPr kumimoji="1" lang="en-US" altLang="zh-CN" dirty="0"/>
          </a:p>
          <a:p>
            <a:r>
              <a:rPr kumimoji="1" lang="zh-CN" altLang="en-US" dirty="0"/>
              <a:t>在调用</a:t>
            </a:r>
            <a:r>
              <a:rPr kumimoji="1" lang="en-US" altLang="zh-CN" dirty="0" err="1"/>
              <a:t>add_iter_by_handle</a:t>
            </a:r>
            <a:r>
              <a:rPr kumimoji="1" lang="zh-CN" altLang="en-US" dirty="0"/>
              <a:t>，会把</a:t>
            </a:r>
            <a:r>
              <a:rPr kumimoji="1" lang="en-US" altLang="zh-CN" dirty="0" err="1"/>
              <a:t>addxxx</a:t>
            </a:r>
            <a:r>
              <a:rPr kumimoji="1" lang="zh-CN" altLang="en-US" dirty="0"/>
              <a:t>里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 </a:t>
            </a:r>
            <a:r>
              <a:rPr kumimoji="1" lang="en-US" altLang="zh-CN" dirty="0"/>
              <a:t>handle</a:t>
            </a:r>
            <a:r>
              <a:rPr kumimoji="1" lang="zh-CN" altLang="en-US" dirty="0"/>
              <a:t>加入</a:t>
            </a:r>
            <a:r>
              <a:rPr kumimoji="1" lang="en-US" altLang="zh-CN" dirty="0"/>
              <a:t>list</a:t>
            </a:r>
            <a:r>
              <a:rPr kumimoji="1" lang="zh-CN" altLang="en-US" dirty="0"/>
              <a:t>，调用</a:t>
            </a:r>
            <a:r>
              <a:rPr kumimoji="1" lang="en-US" altLang="zh-CN" dirty="0"/>
              <a:t>load</a:t>
            </a:r>
            <a:r>
              <a:rPr kumimoji="1" lang="zh-CN" altLang="en-US" dirty="0"/>
              <a:t>，数据加载，</a:t>
            </a:r>
            <a:r>
              <a:rPr kumimoji="1" lang="en-US" altLang="zh-CN" dirty="0"/>
              <a:t>reset</a:t>
            </a:r>
            <a:r>
              <a:rPr kumimoji="1" lang="zh-CN" altLang="en-US" dirty="0"/>
              <a:t>会清空</a:t>
            </a:r>
            <a:r>
              <a:rPr kumimoji="1" lang="en-US" altLang="zh-CN" dirty="0"/>
              <a:t>list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Q35</a:t>
            </a:r>
            <a:r>
              <a:rPr kumimoji="1" lang="zh-CN" altLang="en-US" dirty="0"/>
              <a:t> </a:t>
            </a:r>
            <a:r>
              <a:rPr kumimoji="1" lang="en-US" altLang="zh-CN" dirty="0"/>
              <a:t>reset</a:t>
            </a:r>
            <a:r>
              <a:rPr kumimoji="1" lang="zh-CN" altLang="en-US" dirty="0"/>
              <a:t>使用场景</a:t>
            </a:r>
            <a:endParaRPr kumimoji="1" lang="en-US" altLang="zh-CN" dirty="0"/>
          </a:p>
          <a:p>
            <a:r>
              <a:rPr kumimoji="1" lang="zh-CN" altLang="en-US" dirty="0"/>
              <a:t>如果一个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 一个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 读，没有必要使用</a:t>
            </a:r>
            <a:r>
              <a:rPr kumimoji="1" lang="en-US" altLang="zh-CN" dirty="0"/>
              <a:t>reset</a:t>
            </a:r>
            <a:r>
              <a:rPr kumimoji="1" lang="zh-CN" altLang="en-US" dirty="0"/>
              <a:t>，查询时使用，将需要的部分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放入</a:t>
            </a:r>
            <a:r>
              <a:rPr kumimoji="1" lang="en-US" altLang="zh-CN" dirty="0"/>
              <a:t>list</a:t>
            </a:r>
            <a:r>
              <a:rPr kumimoji="1" lang="zh-CN" altLang="en-US" dirty="0"/>
              <a:t>，再去读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Q36</a:t>
            </a:r>
            <a:r>
              <a:rPr kumimoji="1" lang="zh-CN" altLang="en-US" dirty="0"/>
              <a:t> 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读入</a:t>
            </a:r>
            <a:r>
              <a:rPr kumimoji="1" lang="en-US" altLang="zh-CN" dirty="0"/>
              <a:t>load</a:t>
            </a:r>
            <a:r>
              <a:rPr kumimoji="1" lang="zh-CN" altLang="en-US" dirty="0"/>
              <a:t>后，有</a:t>
            </a:r>
            <a:r>
              <a:rPr kumimoji="1" lang="en-US" altLang="zh-CN" dirty="0" err="1"/>
              <a:t>Uid</a:t>
            </a:r>
            <a:r>
              <a:rPr kumimoji="1" lang="zh-CN" altLang="en-US" dirty="0"/>
              <a:t>，是否和写出到</a:t>
            </a:r>
            <a:r>
              <a:rPr kumimoji="1" lang="en-US" altLang="zh-CN" dirty="0"/>
              <a:t>VCD</a:t>
            </a:r>
            <a:r>
              <a:rPr kumimoji="1" lang="zh-CN" altLang="en-US" dirty="0"/>
              <a:t>中的</a:t>
            </a:r>
            <a:r>
              <a:rPr kumimoji="1" lang="en-US" altLang="zh-CN" dirty="0"/>
              <a:t>id</a:t>
            </a:r>
            <a:r>
              <a:rPr kumimoji="1" lang="zh-CN" altLang="en-US" dirty="0"/>
              <a:t>有关</a:t>
            </a:r>
            <a:endParaRPr kumimoji="1" lang="en-US" altLang="zh-CN" dirty="0"/>
          </a:p>
          <a:p>
            <a:r>
              <a:rPr kumimoji="1" lang="zh-CN" altLang="en-US" dirty="0"/>
              <a:t>无关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Q37</a:t>
            </a:r>
            <a:r>
              <a:rPr kumimoji="1" lang="zh-CN" altLang="en-US" dirty="0"/>
              <a:t>枚举类是否也要手动释放</a:t>
            </a:r>
            <a:endParaRPr kumimoji="1" lang="en-US" altLang="zh-CN" dirty="0"/>
          </a:p>
          <a:p>
            <a:r>
              <a:rPr kumimoji="1" lang="zh-CN" altLang="en-US" dirty="0"/>
              <a:t>需要，存储在栈上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Q38</a:t>
            </a:r>
            <a:r>
              <a:rPr kumimoji="1" lang="zh-CN" altLang="en-US" dirty="0"/>
              <a:t> </a:t>
            </a:r>
            <a:r>
              <a:rPr kumimoji="1" lang="en-US" altLang="zh-CN" dirty="0"/>
              <a:t>get</a:t>
            </a:r>
            <a:r>
              <a:rPr kumimoji="1" lang="zh-CN" altLang="en-US" dirty="0"/>
              <a:t> </a:t>
            </a:r>
            <a:r>
              <a:rPr kumimoji="1" lang="en-US" altLang="zh-CN" dirty="0"/>
              <a:t>current</a:t>
            </a:r>
            <a:r>
              <a:rPr kumimoji="1" lang="zh-CN" altLang="en-US" dirty="0"/>
              <a:t> </a:t>
            </a:r>
            <a:r>
              <a:rPr kumimoji="1" lang="en-US" altLang="zh-CN" dirty="0"/>
              <a:t>handle</a:t>
            </a:r>
            <a:r>
              <a:rPr kumimoji="1" lang="zh-CN" altLang="en-US" dirty="0"/>
              <a:t>，是否可以递归使用，拿到最上级</a:t>
            </a:r>
            <a:endParaRPr kumimoji="1" lang="en-US" altLang="zh-CN" dirty="0"/>
          </a:p>
          <a:p>
            <a:r>
              <a:rPr kumimoji="1" lang="zh-CN" altLang="en-US" dirty="0"/>
              <a:t>可以知道最顶部</a:t>
            </a:r>
            <a:r>
              <a:rPr kumimoji="1" lang="en-US" altLang="zh-CN" dirty="0"/>
              <a:t>parent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Q39</a:t>
            </a:r>
            <a:r>
              <a:rPr kumimoji="1" lang="zh-CN" altLang="en-US" dirty="0"/>
              <a:t> 在</a:t>
            </a:r>
            <a:r>
              <a:rPr kumimoji="1" lang="en-US" altLang="zh-CN" dirty="0"/>
              <a:t>a/b/c</a:t>
            </a:r>
            <a:r>
              <a:rPr kumimoji="1" lang="zh-CN" altLang="en-US" dirty="0"/>
              <a:t>的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中，</a:t>
            </a:r>
            <a:r>
              <a:rPr kumimoji="1" lang="en-US" altLang="zh-CN" dirty="0" err="1"/>
              <a:t>get_scope_name</a:t>
            </a:r>
            <a:r>
              <a:rPr kumimoji="1" lang="zh-CN" altLang="en-US" dirty="0"/>
              <a:t>，得到的是什么</a:t>
            </a:r>
            <a:endParaRPr kumimoji="1" lang="en-US" altLang="zh-CN" dirty="0"/>
          </a:p>
          <a:p>
            <a:r>
              <a:rPr kumimoji="1" lang="zh-CN" altLang="en-US" dirty="0"/>
              <a:t>得到</a:t>
            </a:r>
            <a:r>
              <a:rPr kumimoji="1" lang="en-US" altLang="zh-CN" dirty="0"/>
              <a:t>c</a:t>
            </a:r>
            <a:r>
              <a:rPr kumimoji="1" lang="zh-CN" altLang="en-US" dirty="0"/>
              <a:t>，当前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的名字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Q40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get_var_dims</a:t>
            </a:r>
            <a:r>
              <a:rPr kumimoji="1" lang="zh-CN" altLang="en-US" dirty="0"/>
              <a:t>，获得维度么</a:t>
            </a:r>
            <a:endParaRPr kumimoji="1" lang="en-US" altLang="zh-CN" dirty="0"/>
          </a:p>
          <a:p>
            <a:r>
              <a:rPr kumimoji="1" lang="zh-CN" altLang="en-US" dirty="0"/>
              <a:t>是的</a:t>
            </a:r>
          </a:p>
        </p:txBody>
      </p:sp>
    </p:spTree>
    <p:extLst>
      <p:ext uri="{BB962C8B-B14F-4D97-AF65-F5344CB8AC3E}">
        <p14:creationId xmlns:p14="http://schemas.microsoft.com/office/powerpoint/2010/main" val="403439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42B6DF5-0C09-3E26-85C4-5347509306FB}"/>
              </a:ext>
            </a:extLst>
          </p:cNvPr>
          <p:cNvSpPr txBox="1"/>
          <p:nvPr/>
        </p:nvSpPr>
        <p:spPr>
          <a:xfrm>
            <a:off x="662152" y="378372"/>
            <a:ext cx="10586552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Q41</a:t>
            </a:r>
            <a:r>
              <a:rPr kumimoji="1" lang="zh-CN" altLang="en-US" dirty="0"/>
              <a:t> </a:t>
            </a:r>
            <a:r>
              <a:rPr kumimoji="1" lang="en-US" altLang="zh-CN" dirty="0"/>
              <a:t>handle</a:t>
            </a:r>
            <a:r>
              <a:rPr kumimoji="1" lang="zh-CN" altLang="en-US" dirty="0"/>
              <a:t>种类是特定的么，对应函数用对应</a:t>
            </a:r>
            <a:r>
              <a:rPr kumimoji="1" lang="en-US" altLang="zh-CN" dirty="0"/>
              <a:t>handle</a:t>
            </a:r>
          </a:p>
          <a:p>
            <a:r>
              <a:rPr kumimoji="1" lang="zh-CN" altLang="en-US" dirty="0"/>
              <a:t>是的，使用</a:t>
            </a:r>
            <a:r>
              <a:rPr kumimoji="1" lang="en-US" altLang="zh-CN" dirty="0" err="1"/>
              <a:t>var_handle</a:t>
            </a:r>
            <a:r>
              <a:rPr kumimoji="1" lang="zh-CN" altLang="en-US" dirty="0"/>
              <a:t>的地方用</a:t>
            </a:r>
            <a:r>
              <a:rPr kumimoji="1" lang="en-US" altLang="zh-CN" dirty="0" err="1"/>
              <a:t>scope_handle</a:t>
            </a:r>
            <a:r>
              <a:rPr kumimoji="1" lang="zh-CN" altLang="en-US" dirty="0"/>
              <a:t>会报错，如果</a:t>
            </a:r>
            <a:r>
              <a:rPr kumimoji="1" lang="en-US" altLang="zh-CN" dirty="0" err="1"/>
              <a:t>obj_handle</a:t>
            </a:r>
            <a:r>
              <a:rPr kumimoji="1" lang="zh-CN" altLang="en-US" dirty="0"/>
              <a:t>，可以使用继承下的</a:t>
            </a:r>
            <a:r>
              <a:rPr kumimoji="1" lang="en-US" altLang="zh-CN" dirty="0"/>
              <a:t>handle</a:t>
            </a:r>
            <a:r>
              <a:rPr kumimoji="1" lang="zh-CN" altLang="en-US" dirty="0"/>
              <a:t>种类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Q42</a:t>
            </a:r>
            <a:r>
              <a:rPr kumimoji="1" lang="zh-CN" altLang="en-US" dirty="0"/>
              <a:t> </a:t>
            </a:r>
            <a:r>
              <a:rPr kumimoji="1" lang="en-US" altLang="zh-CN" dirty="0"/>
              <a:t>traverse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top</a:t>
            </a:r>
            <a:r>
              <a:rPr kumimoji="1" lang="zh-CN" altLang="en-US" dirty="0"/>
              <a:t> </a:t>
            </a:r>
            <a:r>
              <a:rPr kumimoji="1" lang="en-US" altLang="zh-CN" dirty="0"/>
              <a:t>DB</a:t>
            </a:r>
            <a:r>
              <a:rPr kumimoji="1" lang="zh-CN" altLang="en-US" dirty="0"/>
              <a:t>，是否需要传入</a:t>
            </a:r>
            <a:r>
              <a:rPr kumimoji="1" lang="en-US" altLang="zh-CN" dirty="0"/>
              <a:t>call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back</a:t>
            </a:r>
            <a:r>
              <a:rPr kumimoji="1" lang="zh-CN" altLang="en-US" dirty="0"/>
              <a:t>函数</a:t>
            </a:r>
            <a:endParaRPr kumimoji="1" lang="en-US" altLang="zh-CN" dirty="0"/>
          </a:p>
          <a:p>
            <a:r>
              <a:rPr kumimoji="1" lang="zh-CN" altLang="en-US" dirty="0"/>
              <a:t>需要</a:t>
            </a:r>
            <a:r>
              <a:rPr kumimoji="1" lang="en-US" altLang="zh-CN" dirty="0"/>
              <a:t>call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back</a:t>
            </a:r>
            <a:r>
              <a:rPr kumimoji="1" lang="zh-CN" altLang="en-US" dirty="0"/>
              <a:t>函数来决定如何处理。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Q43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get_composet_member</a:t>
            </a:r>
            <a:r>
              <a:rPr kumimoji="1" lang="en-US" altLang="zh-CN" dirty="0"/>
              <a:t>, </a:t>
            </a:r>
            <a:r>
              <a:rPr kumimoji="1" lang="zh-CN" altLang="en-US" dirty="0"/>
              <a:t>什么是组合</a:t>
            </a:r>
            <a:r>
              <a:rPr kumimoji="1" lang="en-US" altLang="zh-CN" dirty="0"/>
              <a:t>var</a:t>
            </a:r>
          </a:p>
          <a:p>
            <a:r>
              <a:rPr kumimoji="1" lang="zh-CN" altLang="en-US" dirty="0"/>
              <a:t>一个</a:t>
            </a:r>
            <a:r>
              <a:rPr kumimoji="1" lang="en-US" altLang="zh-CN" dirty="0"/>
              <a:t>struct</a:t>
            </a:r>
            <a:r>
              <a:rPr kumimoji="1" lang="zh-CN" altLang="en-US" dirty="0"/>
              <a:t> </a:t>
            </a:r>
            <a:r>
              <a:rPr kumimoji="1" lang="en-US" altLang="zh-CN" dirty="0"/>
              <a:t>var</a:t>
            </a:r>
            <a:r>
              <a:rPr kumimoji="1" lang="zh-CN" altLang="en-US" dirty="0"/>
              <a:t> </a:t>
            </a:r>
            <a:r>
              <a:rPr kumimoji="1" lang="en-US" altLang="zh-CN" dirty="0"/>
              <a:t>handle</a:t>
            </a:r>
            <a:r>
              <a:rPr kumimoji="1" lang="zh-CN" altLang="en-US" dirty="0"/>
              <a:t>，在</a:t>
            </a:r>
            <a:r>
              <a:rPr kumimoji="1" lang="en-US" altLang="zh-CN" dirty="0" err="1"/>
              <a:t>verilog</a:t>
            </a:r>
            <a:r>
              <a:rPr kumimoji="1" lang="zh-CN" altLang="en-US" dirty="0"/>
              <a:t>定义一个</a:t>
            </a:r>
            <a:r>
              <a:rPr kumimoji="1" lang="en-US" altLang="zh-CN" dirty="0"/>
              <a:t>struct</a:t>
            </a:r>
            <a:r>
              <a:rPr kumimoji="1" lang="zh-CN" altLang="en-US" dirty="0"/>
              <a:t>，会得到一个组合</a:t>
            </a:r>
            <a:r>
              <a:rPr kumimoji="1" lang="en-US" altLang="zh-CN" dirty="0"/>
              <a:t>var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Q44</a:t>
            </a:r>
            <a:r>
              <a:rPr kumimoji="1" lang="zh-CN" altLang="en-US" dirty="0"/>
              <a:t> 如果有</a:t>
            </a:r>
            <a:r>
              <a:rPr kumimoji="1" lang="en-US" altLang="zh-CN" dirty="0"/>
              <a:t>struct</a:t>
            </a:r>
            <a:r>
              <a:rPr kumimoji="1" lang="zh-CN" altLang="en-US" dirty="0"/>
              <a:t>类型数据，需要怎么处理。 </a:t>
            </a:r>
            <a:endParaRPr kumimoji="1" lang="en-US" altLang="zh-CN" dirty="0"/>
          </a:p>
          <a:p>
            <a:r>
              <a:rPr kumimoji="1" lang="en-US" altLang="zh-CN" dirty="0"/>
              <a:t>Struct</a:t>
            </a:r>
            <a:r>
              <a:rPr kumimoji="1" lang="zh-CN" altLang="en-US" dirty="0"/>
              <a:t>数据属性像是一个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，但是类型是一个</a:t>
            </a:r>
            <a:r>
              <a:rPr kumimoji="1" lang="en-US" altLang="zh-CN" dirty="0"/>
              <a:t>var</a:t>
            </a:r>
            <a:r>
              <a:rPr kumimoji="1" lang="zh-CN" altLang="en-US" dirty="0"/>
              <a:t>，得知</a:t>
            </a:r>
            <a:r>
              <a:rPr kumimoji="1" lang="en-US" altLang="zh-CN" dirty="0"/>
              <a:t>Struct</a:t>
            </a:r>
            <a:r>
              <a:rPr kumimoji="1" lang="zh-CN" altLang="en-US" dirty="0"/>
              <a:t>中所有值需要再去遍历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Q45</a:t>
            </a:r>
            <a:r>
              <a:rPr kumimoji="1" lang="zh-CN" altLang="en-US" dirty="0"/>
              <a:t> 创建</a:t>
            </a:r>
            <a:r>
              <a:rPr kumimoji="1" lang="en-US" altLang="zh-CN" dirty="0"/>
              <a:t>var</a:t>
            </a:r>
            <a:r>
              <a:rPr kumimoji="1" lang="zh-CN" altLang="en-US" dirty="0"/>
              <a:t>的时候，（写的时候），有个</a:t>
            </a:r>
            <a:r>
              <a:rPr kumimoji="1" lang="en-US" altLang="zh-CN" dirty="0"/>
              <a:t>id</a:t>
            </a:r>
            <a:r>
              <a:rPr kumimoji="1" lang="zh-CN" altLang="en-US" dirty="0"/>
              <a:t>，和</a:t>
            </a:r>
            <a:r>
              <a:rPr kumimoji="1" lang="en-US" altLang="zh-CN" dirty="0"/>
              <a:t>VCD</a:t>
            </a:r>
            <a:r>
              <a:rPr kumimoji="1" lang="zh-CN" altLang="en-US" dirty="0"/>
              <a:t>中</a:t>
            </a:r>
            <a:r>
              <a:rPr kumimoji="1" lang="en-US" altLang="zh-CN" dirty="0"/>
              <a:t>id</a:t>
            </a:r>
            <a:r>
              <a:rPr kumimoji="1" lang="zh-CN" altLang="en-US" dirty="0"/>
              <a:t>有关么</a:t>
            </a:r>
            <a:endParaRPr kumimoji="1" lang="en-US" altLang="zh-CN" dirty="0"/>
          </a:p>
          <a:p>
            <a:r>
              <a:rPr kumimoji="1" lang="zh-CN" altLang="en-US" dirty="0"/>
              <a:t>无关，读的时候不能创建</a:t>
            </a:r>
            <a:r>
              <a:rPr kumimoji="1" lang="en-US" altLang="zh-CN" dirty="0"/>
              <a:t>var</a:t>
            </a:r>
            <a:r>
              <a:rPr kumimoji="1" lang="zh-CN" altLang="en-US" dirty="0"/>
              <a:t>，只能拿到</a:t>
            </a:r>
            <a:r>
              <a:rPr kumimoji="1" lang="en-US" altLang="zh-CN" dirty="0"/>
              <a:t>var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Q46</a:t>
            </a:r>
            <a:r>
              <a:rPr kumimoji="1" lang="zh-CN" altLang="en-US" dirty="0"/>
              <a:t> 是否有</a:t>
            </a:r>
            <a:r>
              <a:rPr kumimoji="1" lang="en-US" altLang="zh-CN" dirty="0"/>
              <a:t>demo</a:t>
            </a:r>
          </a:p>
          <a:p>
            <a:r>
              <a:rPr kumimoji="1" lang="zh-CN" altLang="en-US" dirty="0"/>
              <a:t>在下载文件中有四个</a:t>
            </a:r>
            <a:r>
              <a:rPr kumimoji="1" lang="en-US" altLang="zh-CN" dirty="0"/>
              <a:t>demo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Q47</a:t>
            </a:r>
            <a:r>
              <a:rPr kumimoji="1" lang="zh-CN" altLang="en-US" dirty="0"/>
              <a:t> 是否有</a:t>
            </a:r>
            <a:r>
              <a:rPr kumimoji="1" lang="en-US" altLang="zh-CN" dirty="0"/>
              <a:t>UVD</a:t>
            </a:r>
            <a:r>
              <a:rPr kumimoji="1" lang="zh-CN" altLang="en-US" dirty="0"/>
              <a:t>，如何在图形界面测试使用。</a:t>
            </a:r>
            <a:endParaRPr kumimoji="1" lang="en-US" altLang="zh-CN" dirty="0"/>
          </a:p>
          <a:p>
            <a:r>
              <a:rPr kumimoji="1" lang="zh-CN" altLang="en-US" dirty="0"/>
              <a:t>没有</a:t>
            </a:r>
            <a:r>
              <a:rPr kumimoji="1" lang="en-US" altLang="zh-CN" dirty="0"/>
              <a:t>UVD</a:t>
            </a:r>
            <a:r>
              <a:rPr kumimoji="1" lang="zh-CN" altLang="en-US" dirty="0"/>
              <a:t>，没有额外程序使用。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26945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135A185C-9AF5-9798-1CA5-503719B53BCC}"/>
              </a:ext>
            </a:extLst>
          </p:cNvPr>
          <p:cNvSpPr txBox="1"/>
          <p:nvPr/>
        </p:nvSpPr>
        <p:spPr>
          <a:xfrm>
            <a:off x="1261241" y="567559"/>
            <a:ext cx="789511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Q47</a:t>
            </a:r>
            <a:r>
              <a:rPr kumimoji="1" lang="zh-CN" altLang="en-US" dirty="0"/>
              <a:t> </a:t>
            </a:r>
            <a:r>
              <a:rPr kumimoji="1" lang="en-US" altLang="zh-CN" dirty="0"/>
              <a:t>UVD</a:t>
            </a:r>
            <a:r>
              <a:rPr kumimoji="1" lang="zh-CN" altLang="en-US" dirty="0"/>
              <a:t> </a:t>
            </a:r>
            <a:r>
              <a:rPr kumimoji="1" lang="en-US" altLang="zh-CN" dirty="0"/>
              <a:t>license</a:t>
            </a:r>
            <a:r>
              <a:rPr kumimoji="1" lang="zh-CN" altLang="en-US" dirty="0"/>
              <a:t>问题需要解决</a:t>
            </a:r>
            <a:endParaRPr kumimoji="1" lang="en-US" altLang="zh-CN" dirty="0"/>
          </a:p>
          <a:p>
            <a:r>
              <a:rPr kumimoji="1" lang="zh-CN" altLang="en-US" dirty="0"/>
              <a:t>待回复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Q48</a:t>
            </a:r>
            <a:r>
              <a:rPr kumimoji="1" lang="zh-CN" altLang="en-US" dirty="0"/>
              <a:t> </a:t>
            </a:r>
            <a:r>
              <a:rPr kumimoji="1" lang="en-US" altLang="zh-CN" dirty="0"/>
              <a:t>VCD</a:t>
            </a:r>
            <a:r>
              <a:rPr kumimoji="1" lang="zh-CN" altLang="en-US" dirty="0"/>
              <a:t> </a:t>
            </a:r>
            <a:r>
              <a:rPr kumimoji="1" lang="en-US" altLang="zh-CN" dirty="0"/>
              <a:t>correlation</a:t>
            </a:r>
            <a:r>
              <a:rPr kumimoji="1" lang="zh-CN" altLang="en-US" dirty="0"/>
              <a:t> 工具，比较两个</a:t>
            </a:r>
            <a:r>
              <a:rPr kumimoji="1" lang="en-US" altLang="zh-CN" dirty="0"/>
              <a:t>VCD</a:t>
            </a:r>
            <a:r>
              <a:rPr kumimoji="1" lang="zh-CN" altLang="en-US" dirty="0"/>
              <a:t>区别，</a:t>
            </a:r>
            <a:r>
              <a:rPr kumimoji="1" lang="en-US" altLang="zh-CN" dirty="0" err="1"/>
              <a:t>vcd</a:t>
            </a:r>
            <a:r>
              <a:rPr kumimoji="1" lang="zh-CN" altLang="en-US" dirty="0"/>
              <a:t> </a:t>
            </a:r>
            <a:r>
              <a:rPr kumimoji="1" lang="en-US" altLang="zh-CN" dirty="0"/>
              <a:t>diff</a:t>
            </a:r>
            <a:r>
              <a:rPr kumimoji="1" lang="zh-CN" altLang="en-US" dirty="0"/>
              <a:t> 工具</a:t>
            </a:r>
            <a:endParaRPr kumimoji="1" lang="en-US" altLang="zh-CN" dirty="0"/>
          </a:p>
          <a:p>
            <a:r>
              <a:rPr kumimoji="1" lang="en-US" altLang="zh-CN" dirty="0"/>
              <a:t>UVD</a:t>
            </a:r>
            <a:r>
              <a:rPr kumimoji="1" lang="zh-CN" altLang="en-US" dirty="0"/>
              <a:t> 有</a:t>
            </a:r>
            <a:r>
              <a:rPr kumimoji="1" lang="en-US" altLang="zh-CN" dirty="0"/>
              <a:t>diff</a:t>
            </a:r>
            <a:r>
              <a:rPr kumimoji="1" lang="zh-CN" altLang="en-US" dirty="0"/>
              <a:t>功能，有开源工具，</a:t>
            </a:r>
            <a:r>
              <a:rPr kumimoji="1" lang="en-US" altLang="zh-CN" dirty="0"/>
              <a:t>(</a:t>
            </a:r>
            <a:r>
              <a:rPr kumimoji="1" lang="zh-CN" altLang="en-US" dirty="0"/>
              <a:t>等链接</a:t>
            </a:r>
            <a:r>
              <a:rPr kumimoji="1" lang="en-US" altLang="zh-CN" dirty="0"/>
              <a:t>)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hisi</a:t>
            </a:r>
            <a:r>
              <a:rPr kumimoji="1" lang="zh-CN" altLang="en-US" dirty="0"/>
              <a:t>环境会用</a:t>
            </a:r>
            <a:r>
              <a:rPr kumimoji="1" lang="en-US" altLang="zh-CN" dirty="0"/>
              <a:t>VCS</a:t>
            </a:r>
            <a:r>
              <a:rPr kumimoji="1" lang="zh-CN" altLang="en-US" dirty="0"/>
              <a:t>提供的</a:t>
            </a:r>
            <a:r>
              <a:rPr kumimoji="1" lang="en-US" altLang="zh-CN" dirty="0"/>
              <a:t>diff</a:t>
            </a:r>
            <a:r>
              <a:rPr kumimoji="1" lang="zh-CN" altLang="en-US" dirty="0"/>
              <a:t>工具。</a:t>
            </a:r>
            <a:endParaRPr kumimoji="1" lang="en-US" altLang="zh-CN" dirty="0"/>
          </a:p>
          <a:p>
            <a:r>
              <a:rPr kumimoji="1" lang="en-US" altLang="zh-CN" dirty="0"/>
              <a:t>UVD</a:t>
            </a:r>
            <a:r>
              <a:rPr kumimoji="1" lang="zh-CN" altLang="en-US" dirty="0"/>
              <a:t>在内部时，用</a:t>
            </a:r>
            <a:r>
              <a:rPr kumimoji="1" lang="en-US" altLang="zh-CN" dirty="0"/>
              <a:t>USDB</a:t>
            </a:r>
            <a:r>
              <a:rPr kumimoji="1" lang="zh-CN" altLang="en-US" dirty="0"/>
              <a:t>做</a:t>
            </a:r>
            <a:r>
              <a:rPr kumimoji="1" lang="en-US" altLang="zh-CN" dirty="0"/>
              <a:t>diff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Q49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get_vc_iterator_by_index</a:t>
            </a:r>
            <a:endParaRPr kumimoji="1" lang="en-US" altLang="zh-CN" dirty="0"/>
          </a:p>
          <a:p>
            <a:r>
              <a:rPr kumimoji="1" lang="zh-CN" altLang="en-US" dirty="0"/>
              <a:t>只找一个</a:t>
            </a:r>
            <a:r>
              <a:rPr kumimoji="1" lang="en-US" altLang="zh-CN" dirty="0"/>
              <a:t>bit</a:t>
            </a:r>
            <a:r>
              <a:rPr kumimoji="1" lang="zh-CN" altLang="en-US" dirty="0"/>
              <a:t>，或者</a:t>
            </a:r>
            <a:r>
              <a:rPr kumimoji="1" lang="en-US" altLang="zh-CN" dirty="0"/>
              <a:t>partial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range</a:t>
            </a:r>
            <a:r>
              <a:rPr kumimoji="1" lang="zh-CN" altLang="en-US" dirty="0"/>
              <a:t>看一部分。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3689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E099142-C20D-9D94-9634-4ABE61243459}"/>
              </a:ext>
            </a:extLst>
          </p:cNvPr>
          <p:cNvSpPr txBox="1"/>
          <p:nvPr/>
        </p:nvSpPr>
        <p:spPr>
          <a:xfrm>
            <a:off x="685452" y="1397675"/>
            <a:ext cx="1108976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背景：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CHT</a:t>
            </a:r>
            <a:r>
              <a:rPr kumimoji="1" lang="zh-CN" altLang="en-US" dirty="0"/>
              <a:t>需要支持解析新的格式波形文件：</a:t>
            </a:r>
            <a:r>
              <a:rPr kumimoji="1" lang="en-US" altLang="zh-CN" b="1" dirty="0"/>
              <a:t>USDB</a:t>
            </a:r>
            <a:r>
              <a:rPr kumimoji="1" lang="zh-CN" altLang="en-US" dirty="0"/>
              <a:t>（</a:t>
            </a:r>
            <a:r>
              <a:rPr kumimoji="1" lang="en-US" altLang="zh-CN" dirty="0"/>
              <a:t>unified signal database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r>
              <a:rPr kumimoji="1" lang="en-US" altLang="zh-CN" dirty="0"/>
              <a:t>USDB</a:t>
            </a:r>
            <a:r>
              <a:rPr kumimoji="1" lang="zh-CN" altLang="en-US" dirty="0"/>
              <a:t>文件是一个国标的</a:t>
            </a:r>
            <a:r>
              <a:rPr kumimoji="1" lang="zh-CN" altLang="en-US" b="1" dirty="0"/>
              <a:t>高压缩比的波形数据库（二进制文件）</a:t>
            </a:r>
            <a:r>
              <a:rPr kumimoji="1" lang="zh-CN" altLang="en-US" dirty="0"/>
              <a:t>，对标</a:t>
            </a:r>
            <a:r>
              <a:rPr kumimoji="1" lang="en-US" altLang="zh-CN" dirty="0"/>
              <a:t>FSDB</a:t>
            </a:r>
            <a:r>
              <a:rPr kumimoji="1" lang="zh-CN" altLang="en-US" dirty="0"/>
              <a:t>格式文件，包含信号翻转信息。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目前大致还需要三个方面的支持：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1. USDB</a:t>
            </a:r>
            <a:r>
              <a:rPr kumimoji="1" lang="zh-CN" altLang="en-US" dirty="0"/>
              <a:t>格式文件 基本讲解，功能，格式，和用法等。</a:t>
            </a:r>
            <a:endParaRPr kumimoji="1" lang="en-US" altLang="zh-CN" dirty="0"/>
          </a:p>
          <a:p>
            <a:pPr marL="342900" indent="-342900">
              <a:buAutoNum type="arabicPeriod"/>
            </a:pPr>
            <a:endParaRPr kumimoji="1" lang="en-US" altLang="zh-CN" dirty="0"/>
          </a:p>
          <a:p>
            <a:r>
              <a:rPr kumimoji="1" lang="en-US" altLang="zh-CN" dirty="0"/>
              <a:t>2.</a:t>
            </a:r>
            <a:r>
              <a:rPr kumimoji="1" lang="zh-CN" altLang="en-US" dirty="0"/>
              <a:t> 材料支持（</a:t>
            </a:r>
            <a:r>
              <a:rPr kumimoji="1" lang="en-US" altLang="zh-CN" dirty="0"/>
              <a:t>page3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pPr marL="342900" indent="-342900">
              <a:buAutoNum type="arabicPeriod"/>
            </a:pPr>
            <a:endParaRPr kumimoji="1" lang="en-US" altLang="zh-CN" dirty="0"/>
          </a:p>
          <a:p>
            <a:r>
              <a:rPr kumimoji="1" lang="en-US" altLang="zh-CN" dirty="0"/>
              <a:t>3.</a:t>
            </a:r>
            <a:r>
              <a:rPr kumimoji="1" lang="zh-CN" altLang="en-US" dirty="0"/>
              <a:t> 问题解答（</a:t>
            </a:r>
            <a:r>
              <a:rPr kumimoji="1" lang="en-US" altLang="zh-CN" dirty="0"/>
              <a:t>page4</a:t>
            </a:r>
            <a:r>
              <a:rPr kumimoji="1" lang="zh-CN" altLang="en-US" dirty="0"/>
              <a:t>）</a:t>
            </a:r>
            <a:endParaRPr kumimoji="1" lang="en-US" altLang="zh-CN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0F2539A-45FF-78AD-06B2-14DE140DF51B}"/>
              </a:ext>
            </a:extLst>
          </p:cNvPr>
          <p:cNvSpPr txBox="1"/>
          <p:nvPr/>
        </p:nvSpPr>
        <p:spPr>
          <a:xfrm>
            <a:off x="840828" y="357352"/>
            <a:ext cx="239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USDB</a:t>
            </a:r>
            <a:r>
              <a:rPr kumimoji="1" lang="zh-CN" altLang="en-US" dirty="0"/>
              <a:t> </a:t>
            </a:r>
            <a:r>
              <a:rPr kumimoji="1" lang="en-US" altLang="zh-CN" dirty="0"/>
              <a:t>waveform</a:t>
            </a:r>
            <a:r>
              <a:rPr kumimoji="1" lang="zh-CN" altLang="en-US" dirty="0"/>
              <a:t> 支持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2686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5BCCFF9-E6FA-0825-7265-05C6AE55244B}"/>
              </a:ext>
            </a:extLst>
          </p:cNvPr>
          <p:cNvSpPr txBox="1"/>
          <p:nvPr/>
        </p:nvSpPr>
        <p:spPr>
          <a:xfrm>
            <a:off x="1276769" y="1942581"/>
            <a:ext cx="4649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回调函数，一般使用文档中</a:t>
            </a:r>
            <a:r>
              <a:rPr kumimoji="1" lang="en-US" altLang="zh-CN" dirty="0"/>
              <a:t>7.3</a:t>
            </a:r>
            <a:r>
              <a:rPr kumimoji="1" lang="zh-CN" altLang="en-US" dirty="0"/>
              <a:t>提供的函数。</a:t>
            </a:r>
            <a:endParaRPr kumimoji="1" lang="en-US" altLang="zh-CN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3CFF2B1-0014-45D4-295D-558E2F482F88}"/>
              </a:ext>
            </a:extLst>
          </p:cNvPr>
          <p:cNvSpPr txBox="1"/>
          <p:nvPr/>
        </p:nvSpPr>
        <p:spPr>
          <a:xfrm>
            <a:off x="1276769" y="926918"/>
            <a:ext cx="82798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dirty="0"/>
              <a:t>通用流程</a:t>
            </a:r>
            <a:endParaRPr kumimoji="1" lang="en-US" altLang="zh-CN" dirty="0"/>
          </a:p>
          <a:p>
            <a:r>
              <a:rPr kumimoji="1" lang="zh-CN" altLang="en-US" dirty="0"/>
              <a:t>打开</a:t>
            </a:r>
            <a:r>
              <a:rPr kumimoji="1" lang="en-US" altLang="zh-CN" dirty="0"/>
              <a:t>DB</a:t>
            </a:r>
            <a:r>
              <a:rPr kumimoji="1" lang="zh-CN" altLang="en-US" dirty="0"/>
              <a:t>，</a:t>
            </a:r>
            <a:r>
              <a:rPr kumimoji="1" lang="en-US" altLang="zh-CN" dirty="0"/>
              <a:t>DB-&gt;var/signal</a:t>
            </a:r>
            <a:r>
              <a:rPr kumimoji="1" lang="zh-CN" altLang="en-US" dirty="0"/>
              <a:t> </a:t>
            </a:r>
            <a:r>
              <a:rPr kumimoji="1" lang="en-US" altLang="zh-CN" dirty="0"/>
              <a:t>handle-&gt;</a:t>
            </a:r>
            <a:r>
              <a:rPr kumimoji="1" lang="en-US" altLang="zh-CN" dirty="0" err="1"/>
              <a:t>iter</a:t>
            </a:r>
            <a:r>
              <a:rPr kumimoji="1" lang="en-US" altLang="zh-CN" dirty="0"/>
              <a:t>-&gt;</a:t>
            </a:r>
            <a:r>
              <a:rPr kumimoji="1" lang="zh-CN" altLang="en-US" dirty="0"/>
              <a:t>得到</a:t>
            </a:r>
            <a:r>
              <a:rPr kumimoji="1" lang="en-US" altLang="zh-CN" dirty="0"/>
              <a:t>Value-&gt;</a:t>
            </a:r>
            <a:r>
              <a:rPr kumimoji="1" lang="zh-CN" altLang="en-US" dirty="0"/>
              <a:t>关闭</a:t>
            </a:r>
            <a:r>
              <a:rPr kumimoji="1" lang="en-US" altLang="zh-CN" dirty="0"/>
              <a:t>DB</a:t>
            </a:r>
          </a:p>
          <a:p>
            <a:r>
              <a:rPr kumimoji="1" lang="en-US" altLang="zh-CN" dirty="0"/>
              <a:t>			</a:t>
            </a:r>
            <a:r>
              <a:rPr kumimoji="1" lang="zh-CN" altLang="en-US" dirty="0"/>
              <a:t>        </a:t>
            </a:r>
            <a:r>
              <a:rPr kumimoji="1" lang="en-US" altLang="zh-CN" dirty="0"/>
              <a:t>-&gt;</a:t>
            </a:r>
            <a:r>
              <a:rPr kumimoji="1" lang="zh-CN" altLang="en-US" dirty="0"/>
              <a:t>注册</a:t>
            </a:r>
            <a:r>
              <a:rPr kumimoji="1" lang="en-US" altLang="zh-CN" dirty="0"/>
              <a:t>call</a:t>
            </a:r>
            <a:r>
              <a:rPr kumimoji="1" lang="zh-CN" altLang="en-US" dirty="0"/>
              <a:t> </a:t>
            </a:r>
            <a:r>
              <a:rPr kumimoji="1" lang="en-US" altLang="zh-CN" dirty="0"/>
              <a:t>back</a:t>
            </a:r>
            <a:r>
              <a:rPr kumimoji="1" lang="zh-CN" altLang="en-US" dirty="0"/>
              <a:t>（</a:t>
            </a:r>
            <a:r>
              <a:rPr kumimoji="1" lang="en-US" altLang="zh-CN" dirty="0" err="1"/>
              <a:t>to_vcd</a:t>
            </a:r>
            <a:r>
              <a:rPr kumimoji="1" lang="zh-CN" altLang="en-US" dirty="0"/>
              <a:t>文件中使用此</a:t>
            </a:r>
            <a:r>
              <a:rPr kumimoji="1" lang="en-US" altLang="zh-CN" dirty="0"/>
              <a:t>flow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3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0B1967B-572D-377E-8FAE-04F8ED1A3169}"/>
              </a:ext>
            </a:extLst>
          </p:cNvPr>
          <p:cNvSpPr txBox="1"/>
          <p:nvPr/>
        </p:nvSpPr>
        <p:spPr>
          <a:xfrm>
            <a:off x="840828" y="357352"/>
            <a:ext cx="239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USDB</a:t>
            </a:r>
            <a:r>
              <a:rPr kumimoji="1" lang="zh-CN" altLang="en-US" dirty="0"/>
              <a:t> </a:t>
            </a:r>
            <a:r>
              <a:rPr kumimoji="1" lang="en-US" altLang="zh-CN" dirty="0"/>
              <a:t>waveform</a:t>
            </a:r>
            <a:r>
              <a:rPr kumimoji="1" lang="zh-CN" altLang="en-US" dirty="0"/>
              <a:t> 支持</a:t>
            </a:r>
            <a:endParaRPr kumimoji="1" lang="en-US" altLang="zh-CN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A671783-FB34-51EE-AA97-48D34D2294BF}"/>
              </a:ext>
            </a:extLst>
          </p:cNvPr>
          <p:cNvSpPr txBox="1"/>
          <p:nvPr/>
        </p:nvSpPr>
        <p:spPr>
          <a:xfrm>
            <a:off x="840828" y="1250274"/>
            <a:ext cx="998482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dirty="0"/>
              <a:t>2.</a:t>
            </a:r>
            <a:r>
              <a:rPr kumimoji="1" lang="zh-CN" altLang="en-US" dirty="0"/>
              <a:t> 材料支持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1.</a:t>
            </a:r>
            <a:r>
              <a:rPr kumimoji="1" lang="zh-CN" altLang="en-US" b="1" dirty="0"/>
              <a:t>头文件 动态链接库</a:t>
            </a:r>
            <a:r>
              <a:rPr kumimoji="1" lang="zh-CN" altLang="en-US" dirty="0"/>
              <a:t>和</a:t>
            </a:r>
            <a:r>
              <a:rPr kumimoji="1" lang="zh-CN" altLang="en-US" b="1" dirty="0"/>
              <a:t>相关文档</a:t>
            </a:r>
            <a:r>
              <a:rPr kumimoji="1" lang="zh-CN" altLang="en-US" dirty="0"/>
              <a:t>。（目前拿到的动态库与</a:t>
            </a:r>
            <a:r>
              <a:rPr kumimoji="1" lang="zh-CN" altLang="en-US" dirty="0">
                <a:solidFill>
                  <a:srgbClr val="FF0000"/>
                </a:solidFill>
              </a:rPr>
              <a:t>文档不匹配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r>
              <a:rPr kumimoji="1" lang="en-US" altLang="zh-CN" dirty="0"/>
              <a:t>	</a:t>
            </a:r>
          </a:p>
          <a:p>
            <a:r>
              <a:rPr kumimoji="1" lang="en-US" altLang="zh-CN" dirty="0"/>
              <a:t>2.</a:t>
            </a:r>
            <a:r>
              <a:rPr kumimoji="1" lang="zh-CN" altLang="en-US" dirty="0"/>
              <a:t> </a:t>
            </a:r>
            <a:r>
              <a:rPr kumimoji="1" lang="en-US" altLang="zh-CN" b="1" dirty="0"/>
              <a:t>DEMO</a:t>
            </a:r>
            <a:r>
              <a:rPr kumimoji="1" lang="zh-CN" altLang="en-US" b="1" dirty="0"/>
              <a:t> </a:t>
            </a:r>
            <a:r>
              <a:rPr kumimoji="1" lang="en-US" altLang="zh-CN" b="1" dirty="0"/>
              <a:t>code</a:t>
            </a:r>
            <a:r>
              <a:rPr kumimoji="1" lang="zh-CN" altLang="en-US" dirty="0"/>
              <a:t>，具体函数使用方法演示。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3.</a:t>
            </a:r>
            <a:r>
              <a:rPr kumimoji="1" lang="zh-CN" altLang="en-US" dirty="0"/>
              <a:t> </a:t>
            </a:r>
            <a:r>
              <a:rPr kumimoji="1" lang="en-US" altLang="zh-CN" b="1" dirty="0"/>
              <a:t>USDB</a:t>
            </a:r>
            <a:r>
              <a:rPr kumimoji="1" lang="zh-CN" altLang="en-US" b="1" dirty="0"/>
              <a:t>验收测试报告</a:t>
            </a:r>
            <a:r>
              <a:rPr kumimoji="1" lang="zh-CN" altLang="en-US" dirty="0"/>
              <a:t>，如何判断</a:t>
            </a:r>
            <a:r>
              <a:rPr kumimoji="1" lang="en-US" altLang="zh-CN" dirty="0"/>
              <a:t>USDB</a:t>
            </a:r>
            <a:r>
              <a:rPr kumimoji="1" lang="zh-CN" altLang="en-US" dirty="0"/>
              <a:t>文件能成功验收。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4.</a:t>
            </a:r>
            <a:r>
              <a:rPr kumimoji="1" lang="zh-CN" altLang="en-US" dirty="0"/>
              <a:t> </a:t>
            </a:r>
            <a:r>
              <a:rPr kumimoji="1" lang="en-US" altLang="zh-CN" b="1" dirty="0"/>
              <a:t>UVD</a:t>
            </a:r>
            <a:r>
              <a:rPr kumimoji="1" lang="zh-CN" altLang="en-US" b="1" dirty="0"/>
              <a:t>产品使用介绍</a:t>
            </a:r>
            <a:r>
              <a:rPr kumimoji="1" lang="zh-CN" altLang="en-US" dirty="0"/>
              <a:t>，</a:t>
            </a:r>
            <a:r>
              <a:rPr kumimoji="1" lang="zh-CN" altLang="en-US" b="1" dirty="0"/>
              <a:t>产品培训说明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	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F00223B-CAAA-D42F-C102-599AE2D340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483" y="547195"/>
            <a:ext cx="2627044" cy="3717597"/>
          </a:xfrm>
          <a:prstGeom prst="rect">
            <a:avLst/>
          </a:prstGeom>
        </p:spPr>
      </p:pic>
      <p:pic>
        <p:nvPicPr>
          <p:cNvPr id="8" name="图片 7" descr="图形用户界面, 文本, 应用程序, 电子邮件&#10;&#10;描述已自动生成">
            <a:extLst>
              <a:ext uri="{FF2B5EF4-FFF2-40B4-BE49-F238E27FC236}">
                <a16:creationId xmlns:a16="http://schemas.microsoft.com/office/drawing/2014/main" id="{7EDFDEB3-C5A7-1D18-9752-27A59CE0A2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48" y="4264792"/>
            <a:ext cx="45720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95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36364C41-616F-4B54-80D2-B5FC270F0426}"/>
              </a:ext>
            </a:extLst>
          </p:cNvPr>
          <p:cNvSpPr txBox="1"/>
          <p:nvPr/>
        </p:nvSpPr>
        <p:spPr>
          <a:xfrm>
            <a:off x="840828" y="726684"/>
            <a:ext cx="1044728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zh-CN" dirty="0"/>
              <a:t>3.</a:t>
            </a:r>
            <a:r>
              <a:rPr kumimoji="1" lang="zh-CN" altLang="en-US" dirty="0"/>
              <a:t> 问题解答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</a:t>
            </a:r>
            <a:r>
              <a:rPr kumimoji="1" lang="zh-CN" altLang="en-US" dirty="0"/>
              <a:t>：</a:t>
            </a:r>
            <a:r>
              <a:rPr kumimoji="1" lang="en-US" altLang="zh-CN" dirty="0"/>
              <a:t>USDB</a:t>
            </a:r>
            <a:r>
              <a:rPr kumimoji="1" lang="zh-CN" altLang="en-US" dirty="0"/>
              <a:t>压缩后，会有信息上的丢失么，会有波形上面的过滤行为么？</a:t>
            </a:r>
            <a:endParaRPr kumimoji="1" lang="en-US" altLang="zh-CN" dirty="0"/>
          </a:p>
          <a:p>
            <a:r>
              <a:rPr kumimoji="1" lang="zh-CN" altLang="en-US" dirty="0"/>
              <a:t>不设置会</a:t>
            </a:r>
            <a:r>
              <a:rPr kumimoji="1" lang="en-US" altLang="zh-CN" dirty="0"/>
              <a:t>filter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glitch</a:t>
            </a:r>
          </a:p>
          <a:p>
            <a:r>
              <a:rPr kumimoji="1" lang="en-US" altLang="zh-CN" dirty="0"/>
              <a:t>Q2</a:t>
            </a:r>
            <a:r>
              <a:rPr kumimoji="1" lang="zh-CN" altLang="en-US" dirty="0"/>
              <a:t>：尝试使用</a:t>
            </a:r>
            <a:r>
              <a:rPr kumimoji="1" lang="en-US" altLang="zh-CN" dirty="0"/>
              <a:t>UVD</a:t>
            </a:r>
            <a:r>
              <a:rPr kumimoji="1" lang="zh-CN" altLang="en-US" dirty="0"/>
              <a:t>转换</a:t>
            </a:r>
            <a:r>
              <a:rPr kumimoji="1" lang="en-US" altLang="zh-CN" dirty="0"/>
              <a:t>VCD</a:t>
            </a:r>
            <a:r>
              <a:rPr kumimoji="1" lang="zh-CN" altLang="en-US" dirty="0"/>
              <a:t>功能，</a:t>
            </a:r>
            <a:r>
              <a:rPr kumimoji="1" lang="en-US" altLang="zh-CN" dirty="0"/>
              <a:t>VCD-&gt;USDB-&gt;VCD</a:t>
            </a:r>
            <a:r>
              <a:rPr kumimoji="1" lang="zh-CN" altLang="en-US" dirty="0"/>
              <a:t>后，</a:t>
            </a:r>
            <a:r>
              <a:rPr kumimoji="1" lang="en-US" altLang="zh-CN" dirty="0"/>
              <a:t>wire</a:t>
            </a:r>
            <a:r>
              <a:rPr kumimoji="1" lang="zh-CN" altLang="en-US" dirty="0"/>
              <a:t> </a:t>
            </a:r>
            <a:r>
              <a:rPr kumimoji="1" lang="en-US" altLang="zh-CN" dirty="0"/>
              <a:t>ID</a:t>
            </a:r>
            <a:r>
              <a:rPr kumimoji="1" lang="zh-CN" altLang="en-US" dirty="0"/>
              <a:t>产生了变化，有无方法让</a:t>
            </a:r>
            <a:r>
              <a:rPr kumimoji="1" lang="en-US" altLang="zh-CN" dirty="0"/>
              <a:t>VCD</a:t>
            </a:r>
            <a:r>
              <a:rPr kumimoji="1" lang="zh-CN" altLang="en-US" dirty="0"/>
              <a:t>保持不变？</a:t>
            </a:r>
            <a:endParaRPr kumimoji="1" lang="en-US" altLang="zh-CN" dirty="0"/>
          </a:p>
          <a:p>
            <a:r>
              <a:rPr kumimoji="1" lang="zh-CN" altLang="en-US" dirty="0"/>
              <a:t>没有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Q3</a:t>
            </a:r>
            <a:r>
              <a:rPr kumimoji="1" lang="zh-CN" altLang="en-US" dirty="0"/>
              <a:t>：</a:t>
            </a:r>
            <a:r>
              <a:rPr kumimoji="1" lang="en-US" altLang="zh-CN" b="1" dirty="0"/>
              <a:t>USDB</a:t>
            </a:r>
            <a:r>
              <a:rPr kumimoji="1" lang="zh-CN" altLang="en-US" b="1" dirty="0"/>
              <a:t>如何验收</a:t>
            </a:r>
            <a:r>
              <a:rPr kumimoji="1" lang="zh-CN" altLang="en-US" dirty="0"/>
              <a:t>，</a:t>
            </a:r>
            <a:r>
              <a:rPr kumimoji="1" lang="en-US" altLang="zh-CN" dirty="0"/>
              <a:t>UVD</a:t>
            </a:r>
            <a:r>
              <a:rPr kumimoji="1" lang="zh-CN" altLang="en-US" dirty="0"/>
              <a:t>能根据输入</a:t>
            </a:r>
            <a:r>
              <a:rPr kumimoji="1" lang="en-US" altLang="zh-CN" dirty="0"/>
              <a:t>USDB</a:t>
            </a:r>
            <a:r>
              <a:rPr kumimoji="1" lang="zh-CN" altLang="en-US" dirty="0"/>
              <a:t>产生一个翻转报告么，如果有报告，那么报告的格式是什么呢，包含哪些信息？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Q4:</a:t>
            </a:r>
            <a:r>
              <a:rPr kumimoji="1" lang="zh-CN" altLang="en-US" dirty="0"/>
              <a:t> </a:t>
            </a:r>
            <a:r>
              <a:rPr kumimoji="1" lang="en-US" altLang="zh-CN" dirty="0"/>
              <a:t>code</a:t>
            </a:r>
            <a:r>
              <a:rPr kumimoji="1" lang="zh-CN" altLang="en-US" dirty="0"/>
              <a:t>具体问题：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Q5: </a:t>
            </a:r>
            <a:r>
              <a:rPr kumimoji="1" lang="zh-CN" altLang="en-US" dirty="0"/>
              <a:t>是否要设置回调函数，</a:t>
            </a:r>
            <a:r>
              <a:rPr kumimoji="1" lang="en-US" altLang="zh-CN" dirty="0"/>
              <a:t>err</a:t>
            </a:r>
            <a:r>
              <a:rPr kumimoji="1" lang="zh-CN" altLang="en-US" dirty="0"/>
              <a:t> </a:t>
            </a:r>
            <a:r>
              <a:rPr kumimoji="1" lang="en-US" altLang="zh-CN" dirty="0"/>
              <a:t>return</a:t>
            </a:r>
            <a:r>
              <a:rPr kumimoji="1" lang="zh-CN" altLang="en-US" dirty="0"/>
              <a:t>中</a:t>
            </a:r>
            <a:endParaRPr kumimoji="1" lang="en-US" altLang="zh-CN" dirty="0"/>
          </a:p>
          <a:p>
            <a:r>
              <a:rPr kumimoji="1" lang="zh-CN" altLang="en-US" dirty="0"/>
              <a:t>需要设置，否则</a:t>
            </a:r>
            <a:r>
              <a:rPr kumimoji="1" lang="en-US" altLang="zh-CN" dirty="0" err="1"/>
              <a:t>retrun</a:t>
            </a:r>
            <a:r>
              <a:rPr kumimoji="1" lang="zh-CN" altLang="en-US" dirty="0"/>
              <a:t>是空，解决方式：添加回调函数（</a:t>
            </a:r>
            <a:r>
              <a:rPr kumimoji="1" lang="en-US" altLang="zh-CN" dirty="0"/>
              <a:t>level</a:t>
            </a:r>
            <a:r>
              <a:rPr kumimoji="1" lang="zh-CN" altLang="en-US" dirty="0"/>
              <a:t>，</a:t>
            </a:r>
            <a:r>
              <a:rPr kumimoji="1" lang="en-US" altLang="zh-CN" dirty="0" err="1"/>
              <a:t>userdata</a:t>
            </a:r>
            <a:r>
              <a:rPr kumimoji="1" lang="zh-CN" altLang="en-US" dirty="0"/>
              <a:t>，</a:t>
            </a:r>
            <a:r>
              <a:rPr kumimoji="1" lang="en-US" altLang="zh-CN" dirty="0"/>
              <a:t>message</a:t>
            </a:r>
            <a:r>
              <a:rPr kumimoji="1" lang="zh-CN" altLang="en-US" dirty="0"/>
              <a:t>），打印第三个参数。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Q6:</a:t>
            </a:r>
            <a:r>
              <a:rPr kumimoji="1" lang="zh-CN" altLang="en-US" dirty="0"/>
              <a:t>遍历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，如何遍历多层</a:t>
            </a:r>
            <a:endParaRPr kumimoji="1" lang="en-US" altLang="zh-CN" dirty="0"/>
          </a:p>
          <a:p>
            <a:r>
              <a:rPr kumimoji="1" lang="zh-CN" altLang="en-US" dirty="0"/>
              <a:t>与</a:t>
            </a:r>
            <a:r>
              <a:rPr kumimoji="1" lang="en-US" altLang="zh-CN" dirty="0"/>
              <a:t>VCD</a:t>
            </a:r>
            <a:r>
              <a:rPr kumimoji="1" lang="zh-CN" altLang="en-US" dirty="0"/>
              <a:t>类似，一层一层遍历，中间节点是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，没有值，需要继续向下遍历。</a:t>
            </a:r>
            <a:endParaRPr kumimoji="1" lang="en-US" altLang="zh-CN" dirty="0"/>
          </a:p>
          <a:p>
            <a:endParaRPr kumimoji="1" lang="en-US" altLang="zh-CN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E87A9A8-DF3D-7DAB-0DF1-23E6F39DC36E}"/>
              </a:ext>
            </a:extLst>
          </p:cNvPr>
          <p:cNvSpPr txBox="1"/>
          <p:nvPr/>
        </p:nvSpPr>
        <p:spPr>
          <a:xfrm>
            <a:off x="840828" y="357352"/>
            <a:ext cx="2399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USDB</a:t>
            </a:r>
            <a:r>
              <a:rPr kumimoji="1" lang="zh-CN" altLang="en-US" dirty="0"/>
              <a:t> </a:t>
            </a:r>
            <a:r>
              <a:rPr kumimoji="1" lang="en-US" altLang="zh-CN" dirty="0"/>
              <a:t>waveform</a:t>
            </a:r>
            <a:r>
              <a:rPr kumimoji="1" lang="zh-CN" altLang="en-US" dirty="0"/>
              <a:t> 支持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6740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ABC915A2-D3AD-D14C-4E85-058AD9CA5B2F}"/>
              </a:ext>
            </a:extLst>
          </p:cNvPr>
          <p:cNvSpPr txBox="1"/>
          <p:nvPr/>
        </p:nvSpPr>
        <p:spPr>
          <a:xfrm>
            <a:off x="537576" y="0"/>
            <a:ext cx="10780515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Q7.</a:t>
            </a:r>
            <a:r>
              <a:rPr kumimoji="1" lang="zh-CN" altLang="en-US" dirty="0"/>
              <a:t> 能否跳到对应时间点</a:t>
            </a:r>
            <a:endParaRPr kumimoji="1" lang="en-US" altLang="zh-CN" dirty="0"/>
          </a:p>
          <a:p>
            <a:r>
              <a:rPr kumimoji="1" lang="zh-CN" altLang="en-US" dirty="0"/>
              <a:t>有对应</a:t>
            </a:r>
            <a:r>
              <a:rPr kumimoji="1" lang="en-US" altLang="zh-CN" dirty="0"/>
              <a:t>API</a:t>
            </a:r>
            <a:r>
              <a:rPr kumimoji="1" lang="zh-CN" altLang="en-US" dirty="0"/>
              <a:t>，</a:t>
            </a:r>
            <a:r>
              <a:rPr kumimoji="1" lang="en-US" altLang="zh-CN" dirty="0" err="1"/>
              <a:t>goto_time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Q8. </a:t>
            </a:r>
            <a:r>
              <a:rPr kumimoji="1" lang="en-US" altLang="zh-CN" dirty="0" err="1"/>
              <a:t>fsdb</a:t>
            </a:r>
            <a:r>
              <a:rPr kumimoji="1" lang="zh-CN" altLang="en-US" dirty="0"/>
              <a:t>有</a:t>
            </a:r>
            <a:r>
              <a:rPr kumimoji="1" lang="en-US" altLang="zh-CN" dirty="0"/>
              <a:t>session</a:t>
            </a:r>
            <a:r>
              <a:rPr kumimoji="1" lang="zh-CN" altLang="en-US" dirty="0"/>
              <a:t> 概念，时间</a:t>
            </a:r>
            <a:r>
              <a:rPr kumimoji="1" lang="en-US" altLang="zh-CN" dirty="0"/>
              <a:t>0-100</a:t>
            </a:r>
            <a:r>
              <a:rPr kumimoji="1" lang="zh-CN" altLang="en-US" dirty="0"/>
              <a:t>，可能会分隔成两个</a:t>
            </a:r>
            <a:r>
              <a:rPr kumimoji="1" lang="en-US" altLang="zh-CN" dirty="0"/>
              <a:t>session</a:t>
            </a:r>
            <a:r>
              <a:rPr kumimoji="1" lang="zh-CN" altLang="en-US" dirty="0"/>
              <a:t>，进行存储，</a:t>
            </a:r>
            <a:r>
              <a:rPr kumimoji="1" lang="en-US" altLang="zh-CN" dirty="0"/>
              <a:t>USDB</a:t>
            </a:r>
            <a:r>
              <a:rPr kumimoji="1" lang="zh-CN" altLang="en-US" dirty="0"/>
              <a:t>是否有</a:t>
            </a:r>
            <a:r>
              <a:rPr kumimoji="1" lang="en-US" altLang="zh-CN" dirty="0" err="1"/>
              <a:t>seesion</a:t>
            </a:r>
            <a:r>
              <a:rPr kumimoji="1" lang="zh-CN" altLang="en-US" dirty="0"/>
              <a:t>概念，</a:t>
            </a:r>
            <a:endParaRPr kumimoji="1" lang="en-US" altLang="zh-CN" dirty="0"/>
          </a:p>
          <a:p>
            <a:r>
              <a:rPr kumimoji="1" lang="zh-CN" altLang="en-US" dirty="0"/>
              <a:t>如果有，如何去跳转</a:t>
            </a:r>
            <a:r>
              <a:rPr kumimoji="1" lang="en-US" altLang="zh-CN" dirty="0"/>
              <a:t>session</a:t>
            </a:r>
            <a:r>
              <a:rPr kumimoji="1" lang="zh-CN" altLang="en-US" dirty="0"/>
              <a:t>。分</a:t>
            </a:r>
            <a:r>
              <a:rPr kumimoji="1" lang="en-US" altLang="zh-CN" dirty="0"/>
              <a:t>session</a:t>
            </a:r>
            <a:r>
              <a:rPr kumimoji="1" lang="zh-CN" altLang="en-US" dirty="0"/>
              <a:t>就可以并行分布式处理，加快处理速度。</a:t>
            </a:r>
            <a:endParaRPr kumimoji="1" lang="en-US" altLang="zh-CN" dirty="0"/>
          </a:p>
          <a:p>
            <a:r>
              <a:rPr kumimoji="1" lang="en-US" altLang="zh-CN" dirty="0"/>
              <a:t>USDB</a:t>
            </a:r>
            <a:r>
              <a:rPr kumimoji="1" lang="zh-CN" altLang="en-US" dirty="0"/>
              <a:t>没有</a:t>
            </a:r>
            <a:r>
              <a:rPr kumimoji="1" lang="en-US" altLang="zh-CN" dirty="0"/>
              <a:t>session</a:t>
            </a:r>
            <a:r>
              <a:rPr kumimoji="1" lang="zh-CN" altLang="en-US" dirty="0"/>
              <a:t>概念。</a:t>
            </a:r>
            <a:endParaRPr kumimoji="1" lang="en-US" altLang="zh-CN" dirty="0"/>
          </a:p>
          <a:p>
            <a:r>
              <a:rPr kumimoji="1" lang="en-US" altLang="zh-CN" dirty="0"/>
              <a:t>Iterator</a:t>
            </a:r>
            <a:r>
              <a:rPr kumimoji="1" lang="zh-CN" altLang="en-US" dirty="0"/>
              <a:t> </a:t>
            </a:r>
            <a:r>
              <a:rPr kumimoji="1" lang="en-US" altLang="zh-CN" dirty="0"/>
              <a:t>ready</a:t>
            </a:r>
            <a:r>
              <a:rPr kumimoji="1" lang="zh-CN" altLang="en-US" dirty="0"/>
              <a:t>的话，可以分开时间做多线程（</a:t>
            </a:r>
            <a:r>
              <a:rPr kumimoji="1" lang="en-US" altLang="zh-CN" dirty="0" err="1"/>
              <a:t>goto_time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Q9.</a:t>
            </a:r>
            <a:r>
              <a:rPr kumimoji="1" lang="zh-CN" altLang="en-US" dirty="0"/>
              <a:t> 拿到一个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，能否直接取得完整的</a:t>
            </a:r>
            <a:r>
              <a:rPr kumimoji="1" lang="en-US" altLang="zh-CN" dirty="0"/>
              <a:t>waveform</a:t>
            </a:r>
            <a:r>
              <a:rPr kumimoji="1" lang="zh-CN" altLang="en-US" dirty="0"/>
              <a:t>，还是需要迭代一个点一个点取内容。</a:t>
            </a:r>
            <a:endParaRPr kumimoji="1" lang="en-US" altLang="zh-CN" dirty="0"/>
          </a:p>
          <a:p>
            <a:r>
              <a:rPr kumimoji="1" lang="zh-CN" altLang="en-US" dirty="0"/>
              <a:t>目前是一个点一个点拿到翻转信息。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Q10.</a:t>
            </a:r>
            <a:r>
              <a:rPr kumimoji="1" lang="zh-CN" altLang="en-US" dirty="0"/>
              <a:t> 如何拿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，能否拿到</a:t>
            </a:r>
            <a:r>
              <a:rPr kumimoji="1" lang="en-US" altLang="zh-CN" dirty="0"/>
              <a:t>top</a:t>
            </a:r>
            <a:r>
              <a:rPr kumimoji="1" lang="zh-CN" altLang="en-US" dirty="0"/>
              <a:t>下所有层级</a:t>
            </a:r>
            <a:r>
              <a:rPr kumimoji="1" lang="en-US" altLang="zh-CN" dirty="0"/>
              <a:t>signal</a:t>
            </a:r>
          </a:p>
          <a:p>
            <a:pPr marL="342900" indent="-342900">
              <a:buAutoNum type="arabicPeriod"/>
            </a:pPr>
            <a:r>
              <a:rPr kumimoji="1" lang="en-US" altLang="zh-CN" dirty="0"/>
              <a:t>Full</a:t>
            </a:r>
            <a:r>
              <a:rPr kumimoji="1" lang="zh-CN" altLang="en-US" dirty="0"/>
              <a:t> </a:t>
            </a:r>
            <a:r>
              <a:rPr kumimoji="1" lang="en-US" altLang="zh-CN" dirty="0"/>
              <a:t>name</a:t>
            </a:r>
            <a:r>
              <a:rPr kumimoji="1" lang="zh-CN" altLang="en-US" dirty="0"/>
              <a:t>（</a:t>
            </a:r>
            <a:r>
              <a:rPr kumimoji="1" lang="en-US" altLang="zh-CN" dirty="0" err="1"/>
              <a:t>get_handle_by_fullname</a:t>
            </a:r>
            <a:r>
              <a:rPr kumimoji="1" lang="zh-CN" altLang="en-US" dirty="0"/>
              <a:t> </a:t>
            </a:r>
            <a:r>
              <a:rPr kumimoji="1" lang="en-US" altLang="zh-CN" dirty="0"/>
              <a:t>top/</a:t>
            </a:r>
            <a:r>
              <a:rPr kumimoji="1" lang="en-US" altLang="zh-CN" dirty="0" err="1"/>
              <a:t>aaa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bbb</a:t>
            </a:r>
            <a:r>
              <a:rPr kumimoji="1" lang="en-US" altLang="zh-CN" dirty="0"/>
              <a:t>/ccc/</a:t>
            </a:r>
            <a:r>
              <a:rPr kumimoji="1" lang="en-US" altLang="zh-CN" dirty="0" err="1"/>
              <a:t>ddd</a:t>
            </a:r>
            <a:r>
              <a:rPr kumimoji="1" lang="zh-CN" altLang="en-US" dirty="0"/>
              <a:t>）</a:t>
            </a:r>
            <a:endParaRPr kumimoji="1" lang="en-US" altLang="zh-CN" dirty="0"/>
          </a:p>
          <a:p>
            <a:pPr marL="342900" indent="-342900">
              <a:buAutoNum type="arabicPeriod"/>
            </a:pPr>
            <a:r>
              <a:rPr kumimoji="1" lang="zh-CN" altLang="en-US" dirty="0"/>
              <a:t>一层一层拿</a:t>
            </a:r>
            <a:endParaRPr kumimoji="1" lang="en-US" altLang="zh-CN" dirty="0"/>
          </a:p>
          <a:p>
            <a:pPr marL="342900" indent="-342900">
              <a:buAutoNum type="arabicPeriod"/>
            </a:pPr>
            <a:endParaRPr kumimoji="1" lang="en-US" altLang="zh-CN" dirty="0"/>
          </a:p>
          <a:p>
            <a:r>
              <a:rPr kumimoji="1" lang="en-US" altLang="zh-CN" dirty="0"/>
              <a:t>Q11.</a:t>
            </a:r>
            <a:r>
              <a:rPr kumimoji="1" lang="zh-CN" altLang="en-US" dirty="0"/>
              <a:t> 是否有</a:t>
            </a:r>
            <a:r>
              <a:rPr kumimoji="1" lang="en-US" altLang="zh-CN" dirty="0"/>
              <a:t>strip</a:t>
            </a:r>
            <a:r>
              <a:rPr kumimoji="1" lang="zh-CN" altLang="en-US" dirty="0"/>
              <a:t> </a:t>
            </a:r>
            <a:r>
              <a:rPr kumimoji="1" lang="en-US" altLang="zh-CN" dirty="0"/>
              <a:t>path</a:t>
            </a:r>
            <a:r>
              <a:rPr kumimoji="1" lang="zh-CN" altLang="en-US" dirty="0"/>
              <a:t> 概念？</a:t>
            </a:r>
            <a:r>
              <a:rPr kumimoji="1" lang="en-US" altLang="zh-CN" dirty="0"/>
              <a:t>Db: /top/</a:t>
            </a:r>
            <a:r>
              <a:rPr kumimoji="1" lang="en-US" altLang="zh-CN" dirty="0" err="1"/>
              <a:t>aaa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bbb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cccc</a:t>
            </a:r>
            <a:r>
              <a:rPr kumimoji="1" lang="en-US" altLang="zh-CN" dirty="0"/>
              <a:t>.  VCD:    top1/top2/top3/top/</a:t>
            </a:r>
            <a:r>
              <a:rPr kumimoji="1" lang="en-US" altLang="zh-CN" dirty="0" err="1"/>
              <a:t>aaa</a:t>
            </a:r>
            <a:r>
              <a:rPr kumimoji="1" lang="en-US" altLang="zh-CN" dirty="0"/>
              <a:t>/</a:t>
            </a:r>
            <a:r>
              <a:rPr kumimoji="1" lang="en-US" altLang="zh-CN" dirty="0" err="1"/>
              <a:t>bbb</a:t>
            </a:r>
            <a:r>
              <a:rPr kumimoji="1" lang="en-US" altLang="zh-CN" dirty="0"/>
              <a:t>/ccc</a:t>
            </a:r>
          </a:p>
          <a:p>
            <a:r>
              <a:rPr kumimoji="1" lang="zh-CN" altLang="en-US" dirty="0"/>
              <a:t>有，</a:t>
            </a:r>
            <a:r>
              <a:rPr kumimoji="1" lang="en-US" altLang="zh-CN" dirty="0"/>
              <a:t>Hierarchy</a:t>
            </a:r>
            <a:r>
              <a:rPr kumimoji="1" lang="zh-CN" altLang="en-US" dirty="0"/>
              <a:t> 需要用户提供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Q12</a:t>
            </a:r>
            <a:r>
              <a:rPr kumimoji="1" lang="zh-CN" altLang="en-US" dirty="0"/>
              <a:t> 能否知道有多少个</a:t>
            </a:r>
            <a:r>
              <a:rPr kumimoji="1" lang="en-US" altLang="zh-CN" dirty="0"/>
              <a:t>symbol</a:t>
            </a:r>
            <a:r>
              <a:rPr kumimoji="1" lang="zh-CN" altLang="en-US" dirty="0"/>
              <a:t>？</a:t>
            </a:r>
            <a:endParaRPr kumimoji="1" lang="en-US" altLang="zh-CN" dirty="0"/>
          </a:p>
          <a:p>
            <a:r>
              <a:rPr kumimoji="1" lang="zh-CN" altLang="en-US" dirty="0"/>
              <a:t>目前还没有，待增加</a:t>
            </a:r>
            <a:r>
              <a:rPr kumimoji="1" lang="en-US" altLang="zh-CN" dirty="0"/>
              <a:t>property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Q12</a:t>
            </a:r>
            <a:r>
              <a:rPr kumimoji="1" lang="zh-CN" altLang="en-US" dirty="0"/>
              <a:t>一个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有多少</a:t>
            </a:r>
            <a:r>
              <a:rPr kumimoji="1" lang="en-US" altLang="zh-CN" dirty="0"/>
              <a:t>count</a:t>
            </a:r>
          </a:p>
          <a:p>
            <a:r>
              <a:rPr kumimoji="1" lang="zh-CN" altLang="en-US" dirty="0"/>
              <a:t>目前还没有，待增加。</a:t>
            </a:r>
            <a:endParaRPr kumimoji="1" lang="en-US" altLang="zh-CN" dirty="0"/>
          </a:p>
          <a:p>
            <a:pPr marL="342900" indent="-342900">
              <a:buAutoNum type="arabicPeriod"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2853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375403F-E699-4B6C-27B9-7DB7385E763F}"/>
              </a:ext>
            </a:extLst>
          </p:cNvPr>
          <p:cNvSpPr txBox="1"/>
          <p:nvPr/>
        </p:nvSpPr>
        <p:spPr>
          <a:xfrm>
            <a:off x="777766" y="357352"/>
            <a:ext cx="10867655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Q13</a:t>
            </a:r>
            <a:r>
              <a:rPr kumimoji="1" lang="zh-CN" altLang="en-US" dirty="0"/>
              <a:t> </a:t>
            </a:r>
            <a:r>
              <a:rPr kumimoji="1" lang="en-US" altLang="zh-CN" dirty="0"/>
              <a:t>glitch</a:t>
            </a:r>
            <a:r>
              <a:rPr kumimoji="1" lang="zh-CN" altLang="en-US" dirty="0"/>
              <a:t> 处理方式，是否处理。</a:t>
            </a:r>
            <a:endParaRPr kumimoji="1" lang="en-US" altLang="zh-CN" dirty="0"/>
          </a:p>
          <a:p>
            <a:r>
              <a:rPr kumimoji="1" lang="zh-CN" altLang="en-US" dirty="0"/>
              <a:t>如果无处理，会自动</a:t>
            </a:r>
            <a:r>
              <a:rPr kumimoji="1" lang="en-US" altLang="zh-CN" dirty="0"/>
              <a:t>filter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glitch</a:t>
            </a:r>
          </a:p>
          <a:p>
            <a:r>
              <a:rPr kumimoji="1" lang="zh-CN" altLang="en-US" dirty="0"/>
              <a:t>如果有标记，可以记录</a:t>
            </a:r>
            <a:r>
              <a:rPr kumimoji="1" lang="en-US" altLang="zh-CN" dirty="0"/>
              <a:t>glitch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Q14</a:t>
            </a:r>
            <a:r>
              <a:rPr kumimoji="1" lang="zh-CN" altLang="en-US" dirty="0"/>
              <a:t> </a:t>
            </a:r>
            <a:r>
              <a:rPr kumimoji="1" lang="en-US" altLang="zh-CN" dirty="0"/>
              <a:t>dump</a:t>
            </a:r>
            <a:r>
              <a:rPr kumimoji="1" lang="zh-CN" altLang="en-US" dirty="0"/>
              <a:t> </a:t>
            </a:r>
            <a:r>
              <a:rPr kumimoji="1" lang="en-US" altLang="zh-CN" dirty="0"/>
              <a:t>on/off</a:t>
            </a:r>
            <a:r>
              <a:rPr kumimoji="1" lang="zh-CN" altLang="en-US" dirty="0"/>
              <a:t>，</a:t>
            </a:r>
            <a:r>
              <a:rPr kumimoji="1" lang="en-US" altLang="zh-CN" dirty="0"/>
              <a:t>check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db</a:t>
            </a:r>
            <a:r>
              <a:rPr kumimoji="1" lang="zh-CN" altLang="en-US" dirty="0"/>
              <a:t>是否有状态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Q15</a:t>
            </a:r>
            <a:r>
              <a:rPr kumimoji="1" lang="zh-CN" altLang="en-US" dirty="0"/>
              <a:t> </a:t>
            </a:r>
            <a:r>
              <a:rPr kumimoji="1" lang="en-US" altLang="zh-CN" dirty="0"/>
              <a:t>VCD-&gt;USDB-&gt;VCD</a:t>
            </a:r>
            <a:r>
              <a:rPr kumimoji="1" lang="zh-CN" altLang="en-US" dirty="0"/>
              <a:t>， 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 对应 </a:t>
            </a:r>
            <a:r>
              <a:rPr kumimoji="1" lang="en-US" altLang="zh-CN" dirty="0"/>
              <a:t>id</a:t>
            </a:r>
            <a:r>
              <a:rPr kumimoji="1" lang="zh-CN" altLang="en-US" dirty="0"/>
              <a:t> 会改变。</a:t>
            </a:r>
            <a:endParaRPr kumimoji="1" lang="en-US" altLang="zh-CN" dirty="0"/>
          </a:p>
          <a:p>
            <a:r>
              <a:rPr kumimoji="1" lang="zh-CN" altLang="en-US" dirty="0"/>
              <a:t>确实会改变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Q16</a:t>
            </a:r>
            <a:r>
              <a:rPr kumimoji="1" lang="zh-CN" altLang="en-US" dirty="0"/>
              <a:t> 如何比较两次转换</a:t>
            </a:r>
            <a:r>
              <a:rPr kumimoji="1" lang="en-US" altLang="zh-CN" dirty="0"/>
              <a:t>,CHT: </a:t>
            </a:r>
            <a:r>
              <a:rPr kumimoji="1" lang="en-US" altLang="zh-CN" dirty="0">
                <a:solidFill>
                  <a:srgbClr val="FF0000"/>
                </a:solidFill>
              </a:rPr>
              <a:t>VCD-&gt;USDB-&gt;VCD</a:t>
            </a:r>
            <a:r>
              <a:rPr kumimoji="1" lang="zh-CN" altLang="en-US" dirty="0"/>
              <a:t>和，</a:t>
            </a:r>
            <a:r>
              <a:rPr kumimoji="1" lang="en-US" altLang="zh-CN" dirty="0"/>
              <a:t>UVD: </a:t>
            </a:r>
            <a:r>
              <a:rPr kumimoji="1" lang="en-US" altLang="zh-CN" dirty="0">
                <a:solidFill>
                  <a:srgbClr val="FF0000"/>
                </a:solidFill>
              </a:rPr>
              <a:t>VCD-&gt;USDB-&gt;VCD</a:t>
            </a:r>
            <a:r>
              <a:rPr kumimoji="1" lang="en-US" altLang="zh-CN" dirty="0"/>
              <a:t>,</a:t>
            </a:r>
            <a:r>
              <a:rPr kumimoji="1" lang="zh-CN" altLang="en-US" dirty="0"/>
              <a:t>如何确定两个</a:t>
            </a:r>
            <a:r>
              <a:rPr kumimoji="1" lang="en-US" altLang="zh-CN" dirty="0"/>
              <a:t>VCD</a:t>
            </a:r>
            <a:r>
              <a:rPr kumimoji="1" lang="zh-CN" altLang="en-US" dirty="0"/>
              <a:t>一致？</a:t>
            </a:r>
            <a:endParaRPr kumimoji="1" lang="en-US" altLang="zh-CN" dirty="0"/>
          </a:p>
          <a:p>
            <a:r>
              <a:rPr kumimoji="1" lang="en-US" altLang="zh-CN" dirty="0"/>
              <a:t>Utility</a:t>
            </a:r>
            <a:r>
              <a:rPr kumimoji="1" lang="zh-CN" altLang="en-US" dirty="0"/>
              <a:t> </a:t>
            </a:r>
            <a:r>
              <a:rPr kumimoji="1" lang="en-US" altLang="zh-CN" dirty="0"/>
              <a:t>diff</a:t>
            </a:r>
            <a:r>
              <a:rPr kumimoji="1" lang="zh-CN" altLang="en-US" dirty="0"/>
              <a:t>，</a:t>
            </a:r>
            <a:r>
              <a:rPr kumimoji="1" lang="en-US" altLang="zh-CN" dirty="0"/>
              <a:t>VCD</a:t>
            </a:r>
            <a:r>
              <a:rPr kumimoji="1" lang="zh-CN" altLang="en-US" dirty="0"/>
              <a:t>该怎么</a:t>
            </a:r>
            <a:r>
              <a:rPr kumimoji="1" lang="en-US" altLang="zh-CN" dirty="0"/>
              <a:t>diff</a:t>
            </a:r>
            <a:r>
              <a:rPr kumimoji="1" lang="zh-CN" altLang="en-US" dirty="0"/>
              <a:t>？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Q17</a:t>
            </a:r>
            <a:r>
              <a:rPr kumimoji="1" lang="zh-CN" altLang="en-US" dirty="0"/>
              <a:t> </a:t>
            </a:r>
            <a:r>
              <a:rPr kumimoji="1" lang="en-US" altLang="zh-CN" dirty="0"/>
              <a:t>VCD</a:t>
            </a:r>
            <a:r>
              <a:rPr kumimoji="1" lang="zh-CN" altLang="en-US" dirty="0"/>
              <a:t>转换如果有问题，问题怎么处理</a:t>
            </a:r>
            <a:endParaRPr kumimoji="1" lang="en-US" altLang="zh-CN" dirty="0"/>
          </a:p>
          <a:p>
            <a:r>
              <a:rPr kumimoji="1" lang="en-US" altLang="zh-CN" dirty="0"/>
              <a:t>Rise</a:t>
            </a:r>
            <a:r>
              <a:rPr kumimoji="1" lang="zh-CN" altLang="en-US" dirty="0"/>
              <a:t>出来给到</a:t>
            </a:r>
            <a:r>
              <a:rPr kumimoji="1" lang="en-US" altLang="zh-CN" dirty="0"/>
              <a:t>UVD</a:t>
            </a:r>
            <a:r>
              <a:rPr kumimoji="1" lang="zh-CN" altLang="en-US" dirty="0"/>
              <a:t>同事处理。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Q18. </a:t>
            </a:r>
            <a:r>
              <a:rPr kumimoji="1" lang="zh-CN" altLang="en-US" dirty="0"/>
              <a:t>是否有测试验收报告，</a:t>
            </a:r>
            <a:r>
              <a:rPr kumimoji="1" lang="en-US" altLang="zh-CN" dirty="0"/>
              <a:t>corner</a:t>
            </a:r>
            <a:r>
              <a:rPr kumimoji="1" lang="zh-CN" altLang="en-US" dirty="0"/>
              <a:t> </a:t>
            </a:r>
            <a:r>
              <a:rPr kumimoji="1" lang="en-US" altLang="zh-CN" dirty="0"/>
              <a:t>case</a:t>
            </a:r>
            <a:r>
              <a:rPr kumimoji="1" lang="zh-CN" altLang="en-US" dirty="0"/>
              <a:t>如何处理，</a:t>
            </a:r>
            <a:r>
              <a:rPr kumimoji="1" lang="en-US" altLang="zh-CN" dirty="0"/>
              <a:t>e.g.</a:t>
            </a:r>
            <a:r>
              <a:rPr kumimoji="1" lang="zh-CN" altLang="en-US" dirty="0"/>
              <a:t> 同时刻多翻转</a:t>
            </a:r>
            <a:endParaRPr kumimoji="1" lang="en-US" altLang="zh-CN" dirty="0"/>
          </a:p>
          <a:p>
            <a:r>
              <a:rPr kumimoji="1" lang="zh-CN" altLang="en-US" dirty="0"/>
              <a:t>有报告，正向功能性报告。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Q19</a:t>
            </a:r>
            <a:r>
              <a:rPr kumimoji="1" lang="zh-CN" altLang="en-US" dirty="0"/>
              <a:t> </a:t>
            </a:r>
            <a:r>
              <a:rPr kumimoji="1" lang="en-US" altLang="zh-CN" dirty="0"/>
              <a:t>USDB</a:t>
            </a:r>
            <a:r>
              <a:rPr kumimoji="1" lang="zh-CN" altLang="en-US" dirty="0"/>
              <a:t> 分</a:t>
            </a:r>
            <a:r>
              <a:rPr kumimoji="1" lang="en-US" altLang="zh-CN" dirty="0"/>
              <a:t>reg</a:t>
            </a:r>
            <a:r>
              <a:rPr kumimoji="1" lang="zh-CN" altLang="en-US" dirty="0"/>
              <a:t> </a:t>
            </a:r>
            <a:r>
              <a:rPr kumimoji="1" lang="en-US" altLang="zh-CN" dirty="0"/>
              <a:t>wire</a:t>
            </a:r>
            <a:r>
              <a:rPr kumimoji="1" lang="zh-CN" altLang="en-US" dirty="0"/>
              <a:t> 么</a:t>
            </a:r>
            <a:endParaRPr kumimoji="1" lang="en-US" altLang="zh-CN" dirty="0"/>
          </a:p>
          <a:p>
            <a:r>
              <a:rPr kumimoji="1" lang="zh-CN" altLang="en-US" dirty="0"/>
              <a:t>分，有数据类型定义，可以</a:t>
            </a:r>
            <a:r>
              <a:rPr kumimoji="1" lang="en-US" altLang="zh-CN" dirty="0"/>
              <a:t>quarry</a:t>
            </a:r>
            <a:r>
              <a:rPr kumimoji="1" lang="zh-CN" altLang="en-US" dirty="0"/>
              <a:t>类型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0249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FABFFCF3-F9DA-1151-6521-1C044329C08D}"/>
              </a:ext>
            </a:extLst>
          </p:cNvPr>
          <p:cNvSpPr txBox="1"/>
          <p:nvPr/>
        </p:nvSpPr>
        <p:spPr>
          <a:xfrm>
            <a:off x="743606" y="76638"/>
            <a:ext cx="8347029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Q20</a:t>
            </a:r>
            <a:r>
              <a:rPr kumimoji="1" lang="zh-CN" altLang="en-US" dirty="0"/>
              <a:t> 支持模拟信号么</a:t>
            </a:r>
            <a:endParaRPr kumimoji="1" lang="en-US" altLang="zh-CN" dirty="0"/>
          </a:p>
          <a:p>
            <a:r>
              <a:rPr kumimoji="1" lang="zh-CN" altLang="en-US" dirty="0"/>
              <a:t>暂时不支持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Q21</a:t>
            </a:r>
            <a:r>
              <a:rPr kumimoji="1" lang="zh-CN" altLang="en-US" dirty="0"/>
              <a:t> 位数给定，</a:t>
            </a:r>
            <a:r>
              <a:rPr kumimoji="1" lang="en-US" altLang="zh-CN" dirty="0"/>
              <a:t>bus</a:t>
            </a:r>
            <a:r>
              <a:rPr kumimoji="1" lang="zh-CN" altLang="en-US" dirty="0"/>
              <a:t> </a:t>
            </a:r>
            <a:r>
              <a:rPr kumimoji="1" lang="en-US" altLang="zh-CN" dirty="0"/>
              <a:t>32</a:t>
            </a:r>
            <a:r>
              <a:rPr kumimoji="1" lang="zh-CN" altLang="en-US" dirty="0"/>
              <a:t>位，是否会补全到</a:t>
            </a:r>
            <a:r>
              <a:rPr kumimoji="1" lang="en-US" altLang="zh-CN" dirty="0"/>
              <a:t>32</a:t>
            </a:r>
            <a:r>
              <a:rPr kumimoji="1" lang="zh-CN" altLang="en-US" dirty="0"/>
              <a:t>位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Q22</a:t>
            </a:r>
            <a:r>
              <a:rPr kumimoji="1" lang="zh-CN" altLang="en-US" dirty="0"/>
              <a:t> </a:t>
            </a:r>
            <a:r>
              <a:rPr kumimoji="1" lang="en-US" altLang="zh-CN" dirty="0"/>
              <a:t>bus</a:t>
            </a:r>
            <a:r>
              <a:rPr kumimoji="1" lang="zh-CN" altLang="en-US" dirty="0"/>
              <a:t>如何存储</a:t>
            </a:r>
            <a:endParaRPr kumimoji="1" lang="en-US" altLang="zh-CN" dirty="0"/>
          </a:p>
          <a:p>
            <a:r>
              <a:rPr kumimoji="1" lang="en-US" altLang="zh-CN" dirty="0"/>
              <a:t>Bit</a:t>
            </a:r>
            <a:r>
              <a:rPr kumimoji="1" lang="zh-CN" altLang="en-US" dirty="0"/>
              <a:t> </a:t>
            </a:r>
            <a:r>
              <a:rPr kumimoji="1" lang="en-US" altLang="zh-CN" dirty="0"/>
              <a:t>or</a:t>
            </a:r>
            <a:r>
              <a:rPr kumimoji="1" lang="zh-CN" altLang="en-US" dirty="0"/>
              <a:t> </a:t>
            </a:r>
            <a:r>
              <a:rPr kumimoji="1" lang="en-US" altLang="zh-CN" dirty="0"/>
              <a:t>bus</a:t>
            </a:r>
            <a:r>
              <a:rPr kumimoji="1" lang="zh-CN" altLang="en-US" dirty="0"/>
              <a:t> 存储，两种方式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Q23</a:t>
            </a:r>
            <a:r>
              <a:rPr kumimoji="1" lang="zh-CN" altLang="en-US" dirty="0"/>
              <a:t> 如果有</a:t>
            </a:r>
            <a:r>
              <a:rPr kumimoji="1" lang="en-US" altLang="zh-CN" dirty="0"/>
              <a:t>Q[0:63],</a:t>
            </a:r>
          </a:p>
          <a:p>
            <a:r>
              <a:rPr kumimoji="1" lang="zh-CN" altLang="en-US" dirty="0"/>
              <a:t>遍历出来的是 </a:t>
            </a:r>
            <a:r>
              <a:rPr kumimoji="1" lang="en-US" altLang="zh-CN" dirty="0"/>
              <a:t>Q[5], or Q 000100000…..</a:t>
            </a:r>
          </a:p>
          <a:p>
            <a:r>
              <a:rPr kumimoji="1" lang="zh-CN" altLang="en-US" dirty="0"/>
              <a:t>有属性得知</a:t>
            </a:r>
            <a:r>
              <a:rPr kumimoji="1" lang="en-US" altLang="zh-CN" dirty="0"/>
              <a:t>bus</a:t>
            </a:r>
            <a:r>
              <a:rPr kumimoji="1" lang="zh-CN" altLang="en-US" dirty="0"/>
              <a:t>位数，</a:t>
            </a:r>
            <a:r>
              <a:rPr kumimoji="1" lang="en-US" altLang="zh-CN" dirty="0"/>
              <a:t>bus</a:t>
            </a:r>
            <a:r>
              <a:rPr kumimoji="1" lang="zh-CN" altLang="en-US" dirty="0"/>
              <a:t>位数大于</a:t>
            </a:r>
            <a:r>
              <a:rPr kumimoji="1" lang="en-US" altLang="zh-CN" dirty="0"/>
              <a:t>1</a:t>
            </a:r>
            <a:r>
              <a:rPr kumimoji="1" lang="zh-CN" altLang="en-US" dirty="0"/>
              <a:t>按照</a:t>
            </a:r>
            <a:r>
              <a:rPr kumimoji="1" lang="en-US" altLang="zh-CN" dirty="0"/>
              <a:t>bus</a:t>
            </a:r>
            <a:r>
              <a:rPr kumimoji="1" lang="zh-CN" altLang="en-US" dirty="0"/>
              <a:t>处理</a:t>
            </a:r>
            <a:endParaRPr kumimoji="1" lang="en-US" altLang="zh-CN" dirty="0"/>
          </a:p>
          <a:p>
            <a:r>
              <a:rPr kumimoji="1" lang="zh-CN" altLang="en-US" dirty="0"/>
              <a:t>数据类型根据</a:t>
            </a:r>
            <a:r>
              <a:rPr kumimoji="1" lang="en-US" altLang="zh-CN" dirty="0"/>
              <a:t>value</a:t>
            </a:r>
            <a:r>
              <a:rPr kumimoji="1" lang="zh-CN" altLang="en-US" dirty="0"/>
              <a:t> </a:t>
            </a:r>
            <a:r>
              <a:rPr kumimoji="1" lang="en-US" altLang="zh-CN" dirty="0"/>
              <a:t>type</a:t>
            </a:r>
            <a:r>
              <a:rPr kumimoji="1" lang="zh-CN" altLang="en-US" dirty="0"/>
              <a:t>决定。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Q24</a:t>
            </a:r>
            <a:r>
              <a:rPr kumimoji="1" lang="zh-CN" altLang="en-US" dirty="0"/>
              <a:t> 如果使用错误</a:t>
            </a:r>
            <a:r>
              <a:rPr kumimoji="1" lang="en-US" altLang="zh-CN" dirty="0"/>
              <a:t>type</a:t>
            </a:r>
            <a:r>
              <a:rPr kumimoji="1" lang="zh-CN" altLang="en-US" dirty="0"/>
              <a:t>，用普通</a:t>
            </a:r>
            <a:r>
              <a:rPr kumimoji="1" lang="en-US" altLang="zh-CN" dirty="0"/>
              <a:t>value</a:t>
            </a:r>
            <a:r>
              <a:rPr kumimoji="1" lang="zh-CN" altLang="en-US" dirty="0"/>
              <a:t>拿</a:t>
            </a:r>
            <a:r>
              <a:rPr kumimoji="1" lang="en-US" altLang="zh-CN" dirty="0"/>
              <a:t>bus</a:t>
            </a:r>
            <a:r>
              <a:rPr kumimoji="1" lang="zh-CN" altLang="en-US" dirty="0"/>
              <a:t>，是否拿到第一个值，还是会有</a:t>
            </a:r>
            <a:r>
              <a:rPr kumimoji="1" lang="en-US" altLang="zh-CN" dirty="0"/>
              <a:t>error</a:t>
            </a:r>
          </a:p>
          <a:p>
            <a:r>
              <a:rPr kumimoji="1" lang="zh-CN" altLang="en-US" dirty="0"/>
              <a:t>如果</a:t>
            </a:r>
            <a:r>
              <a:rPr kumimoji="1" lang="en-US" altLang="zh-CN" dirty="0"/>
              <a:t>type</a:t>
            </a:r>
            <a:r>
              <a:rPr kumimoji="1" lang="zh-CN" altLang="en-US" dirty="0"/>
              <a:t>不兼容，会</a:t>
            </a:r>
            <a:r>
              <a:rPr kumimoji="1" lang="en-US" altLang="zh-CN" dirty="0"/>
              <a:t>return</a:t>
            </a:r>
            <a:r>
              <a:rPr kumimoji="1" lang="zh-CN" altLang="en-US" dirty="0"/>
              <a:t> 成功</a:t>
            </a:r>
            <a:r>
              <a:rPr kumimoji="1" lang="en-US" altLang="zh-CN" dirty="0"/>
              <a:t>or</a:t>
            </a:r>
            <a:r>
              <a:rPr kumimoji="1" lang="zh-CN" altLang="en-US" dirty="0"/>
              <a:t>失败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Q25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goto_time</a:t>
            </a:r>
            <a:r>
              <a:rPr kumimoji="1" lang="zh-CN" altLang="en-US" dirty="0"/>
              <a:t>是否可以任意方向走</a:t>
            </a:r>
            <a:endParaRPr kumimoji="1" lang="en-US" altLang="zh-CN" dirty="0"/>
          </a:p>
          <a:p>
            <a:r>
              <a:rPr kumimoji="1" lang="zh-CN" altLang="en-US" dirty="0"/>
              <a:t>可以双向。</a:t>
            </a:r>
            <a:r>
              <a:rPr kumimoji="1" lang="en-US" altLang="zh-CN" dirty="0" err="1"/>
              <a:t>go_to_start</a:t>
            </a:r>
            <a:r>
              <a:rPr kumimoji="1" lang="zh-CN" altLang="en-US" dirty="0"/>
              <a:t>可以直接到起始位置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Q26</a:t>
            </a:r>
            <a:r>
              <a:rPr kumimoji="1" lang="zh-CN" altLang="en-US" dirty="0"/>
              <a:t> </a:t>
            </a:r>
            <a:r>
              <a:rPr kumimoji="1" lang="en-US" altLang="zh-CN" dirty="0"/>
              <a:t>initial</a:t>
            </a:r>
            <a:r>
              <a:rPr kumimoji="1" lang="zh-CN" altLang="en-US" dirty="0"/>
              <a:t> </a:t>
            </a:r>
            <a:r>
              <a:rPr kumimoji="1" lang="en-US" altLang="zh-CN" dirty="0"/>
              <a:t>value</a:t>
            </a:r>
            <a:r>
              <a:rPr kumimoji="1" lang="zh-CN" altLang="en-US" dirty="0"/>
              <a:t>是什么</a:t>
            </a:r>
            <a:endParaRPr kumimoji="1" lang="en-US" altLang="zh-CN" dirty="0"/>
          </a:p>
          <a:p>
            <a:r>
              <a:rPr kumimoji="1" lang="zh-CN" altLang="en-US" dirty="0"/>
              <a:t>第一个点，如果只有一个点，</a:t>
            </a:r>
            <a:r>
              <a:rPr kumimoji="1" lang="en-US" altLang="zh-CN" dirty="0" err="1"/>
              <a:t>goto_next</a:t>
            </a:r>
            <a:r>
              <a:rPr kumimoji="1" lang="zh-CN" altLang="en-US" dirty="0"/>
              <a:t>会失败。</a:t>
            </a: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5693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DBAF59A9-CCC0-F0E2-B02E-56DE6D666540}"/>
              </a:ext>
            </a:extLst>
          </p:cNvPr>
          <p:cNvSpPr txBox="1"/>
          <p:nvPr/>
        </p:nvSpPr>
        <p:spPr>
          <a:xfrm>
            <a:off x="767255" y="115614"/>
            <a:ext cx="10288394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Q27</a:t>
            </a:r>
            <a:r>
              <a:rPr kumimoji="1" lang="zh-CN" altLang="en-US" dirty="0"/>
              <a:t> 如果有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，没有</a:t>
            </a:r>
            <a:r>
              <a:rPr kumimoji="1" lang="en-US" altLang="zh-CN" dirty="0"/>
              <a:t>value</a:t>
            </a:r>
            <a:r>
              <a:rPr kumimoji="1" lang="zh-CN" altLang="en-US" dirty="0"/>
              <a:t>，可以</a:t>
            </a:r>
            <a:r>
              <a:rPr kumimoji="1" lang="en-US" altLang="zh-CN" dirty="0"/>
              <a:t>get</a:t>
            </a:r>
            <a:r>
              <a:rPr kumimoji="1" lang="zh-CN" altLang="en-US" dirty="0"/>
              <a:t> 到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么</a:t>
            </a:r>
            <a:endParaRPr kumimoji="1" lang="en-US" altLang="zh-CN" dirty="0"/>
          </a:p>
          <a:p>
            <a:r>
              <a:rPr kumimoji="1" lang="zh-CN" altLang="en-US" dirty="0"/>
              <a:t>可以拿到</a:t>
            </a:r>
            <a:r>
              <a:rPr kumimoji="1" lang="en-US" altLang="zh-CN" dirty="0"/>
              <a:t>signal</a:t>
            </a:r>
            <a:r>
              <a:rPr kumimoji="1" lang="zh-CN" altLang="en-US" dirty="0"/>
              <a:t>，拿不到</a:t>
            </a:r>
            <a:r>
              <a:rPr kumimoji="1" lang="en-US" altLang="zh-CN" dirty="0"/>
              <a:t>value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Q28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goto_time</a:t>
            </a:r>
            <a:r>
              <a:rPr kumimoji="1" lang="zh-CN" altLang="en-US" dirty="0"/>
              <a:t>可以到没有翻转的时刻，拿到</a:t>
            </a:r>
            <a:r>
              <a:rPr kumimoji="1" lang="en-US" altLang="zh-CN" dirty="0"/>
              <a:t>value</a:t>
            </a:r>
            <a:r>
              <a:rPr kumimoji="1" lang="zh-CN" altLang="en-US" dirty="0"/>
              <a:t>么？</a:t>
            </a:r>
            <a:endParaRPr kumimoji="1" lang="en-US" altLang="zh-CN" dirty="0"/>
          </a:p>
          <a:p>
            <a:r>
              <a:rPr kumimoji="1" lang="zh-CN" altLang="en-US" dirty="0"/>
              <a:t>如果时间：</a:t>
            </a:r>
            <a:r>
              <a:rPr kumimoji="1" lang="en-US" altLang="zh-CN" dirty="0"/>
              <a:t>1</a:t>
            </a:r>
            <a:r>
              <a:rPr kumimoji="1" lang="zh-CN" altLang="en-US" dirty="0"/>
              <a:t> </a:t>
            </a:r>
            <a:r>
              <a:rPr kumimoji="1" lang="en-US" altLang="zh-CN" dirty="0"/>
              <a:t>3</a:t>
            </a:r>
            <a:r>
              <a:rPr kumimoji="1" lang="zh-CN" altLang="en-US" dirty="0"/>
              <a:t> </a:t>
            </a:r>
            <a:r>
              <a:rPr kumimoji="1" lang="en-US" altLang="zh-CN" dirty="0"/>
              <a:t>5</a:t>
            </a:r>
            <a:r>
              <a:rPr kumimoji="1" lang="zh-CN" altLang="en-US" dirty="0"/>
              <a:t> 有</a:t>
            </a:r>
            <a:r>
              <a:rPr kumimoji="1" lang="en-US" altLang="zh-CN" dirty="0"/>
              <a:t>value</a:t>
            </a:r>
            <a:r>
              <a:rPr kumimoji="1" lang="zh-CN" altLang="en-US" dirty="0"/>
              <a:t>， </a:t>
            </a:r>
            <a:r>
              <a:rPr kumimoji="1" lang="en-US" altLang="zh-CN" dirty="0" err="1"/>
              <a:t>goto_time</a:t>
            </a:r>
            <a:r>
              <a:rPr kumimoji="1" lang="en-US" altLang="zh-CN" dirty="0"/>
              <a:t> 2</a:t>
            </a:r>
            <a:r>
              <a:rPr kumimoji="1" lang="zh-CN" altLang="en-US" dirty="0"/>
              <a:t>的话，会找到</a:t>
            </a:r>
            <a:r>
              <a:rPr kumimoji="1" lang="en-US" altLang="zh-CN" dirty="0"/>
              <a:t>1</a:t>
            </a:r>
            <a:r>
              <a:rPr kumimoji="1" lang="zh-CN" altLang="en-US" dirty="0"/>
              <a:t>的</a:t>
            </a:r>
            <a:r>
              <a:rPr kumimoji="1" lang="en-US" altLang="zh-CN" dirty="0"/>
              <a:t>value</a:t>
            </a:r>
            <a:r>
              <a:rPr kumimoji="1" lang="zh-CN" altLang="en-US" dirty="0"/>
              <a:t>，如果时间超过</a:t>
            </a:r>
            <a:r>
              <a:rPr kumimoji="1" lang="en-US" altLang="zh-CN" dirty="0"/>
              <a:t>VCD</a:t>
            </a:r>
            <a:r>
              <a:rPr kumimoji="1" lang="zh-CN" altLang="en-US" dirty="0"/>
              <a:t>时间，会失败。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Q29</a:t>
            </a:r>
            <a:r>
              <a:rPr kumimoji="1" lang="zh-CN" altLang="en-US" dirty="0"/>
              <a:t> </a:t>
            </a:r>
            <a:r>
              <a:rPr kumimoji="1" lang="en-US" altLang="zh-CN" dirty="0"/>
              <a:t>symbol</a:t>
            </a:r>
            <a:r>
              <a:rPr kumimoji="1" lang="zh-CN" altLang="en-US" dirty="0"/>
              <a:t> 对应的</a:t>
            </a:r>
            <a:r>
              <a:rPr kumimoji="1" lang="en-US" altLang="zh-CN" dirty="0"/>
              <a:t>waveform</a:t>
            </a:r>
            <a:r>
              <a:rPr kumimoji="1" lang="zh-CN" altLang="en-US" dirty="0"/>
              <a:t> 可以，快速拿到对应的</a:t>
            </a:r>
            <a:r>
              <a:rPr kumimoji="1" lang="en-US" altLang="zh-CN" dirty="0"/>
              <a:t>start</a:t>
            </a:r>
            <a:r>
              <a:rPr kumimoji="1" lang="zh-CN" altLang="en-US" dirty="0"/>
              <a:t> </a:t>
            </a:r>
            <a:r>
              <a:rPr kumimoji="1" lang="en-US" altLang="zh-CN" dirty="0"/>
              <a:t>time</a:t>
            </a:r>
            <a:r>
              <a:rPr kumimoji="1" lang="zh-CN" altLang="en-US" dirty="0"/>
              <a:t>和</a:t>
            </a:r>
            <a:r>
              <a:rPr kumimoji="1" lang="en-US" altLang="zh-CN" dirty="0"/>
              <a:t>end</a:t>
            </a:r>
            <a:r>
              <a:rPr kumimoji="1" lang="zh-CN" altLang="en-US" dirty="0"/>
              <a:t> </a:t>
            </a:r>
            <a:r>
              <a:rPr kumimoji="1" lang="en-US" altLang="zh-CN" dirty="0"/>
              <a:t>time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r>
              <a:rPr kumimoji="1" lang="zh-CN" altLang="en-US" dirty="0"/>
              <a:t>有对应的</a:t>
            </a:r>
            <a:r>
              <a:rPr kumimoji="1" lang="en-US" altLang="zh-CN" dirty="0"/>
              <a:t>API</a:t>
            </a:r>
            <a:r>
              <a:rPr kumimoji="1" lang="zh-CN" altLang="en-US" dirty="0"/>
              <a:t>可以使用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Q30</a:t>
            </a:r>
            <a:r>
              <a:rPr kumimoji="1" lang="zh-CN" altLang="en-US" dirty="0"/>
              <a:t> 拿到一个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，可以怎么得到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下面的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，深度是否可知</a:t>
            </a:r>
            <a:endParaRPr kumimoji="1" lang="en-US" altLang="zh-CN" dirty="0"/>
          </a:p>
          <a:p>
            <a:r>
              <a:rPr kumimoji="1" lang="zh-CN" altLang="en-US" dirty="0"/>
              <a:t>可以拿到这一层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下面单独一层的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数量，深度无法得知，没有递归处理。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Q31</a:t>
            </a:r>
            <a:r>
              <a:rPr kumimoji="1" lang="zh-CN" altLang="en-US" dirty="0"/>
              <a:t> </a:t>
            </a:r>
            <a:r>
              <a:rPr kumimoji="1" lang="en-US" altLang="zh-CN" dirty="0"/>
              <a:t>scope</a:t>
            </a:r>
            <a:r>
              <a:rPr kumimoji="1" lang="zh-CN" altLang="en-US" dirty="0"/>
              <a:t> </a:t>
            </a:r>
            <a:r>
              <a:rPr kumimoji="1" lang="en-US" altLang="zh-CN" dirty="0"/>
              <a:t>traverse</a:t>
            </a:r>
            <a:r>
              <a:rPr kumimoji="1" lang="zh-CN" altLang="en-US" dirty="0"/>
              <a:t> 下面层级，是否可以判断是</a:t>
            </a:r>
            <a:r>
              <a:rPr kumimoji="1" lang="en-US" altLang="zh-CN" dirty="0"/>
              <a:t>node</a:t>
            </a:r>
            <a:r>
              <a:rPr kumimoji="1" lang="zh-CN" altLang="en-US" dirty="0"/>
              <a:t>还是</a:t>
            </a:r>
            <a:r>
              <a:rPr kumimoji="1" lang="en-US" altLang="zh-CN" dirty="0"/>
              <a:t>scope</a:t>
            </a:r>
          </a:p>
          <a:p>
            <a:r>
              <a:rPr kumimoji="1" lang="zh-CN" altLang="en-US" dirty="0"/>
              <a:t>可以，包括在</a:t>
            </a:r>
            <a:r>
              <a:rPr kumimoji="1" lang="en-US" altLang="zh-CN" dirty="0"/>
              <a:t>handle</a:t>
            </a:r>
            <a:r>
              <a:rPr kumimoji="1" lang="zh-CN" altLang="en-US" dirty="0"/>
              <a:t>属性里面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Q32</a:t>
            </a:r>
            <a:r>
              <a:rPr kumimoji="1" lang="zh-CN" altLang="en-US" dirty="0"/>
              <a:t> 可以边写边读么，</a:t>
            </a:r>
            <a:r>
              <a:rPr kumimoji="1" lang="en-US" altLang="zh-CN" dirty="0"/>
              <a:t>sync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db</a:t>
            </a:r>
            <a:endParaRPr kumimoji="1" lang="en-US" altLang="zh-CN" dirty="0"/>
          </a:p>
          <a:p>
            <a:r>
              <a:rPr kumimoji="1" lang="zh-CN" altLang="en-US" dirty="0"/>
              <a:t>可以，在两个不同进程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Q33</a:t>
            </a:r>
            <a:r>
              <a:rPr kumimoji="1" lang="zh-CN" altLang="en-US" dirty="0"/>
              <a:t> </a:t>
            </a:r>
            <a:r>
              <a:rPr kumimoji="1" lang="en-US" altLang="zh-CN" dirty="0"/>
              <a:t>waveform</a:t>
            </a:r>
            <a:r>
              <a:rPr kumimoji="1" lang="zh-CN" altLang="en-US" dirty="0"/>
              <a:t> </a:t>
            </a:r>
            <a:r>
              <a:rPr kumimoji="1" lang="en-US" altLang="zh-CN" dirty="0"/>
              <a:t>iterator</a:t>
            </a:r>
            <a:r>
              <a:rPr kumimoji="1" lang="zh-CN" altLang="en-US" dirty="0"/>
              <a:t>，是否会自动销毁</a:t>
            </a:r>
            <a:endParaRPr kumimoji="1" lang="en-US" altLang="zh-CN" dirty="0"/>
          </a:p>
          <a:p>
            <a:r>
              <a:rPr kumimoji="1" lang="zh-CN" altLang="en-US" dirty="0"/>
              <a:t>需要调用</a:t>
            </a:r>
            <a:r>
              <a:rPr kumimoji="1" lang="en-US" altLang="zh-CN" dirty="0" err="1"/>
              <a:t>free_iterator</a:t>
            </a:r>
            <a:r>
              <a:rPr kumimoji="1" lang="zh-CN" altLang="en-US" dirty="0"/>
              <a:t>，否则会有内存泄漏，其他对象也需要手动</a:t>
            </a:r>
            <a:r>
              <a:rPr kumimoji="1" lang="en-US" altLang="zh-CN" dirty="0"/>
              <a:t>free</a:t>
            </a:r>
            <a:r>
              <a:rPr kumimoji="1" lang="zh-CN" altLang="en-US" dirty="0"/>
              <a:t>。</a:t>
            </a:r>
            <a:endParaRPr kumimoji="1" lang="en-US" altLang="zh-CN" dirty="0"/>
          </a:p>
          <a:p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2018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鸿芯微纳母版1">
  <a:themeElements>
    <a:clrScheme name="自定义 2">
      <a:dk1>
        <a:srgbClr val="000000"/>
      </a:dk1>
      <a:lt1>
        <a:srgbClr val="FFFFFF"/>
      </a:lt1>
      <a:dk2>
        <a:srgbClr val="BFBFBF"/>
      </a:dk2>
      <a:lt2>
        <a:srgbClr val="FFFFFF"/>
      </a:lt2>
      <a:accent1>
        <a:srgbClr val="C00000"/>
      </a:accent1>
      <a:accent2>
        <a:srgbClr val="7F7F7F"/>
      </a:accent2>
      <a:accent3>
        <a:srgbClr val="A5A5A5"/>
      </a:accent3>
      <a:accent4>
        <a:srgbClr val="BFBFBF"/>
      </a:accent4>
      <a:accent5>
        <a:srgbClr val="D8D8D8"/>
      </a:accent5>
      <a:accent6>
        <a:srgbClr val="F2F2F2"/>
      </a:accent6>
      <a:hlink>
        <a:srgbClr val="000000"/>
      </a:hlink>
      <a:folHlink>
        <a:srgbClr val="7F7F7F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鸿芯PPT封面结尾页母版​​">
  <a:themeElements>
    <a:clrScheme name="自定义 1">
      <a:dk1>
        <a:srgbClr val="000000"/>
      </a:dk1>
      <a:lt1>
        <a:srgbClr val="FFFFFF"/>
      </a:lt1>
      <a:dk2>
        <a:srgbClr val="D5001C"/>
      </a:dk2>
      <a:lt2>
        <a:srgbClr val="EAEAEA"/>
      </a:lt2>
      <a:accent1>
        <a:srgbClr val="D5001C"/>
      </a:accent1>
      <a:accent2>
        <a:srgbClr val="000000"/>
      </a:accent2>
      <a:accent3>
        <a:srgbClr val="5E5E5E"/>
      </a:accent3>
      <a:accent4>
        <a:srgbClr val="919191"/>
      </a:accent4>
      <a:accent5>
        <a:srgbClr val="A9A9A9"/>
      </a:accent5>
      <a:accent6>
        <a:srgbClr val="EAEAEA"/>
      </a:accent6>
      <a:hlink>
        <a:srgbClr val="D5001C"/>
      </a:hlink>
      <a:folHlink>
        <a:srgbClr val="000000"/>
      </a:folHlink>
    </a:clrScheme>
    <a:fontScheme name="鸿芯ppt字体">
      <a:majorFont>
        <a:latin typeface="微软雅黑"/>
        <a:ea typeface="微软雅黑"/>
        <a:cs typeface=""/>
      </a:majorFont>
      <a:minorFont>
        <a:latin typeface="微软雅黑 Light"/>
        <a:ea typeface="微软雅黑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45115</TotalTime>
  <Words>1569</Words>
  <Application>Microsoft Macintosh PowerPoint</Application>
  <PresentationFormat>宽屏</PresentationFormat>
  <Paragraphs>183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等线</vt:lpstr>
      <vt:lpstr>微软雅黑</vt:lpstr>
      <vt:lpstr>微软雅黑 Light</vt:lpstr>
      <vt:lpstr>Arial</vt:lpstr>
      <vt:lpstr>Calibri</vt:lpstr>
      <vt:lpstr>Wingdings</vt:lpstr>
      <vt:lpstr>鸿芯微纳母版1</vt:lpstr>
      <vt:lpstr>鸿芯PPT封面结尾页母版​​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嘉骁 秦</cp:lastModifiedBy>
  <cp:revision>110</cp:revision>
  <cp:lastPrinted>2023-05-16T05:59:56Z</cp:lastPrinted>
  <dcterms:created xsi:type="dcterms:W3CDTF">2023-05-16T05:59:56Z</dcterms:created>
  <dcterms:modified xsi:type="dcterms:W3CDTF">2023-11-27T10:22:44Z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58481BEDE7387F1AF16CFB6260E9CCC2</vt:lpwstr>
  </property>
  <property fmtid="{D5CDD505-2E9C-101B-9397-08002B2CF9AE}" pid="3" name="KSOProductBuildVer">
    <vt:lpwstr>2052-5.4.1.7920</vt:lpwstr>
  </property>
</Properties>
</file>