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65" r:id="rId3"/>
    <p:sldId id="271" r:id="rId4"/>
    <p:sldId id="272" r:id="rId5"/>
    <p:sldId id="273" r:id="rId6"/>
    <p:sldId id="274" r:id="rId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12" d="100"/>
          <a:sy n="212" d="100"/>
        </p:scale>
        <p:origin x="-700" y="-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844E2-4531-4107-9FCF-8FB042EDED56}" type="datetimeFigureOut">
              <a:rPr lang="zh-CN" altLang="en-US" smtClean="0"/>
              <a:t>2022/3/17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01A8E-74A0-4E90-91AC-BCA8D307EA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4782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3202-31CE-487C-A406-EA8F67D851C5}" type="datetimeFigureOut">
              <a:rPr lang="zh-CN" altLang="en-US" smtClean="0"/>
              <a:t>2022/3/17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8423-E36C-4B79-8B83-29F71AFBDB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74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3202-31CE-487C-A406-EA8F67D851C5}" type="datetimeFigureOut">
              <a:rPr lang="zh-CN" altLang="en-US" smtClean="0"/>
              <a:t>2022/3/17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8423-E36C-4B79-8B83-29F71AFBDB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636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3202-31CE-487C-A406-EA8F67D851C5}" type="datetimeFigureOut">
              <a:rPr lang="zh-CN" altLang="en-US" smtClean="0"/>
              <a:t>2022/3/17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8423-E36C-4B79-8B83-29F71AFBDB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537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3202-31CE-487C-A406-EA8F67D851C5}" type="datetimeFigureOut">
              <a:rPr lang="zh-CN" altLang="en-US" smtClean="0"/>
              <a:t>2022/3/17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8423-E36C-4B79-8B83-29F71AFBDB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388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3202-31CE-487C-A406-EA8F67D851C5}" type="datetimeFigureOut">
              <a:rPr lang="zh-CN" altLang="en-US" smtClean="0"/>
              <a:t>2022/3/17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8423-E36C-4B79-8B83-29F71AFBDB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7261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3202-31CE-487C-A406-EA8F67D851C5}" type="datetimeFigureOut">
              <a:rPr lang="zh-CN" altLang="en-US" smtClean="0"/>
              <a:t>2022/3/17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8423-E36C-4B79-8B83-29F71AFBDB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4081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3202-31CE-487C-A406-EA8F67D851C5}" type="datetimeFigureOut">
              <a:rPr lang="zh-CN" altLang="en-US" smtClean="0"/>
              <a:t>2022/3/17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8423-E36C-4B79-8B83-29F71AFBDB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751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3202-31CE-487C-A406-EA8F67D851C5}" type="datetimeFigureOut">
              <a:rPr lang="zh-CN" altLang="en-US" smtClean="0"/>
              <a:t>2022/3/17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8423-E36C-4B79-8B83-29F71AFBDB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506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3202-31CE-487C-A406-EA8F67D851C5}" type="datetimeFigureOut">
              <a:rPr lang="zh-CN" altLang="en-US" smtClean="0"/>
              <a:t>2022/3/17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8423-E36C-4B79-8B83-29F71AFBDB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46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3202-31CE-487C-A406-EA8F67D851C5}" type="datetimeFigureOut">
              <a:rPr lang="zh-CN" altLang="en-US" smtClean="0"/>
              <a:t>2022/3/17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8423-E36C-4B79-8B83-29F71AFBDB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855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3202-31CE-487C-A406-EA8F67D851C5}" type="datetimeFigureOut">
              <a:rPr lang="zh-CN" altLang="en-US" smtClean="0"/>
              <a:t>2022/3/17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8423-E36C-4B79-8B83-29F71AFBDB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351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F3202-31CE-487C-A406-EA8F67D851C5}" type="datetimeFigureOut">
              <a:rPr lang="zh-CN" altLang="en-US" smtClean="0"/>
              <a:t>2022/3/17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E8423-E36C-4B79-8B83-29F71AFBDB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503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ctrTitle"/>
          </p:nvPr>
        </p:nvSpPr>
        <p:spPr>
          <a:xfrm>
            <a:off x="609600" y="895350"/>
            <a:ext cx="7772400" cy="3456383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en-US" altLang="zh-CN" sz="11500" b="1" dirty="0" err="1" smtClean="0">
                <a:solidFill>
                  <a:schemeClr val="bg1"/>
                </a:solidFill>
              </a:rPr>
              <a:t>Decap</a:t>
            </a:r>
            <a:r>
              <a:rPr lang="en-US" altLang="zh-CN" sz="11500" b="1" dirty="0" smtClean="0">
                <a:solidFill>
                  <a:schemeClr val="bg1"/>
                </a:solidFill>
              </a:rPr>
              <a:t/>
            </a:r>
            <a:br>
              <a:rPr lang="en-US" altLang="zh-CN" sz="11500" b="1" dirty="0" smtClean="0">
                <a:solidFill>
                  <a:schemeClr val="bg1"/>
                </a:solidFill>
              </a:rPr>
            </a:br>
            <a:r>
              <a:rPr lang="en-US" altLang="zh-CN" sz="11500" b="1" dirty="0" smtClean="0">
                <a:solidFill>
                  <a:schemeClr val="bg1"/>
                </a:solidFill>
              </a:rPr>
              <a:t>Related</a:t>
            </a:r>
            <a:endParaRPr lang="zh-CN" altLang="en-US" sz="1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04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49818"/>
            <a:ext cx="2252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err="1" smtClean="0"/>
              <a:t>Decap</a:t>
            </a:r>
            <a:r>
              <a:rPr lang="en-US" altLang="zh-CN" sz="2800" b="1" dirty="0" smtClean="0"/>
              <a:t> </a:t>
            </a:r>
            <a:r>
              <a:rPr lang="zh-CN" altLang="en-US" sz="2800" b="1" dirty="0" smtClean="0"/>
              <a:t>种类：</a:t>
            </a:r>
            <a:endParaRPr lang="zh-CN" alt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200150"/>
            <a:ext cx="2887009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zh-CN" sz="2800" b="1" dirty="0" smtClean="0"/>
              <a:t>Load cap</a:t>
            </a:r>
          </a:p>
          <a:p>
            <a:pPr marL="457200" indent="-457200">
              <a:buFont typeface="Arial" pitchFamily="34" charset="0"/>
              <a:buChar char="•"/>
            </a:pPr>
            <a:endParaRPr lang="en-US" altLang="zh-CN" sz="28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altLang="zh-CN" sz="2800" b="1" dirty="0" smtClean="0"/>
              <a:t>Intrinsic cap</a:t>
            </a:r>
          </a:p>
          <a:p>
            <a:pPr marL="457200" indent="-457200">
              <a:buFont typeface="Arial" pitchFamily="34" charset="0"/>
              <a:buChar char="•"/>
            </a:pPr>
            <a:endParaRPr lang="en-US" altLang="zh-CN" sz="28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altLang="zh-CN" sz="2800" b="1" dirty="0" smtClean="0"/>
              <a:t>Intentional cap</a:t>
            </a:r>
          </a:p>
          <a:p>
            <a:pPr marL="457200" indent="-457200">
              <a:buFont typeface="Arial" pitchFamily="34" charset="0"/>
              <a:buChar char="•"/>
            </a:pPr>
            <a:endParaRPr lang="en-US" altLang="zh-CN" sz="2800" b="1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altLang="zh-CN" sz="2800" b="1" dirty="0" smtClean="0"/>
              <a:t>PG cap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3612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62694"/>
            <a:ext cx="16842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Load cap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333500"/>
            <a:ext cx="85758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就是计算</a:t>
            </a:r>
            <a:r>
              <a:rPr lang="en-US" altLang="zh-CN" sz="2400" dirty="0" smtClean="0"/>
              <a:t>switching power</a:t>
            </a:r>
            <a:r>
              <a:rPr lang="zh-CN" altLang="en-US" sz="2400" dirty="0" smtClean="0"/>
              <a:t>，</a:t>
            </a:r>
            <a:r>
              <a:rPr lang="en-US" altLang="zh-CN" sz="2400" dirty="0" err="1" smtClean="0"/>
              <a:t>sta</a:t>
            </a:r>
            <a:r>
              <a:rPr lang="zh-CN" altLang="en-US" sz="2400" dirty="0" smtClean="0"/>
              <a:t>时用的 </a:t>
            </a:r>
            <a:r>
              <a:rPr lang="en-US" altLang="zh-CN" sz="2400" dirty="0" smtClean="0"/>
              <a:t>load cap, </a:t>
            </a:r>
            <a:r>
              <a:rPr lang="zh-CN" altLang="en-US" sz="2400" dirty="0" smtClean="0"/>
              <a:t>从</a:t>
            </a:r>
            <a:r>
              <a:rPr lang="en-US" altLang="zh-CN" sz="2400" dirty="0" err="1" smtClean="0"/>
              <a:t>spef</a:t>
            </a:r>
            <a:r>
              <a:rPr lang="en-US" altLang="zh-CN" sz="2400" dirty="0" smtClean="0"/>
              <a:t>, lib </a:t>
            </a:r>
            <a:r>
              <a:rPr lang="zh-CN" altLang="en-US" sz="2400" dirty="0" smtClean="0"/>
              <a:t>中获得</a:t>
            </a:r>
            <a:endParaRPr lang="en-US" altLang="zh-CN" sz="2400" dirty="0" smtClean="0"/>
          </a:p>
          <a:p>
            <a:r>
              <a:rPr lang="en-US" altLang="zh-CN" sz="2400" dirty="0" smtClean="0"/>
              <a:t>Load cap </a:t>
            </a:r>
            <a:r>
              <a:rPr lang="zh-CN" altLang="en-US" sz="2400" dirty="0" smtClean="0"/>
              <a:t>已经有一致性</a:t>
            </a:r>
            <a:endParaRPr lang="en-US" altLang="zh-CN" sz="2400" dirty="0" smtClean="0"/>
          </a:p>
          <a:p>
            <a:r>
              <a:rPr lang="zh-CN" altLang="en-US" sz="2400" dirty="0" smtClean="0"/>
              <a:t>按照描述，</a:t>
            </a:r>
            <a:r>
              <a:rPr lang="en-US" altLang="zh-CN" sz="2400" b="1" dirty="0" smtClean="0">
                <a:solidFill>
                  <a:srgbClr val="00B050"/>
                </a:solidFill>
              </a:rPr>
              <a:t>load cap 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会以 </a:t>
            </a:r>
            <a:r>
              <a:rPr lang="en-US" altLang="zh-CN" sz="2400" b="1" dirty="0" smtClean="0">
                <a:solidFill>
                  <a:srgbClr val="00B050"/>
                </a:solidFill>
              </a:rPr>
              <a:t>0.5 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倍</a:t>
            </a:r>
            <a:r>
              <a:rPr lang="zh-CN" altLang="en-US" sz="2400" dirty="0" smtClean="0"/>
              <a:t>折算到 </a:t>
            </a:r>
            <a:r>
              <a:rPr lang="en-US" altLang="zh-CN" sz="2400" dirty="0" smtClean="0"/>
              <a:t>IR </a:t>
            </a:r>
            <a:r>
              <a:rPr lang="zh-CN" altLang="en-US" sz="2400" dirty="0" smtClean="0"/>
              <a:t>分析的 </a:t>
            </a:r>
            <a:r>
              <a:rPr lang="en-US" altLang="zh-CN" sz="2400" dirty="0" err="1" smtClean="0"/>
              <a:t>decap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中。</a:t>
            </a:r>
            <a:endParaRPr lang="en-US" altLang="zh-CN" sz="2400" dirty="0" smtClean="0"/>
          </a:p>
          <a:p>
            <a:r>
              <a:rPr lang="zh-CN" altLang="en-US" sz="2400" dirty="0" smtClean="0"/>
              <a:t>目前做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correlation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主要以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1~ 1.5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倍计算 </a:t>
            </a:r>
            <a:r>
              <a:rPr lang="zh-CN" altLang="en-US" sz="2400" dirty="0" smtClean="0"/>
              <a:t>（以补全缺失的</a:t>
            </a:r>
            <a:r>
              <a:rPr lang="en-US" altLang="zh-CN" sz="2400" dirty="0" smtClean="0"/>
              <a:t>cap</a:t>
            </a:r>
            <a:r>
              <a:rPr lang="zh-CN" altLang="en-US" sz="2400" dirty="0" smtClean="0"/>
              <a:t>）</a:t>
            </a:r>
            <a:endParaRPr lang="zh-CN" altLang="en-US" sz="24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533400" y="3152004"/>
            <a:ext cx="7848872" cy="108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7486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33350"/>
            <a:ext cx="22383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Intrinsic cap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938" y="2826093"/>
            <a:ext cx="4478261" cy="2317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718125"/>
            <a:ext cx="851867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/>
              <a:t>就是</a:t>
            </a:r>
            <a:r>
              <a:rPr lang="en-US" altLang="zh-CN" sz="2400" dirty="0" smtClean="0"/>
              <a:t>PG pin</a:t>
            </a:r>
            <a:r>
              <a:rPr lang="zh-CN" altLang="en-US" sz="2400" dirty="0" smtClean="0"/>
              <a:t>间的</a:t>
            </a:r>
            <a:r>
              <a:rPr lang="en-US" altLang="zh-CN" sz="2400" dirty="0" smtClean="0"/>
              <a:t>cap</a:t>
            </a:r>
            <a:r>
              <a:rPr lang="zh-CN" altLang="en-US" sz="2400" dirty="0" smtClean="0"/>
              <a:t>。根据描述分为两种：</a:t>
            </a:r>
            <a:endParaRPr lang="en-US" altLang="zh-CN" sz="2400" dirty="0" smtClean="0"/>
          </a:p>
          <a:p>
            <a:pPr marL="457200" indent="-457200">
              <a:buAutoNum type="arabicPeriod"/>
            </a:pPr>
            <a:r>
              <a:rPr lang="zh-CN" altLang="en-US" sz="2400" b="1" dirty="0" smtClean="0"/>
              <a:t>当</a:t>
            </a:r>
            <a:r>
              <a:rPr lang="en-US" altLang="zh-CN" sz="2400" b="1" dirty="0" smtClean="0"/>
              <a:t>cell</a:t>
            </a:r>
            <a:r>
              <a:rPr lang="zh-CN" altLang="en-US" sz="2400" b="1" dirty="0" smtClean="0"/>
              <a:t>翻转，那么</a:t>
            </a:r>
            <a:r>
              <a:rPr lang="en-US" altLang="zh-CN" sz="2400" b="1" dirty="0" smtClean="0"/>
              <a:t>intrinsic cap </a:t>
            </a:r>
            <a:r>
              <a:rPr lang="zh-CN" altLang="en-US" sz="2400" b="1" dirty="0" smtClean="0"/>
              <a:t>无效</a:t>
            </a:r>
            <a:endParaRPr lang="en-US" altLang="zh-CN" sz="2400" b="1" dirty="0" smtClean="0"/>
          </a:p>
          <a:p>
            <a:pPr marL="457200" indent="-457200">
              <a:buAutoNum type="arabicPeriod"/>
            </a:pPr>
            <a:r>
              <a:rPr lang="zh-CN" altLang="en-US" sz="2400" b="1" dirty="0" smtClean="0">
                <a:solidFill>
                  <a:srgbClr val="00B050"/>
                </a:solidFill>
              </a:rPr>
              <a:t>当</a:t>
            </a:r>
            <a:r>
              <a:rPr lang="en-US" altLang="zh-CN" sz="2400" b="1" dirty="0" smtClean="0">
                <a:solidFill>
                  <a:srgbClr val="00B050"/>
                </a:solidFill>
              </a:rPr>
              <a:t>cell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不翻转，那么</a:t>
            </a:r>
            <a:r>
              <a:rPr lang="en-US" altLang="zh-CN" sz="2400" b="1" dirty="0" smtClean="0">
                <a:solidFill>
                  <a:srgbClr val="00B050"/>
                </a:solidFill>
              </a:rPr>
              <a:t>intrinsic cap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生效</a:t>
            </a:r>
            <a:endParaRPr lang="en-US" altLang="zh-CN" sz="2400" b="1" dirty="0" smtClean="0">
              <a:solidFill>
                <a:srgbClr val="00B050"/>
              </a:solidFill>
            </a:endParaRPr>
          </a:p>
          <a:p>
            <a:endParaRPr lang="en-US" altLang="zh-CN" sz="2400" dirty="0" smtClean="0"/>
          </a:p>
          <a:p>
            <a:r>
              <a:rPr lang="zh-CN" altLang="en-US" sz="2400" dirty="0" smtClean="0"/>
              <a:t>猜测：</a:t>
            </a:r>
            <a:endParaRPr lang="en-US" altLang="zh-CN" sz="2400" dirty="0"/>
          </a:p>
          <a:p>
            <a:r>
              <a:rPr lang="zh-CN" altLang="en-US" sz="2400" dirty="0" smtClean="0"/>
              <a:t>如果</a:t>
            </a:r>
            <a:r>
              <a:rPr lang="en-US" altLang="zh-CN" sz="2400" dirty="0" smtClean="0"/>
              <a:t>bulk </a:t>
            </a:r>
            <a:r>
              <a:rPr lang="zh-CN" altLang="en-US" sz="2400" dirty="0" smtClean="0"/>
              <a:t>接地，那么</a:t>
            </a:r>
            <a:r>
              <a:rPr lang="en-US" altLang="zh-CN" sz="2400" dirty="0" smtClean="0"/>
              <a:t>P</a:t>
            </a:r>
            <a:r>
              <a:rPr lang="zh-CN" altLang="en-US" sz="2400" dirty="0" smtClean="0"/>
              <a:t>导通时，等效电容应该略大于 </a:t>
            </a:r>
            <a:r>
              <a:rPr lang="en-US" altLang="zh-CN" sz="2400" dirty="0" err="1" smtClean="0"/>
              <a:t>LoadCap</a:t>
            </a:r>
            <a:r>
              <a:rPr lang="en-US" altLang="zh-CN" sz="2400" dirty="0" smtClean="0"/>
              <a:t>/2</a:t>
            </a:r>
          </a:p>
          <a:p>
            <a:r>
              <a:rPr lang="en-US" altLang="zh-CN" sz="2400" dirty="0" smtClean="0"/>
              <a:t>Intrinsic cap + </a:t>
            </a:r>
            <a:r>
              <a:rPr lang="en-US" altLang="zh-CN" sz="2400" dirty="0" err="1" smtClean="0"/>
              <a:t>LoadCap</a:t>
            </a:r>
            <a:r>
              <a:rPr lang="en-US" altLang="zh-CN" sz="2400" dirty="0" smtClean="0"/>
              <a:t>/2 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033023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33350"/>
            <a:ext cx="27408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Intentional cap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1" y="718125"/>
            <a:ext cx="8534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特指</a:t>
            </a:r>
            <a:r>
              <a:rPr lang="en-US" altLang="zh-CN" sz="2400" dirty="0" smtClean="0"/>
              <a:t>k</a:t>
            </a:r>
            <a:r>
              <a:rPr lang="zh-CN" altLang="en-US" sz="2400" dirty="0" smtClean="0"/>
              <a:t>库后，识别出来的</a:t>
            </a:r>
            <a:r>
              <a:rPr lang="en-US" altLang="zh-CN" sz="2400" dirty="0" smtClean="0"/>
              <a:t>cap</a:t>
            </a:r>
            <a:r>
              <a:rPr lang="zh-CN" altLang="en-US" sz="2400" dirty="0" smtClean="0"/>
              <a:t>。有如下特征</a:t>
            </a:r>
            <a:endParaRPr lang="en-US" altLang="zh-CN" sz="2400" dirty="0" smtClean="0"/>
          </a:p>
          <a:p>
            <a:pPr marL="457200" indent="-457200">
              <a:buAutoNum type="arabicPeriod"/>
            </a:pPr>
            <a:r>
              <a:rPr lang="en-US" altLang="zh-CN" sz="2400" dirty="0" err="1" smtClean="0"/>
              <a:t>Lpe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长得像</a:t>
            </a:r>
            <a:r>
              <a:rPr lang="en-US" altLang="zh-CN" sz="2400" dirty="0" err="1" smtClean="0"/>
              <a:t>std</a:t>
            </a:r>
            <a:r>
              <a:rPr lang="en-US" altLang="zh-CN" sz="2400" dirty="0" smtClean="0"/>
              <a:t> cell</a:t>
            </a:r>
          </a:p>
          <a:p>
            <a:pPr marL="457200" indent="-457200">
              <a:buAutoNum type="arabicPeriod"/>
            </a:pPr>
            <a:r>
              <a:rPr lang="en-US" altLang="zh-CN" sz="2400" dirty="0" smtClean="0"/>
              <a:t>PMOS</a:t>
            </a:r>
            <a:r>
              <a:rPr lang="zh-CN" altLang="en-US" sz="2400" dirty="0" smtClean="0"/>
              <a:t>和</a:t>
            </a:r>
            <a:r>
              <a:rPr lang="en-US" altLang="zh-CN" sz="2400" dirty="0" smtClean="0"/>
              <a:t>NMOS</a:t>
            </a:r>
            <a:r>
              <a:rPr lang="zh-CN" altLang="en-US" sz="2400" dirty="0" smtClean="0"/>
              <a:t>的</a:t>
            </a:r>
            <a:r>
              <a:rPr lang="en-US" altLang="zh-CN" sz="2400" dirty="0" smtClean="0"/>
              <a:t>gate/output</a:t>
            </a:r>
            <a:r>
              <a:rPr lang="zh-CN" altLang="en-US" sz="2400" dirty="0" smtClean="0"/>
              <a:t>分别接到 </a:t>
            </a:r>
            <a:r>
              <a:rPr lang="en-US" altLang="zh-CN" sz="2400" dirty="0" smtClean="0"/>
              <a:t>VDD/VSS</a:t>
            </a:r>
            <a:r>
              <a:rPr lang="zh-CN" altLang="en-US" sz="2400" dirty="0" smtClean="0"/>
              <a:t>，使得</a:t>
            </a:r>
            <a:r>
              <a:rPr lang="en-US" altLang="zh-CN" sz="2400" dirty="0" smtClean="0"/>
              <a:t>cell</a:t>
            </a:r>
            <a:r>
              <a:rPr lang="zh-CN" altLang="en-US" sz="2400" dirty="0" smtClean="0"/>
              <a:t>变成</a:t>
            </a:r>
            <a:r>
              <a:rPr lang="en-US" altLang="zh-CN" sz="2400" dirty="0" err="1" smtClean="0"/>
              <a:t>decap</a:t>
            </a:r>
            <a:r>
              <a:rPr lang="en-US" altLang="zh-CN" sz="2400" dirty="0" smtClean="0"/>
              <a:t> cell</a:t>
            </a:r>
          </a:p>
          <a:p>
            <a:pPr marL="457200" indent="-457200">
              <a:buAutoNum type="arabicPeriod"/>
            </a:pPr>
            <a:r>
              <a:rPr lang="zh-CN" altLang="en-US" sz="2400" dirty="0" smtClean="0"/>
              <a:t>最终</a:t>
            </a:r>
            <a:r>
              <a:rPr lang="en-US" altLang="zh-CN" sz="2400" dirty="0" smtClean="0"/>
              <a:t>cap</a:t>
            </a:r>
            <a:r>
              <a:rPr lang="zh-CN" altLang="en-US" sz="2400" dirty="0" smtClean="0"/>
              <a:t>是通过</a:t>
            </a:r>
            <a:r>
              <a:rPr lang="en-US" altLang="zh-CN" sz="2400" dirty="0" smtClean="0"/>
              <a:t>transistor </a:t>
            </a:r>
            <a:r>
              <a:rPr lang="zh-CN" altLang="en-US" sz="2400" dirty="0" smtClean="0"/>
              <a:t>贡献出来的</a:t>
            </a:r>
            <a:endParaRPr lang="en-US" altLang="zh-CN" sz="2400" dirty="0" smtClean="0"/>
          </a:p>
          <a:p>
            <a:pPr marL="457200" indent="-457200">
              <a:buAutoNum type="arabicPeriod"/>
            </a:pPr>
            <a:r>
              <a:rPr lang="zh-CN" altLang="en-US" sz="2400" b="1" u="sng" dirty="0" smtClean="0">
                <a:solidFill>
                  <a:srgbClr val="00B050"/>
                </a:solidFill>
              </a:rPr>
              <a:t>如果没有</a:t>
            </a:r>
            <a:r>
              <a:rPr lang="en-US" altLang="zh-CN" sz="2400" b="1" u="sng" dirty="0" smtClean="0">
                <a:solidFill>
                  <a:srgbClr val="00B050"/>
                </a:solidFill>
              </a:rPr>
              <a:t>k</a:t>
            </a:r>
            <a:r>
              <a:rPr lang="zh-CN" altLang="en-US" sz="2400" b="1" u="sng" dirty="0" smtClean="0">
                <a:solidFill>
                  <a:srgbClr val="00B050"/>
                </a:solidFill>
              </a:rPr>
              <a:t>库的模型，那么 </a:t>
            </a:r>
            <a:r>
              <a:rPr lang="en-US" altLang="zh-CN" sz="2400" b="1" u="sng" dirty="0" smtClean="0">
                <a:solidFill>
                  <a:srgbClr val="00B050"/>
                </a:solidFill>
              </a:rPr>
              <a:t>intentional cap </a:t>
            </a:r>
            <a:r>
              <a:rPr lang="zh-CN" altLang="en-US" sz="2400" b="1" u="sng" dirty="0" smtClean="0">
                <a:solidFill>
                  <a:srgbClr val="00B050"/>
                </a:solidFill>
              </a:rPr>
              <a:t>为</a:t>
            </a:r>
            <a:r>
              <a:rPr lang="en-US" altLang="zh-CN" sz="2400" b="1" u="sng" dirty="0" smtClean="0">
                <a:solidFill>
                  <a:srgbClr val="00B050"/>
                </a:solidFill>
              </a:rPr>
              <a:t>0</a:t>
            </a:r>
            <a:endParaRPr lang="en-US" altLang="zh-CN" sz="2400" b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535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33350"/>
            <a:ext cx="13476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PG cap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742950"/>
            <a:ext cx="445346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默认只看 </a:t>
            </a:r>
            <a:r>
              <a:rPr lang="en-US" altLang="zh-CN" b="1" dirty="0" smtClean="0"/>
              <a:t>PG routing </a:t>
            </a:r>
            <a:r>
              <a:rPr lang="zh-CN" altLang="en-US" b="1" dirty="0" smtClean="0"/>
              <a:t>产生的电容</a:t>
            </a:r>
            <a:endParaRPr lang="en-US" altLang="zh-CN" b="1" dirty="0" smtClean="0"/>
          </a:p>
          <a:p>
            <a:r>
              <a:rPr lang="en-US" altLang="zh-CN" b="1" dirty="0" smtClean="0">
                <a:solidFill>
                  <a:srgbClr val="00B050"/>
                </a:solidFill>
              </a:rPr>
              <a:t>	RK: BETWEEN Power and ground</a:t>
            </a:r>
            <a:endParaRPr lang="en-US" altLang="zh-CN" b="1" dirty="0">
              <a:solidFill>
                <a:srgbClr val="00B050"/>
              </a:solidFill>
            </a:endParaRPr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	VP: </a:t>
            </a:r>
            <a:r>
              <a:rPr lang="zh-CN" altLang="en-US" b="1" dirty="0" smtClean="0">
                <a:solidFill>
                  <a:srgbClr val="FF0000"/>
                </a:solidFill>
              </a:rPr>
              <a:t>里面是对地电容</a:t>
            </a:r>
            <a:r>
              <a:rPr lang="en-US" altLang="zh-CN" b="1" dirty="0" smtClean="0">
                <a:solidFill>
                  <a:srgbClr val="FF0000"/>
                </a:solidFill>
              </a:rPr>
              <a:t>?</a:t>
            </a: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b="1" dirty="0" smtClean="0"/>
              <a:t>是否也可以通过设置下列参数考虑</a:t>
            </a:r>
            <a:r>
              <a:rPr lang="en-US" altLang="zh-CN" b="1" dirty="0" smtClean="0"/>
              <a:t>signal</a:t>
            </a:r>
            <a:r>
              <a:rPr lang="zh-CN" altLang="en-US" b="1" dirty="0" smtClean="0"/>
              <a:t>？</a:t>
            </a:r>
            <a:endParaRPr lang="en-US" altLang="zh-CN" b="1" dirty="0" smtClean="0"/>
          </a:p>
          <a:p>
            <a:r>
              <a:rPr lang="zh-CN" altLang="en-US" b="1" dirty="0" smtClean="0"/>
              <a:t>（需要确认行为）</a:t>
            </a:r>
            <a:endParaRPr lang="zh-CN" altLang="en-US" b="1" dirty="0"/>
          </a:p>
        </p:txBody>
      </p:sp>
      <p:cxnSp>
        <p:nvCxnSpPr>
          <p:cNvPr id="8" name="直接箭头连接符 7"/>
          <p:cNvCxnSpPr/>
          <p:nvPr/>
        </p:nvCxnSpPr>
        <p:spPr>
          <a:xfrm>
            <a:off x="4724400" y="1200150"/>
            <a:ext cx="533400" cy="16002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815184"/>
            <a:ext cx="4478261" cy="2317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3808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2144</TotalTime>
  <Words>190</Words>
  <Application>Microsoft Office PowerPoint</Application>
  <PresentationFormat>全屏显示(16:9)</PresentationFormat>
  <Paragraphs>35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主题​​</vt:lpstr>
      <vt:lpstr>Decap Related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54</cp:revision>
  <dcterms:created xsi:type="dcterms:W3CDTF">2022-03-15T10:33:13Z</dcterms:created>
  <dcterms:modified xsi:type="dcterms:W3CDTF">2022-03-17T14:05:00Z</dcterms:modified>
</cp:coreProperties>
</file>