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668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A0BD-0E60-4B1B-9978-BB896D336DEB}" type="datetimeFigureOut">
              <a:rPr lang="zh-CN" altLang="en-US" smtClean="0"/>
              <a:t>2022/6/15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0178-C75D-47DB-9DDA-D02A5B5254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192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A0BD-0E60-4B1B-9978-BB896D336DEB}" type="datetimeFigureOut">
              <a:rPr lang="zh-CN" altLang="en-US" smtClean="0"/>
              <a:t>2022/6/15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0178-C75D-47DB-9DDA-D02A5B5254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2072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A0BD-0E60-4B1B-9978-BB896D336DEB}" type="datetimeFigureOut">
              <a:rPr lang="zh-CN" altLang="en-US" smtClean="0"/>
              <a:t>2022/6/15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0178-C75D-47DB-9DDA-D02A5B5254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376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A0BD-0E60-4B1B-9978-BB896D336DEB}" type="datetimeFigureOut">
              <a:rPr lang="zh-CN" altLang="en-US" smtClean="0"/>
              <a:t>2022/6/15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0178-C75D-47DB-9DDA-D02A5B5254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236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A0BD-0E60-4B1B-9978-BB896D336DEB}" type="datetimeFigureOut">
              <a:rPr lang="zh-CN" altLang="en-US" smtClean="0"/>
              <a:t>2022/6/15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0178-C75D-47DB-9DDA-D02A5B5254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4562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A0BD-0E60-4B1B-9978-BB896D336DEB}" type="datetimeFigureOut">
              <a:rPr lang="zh-CN" altLang="en-US" smtClean="0"/>
              <a:t>2022/6/15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0178-C75D-47DB-9DDA-D02A5B5254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2521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A0BD-0E60-4B1B-9978-BB896D336DEB}" type="datetimeFigureOut">
              <a:rPr lang="zh-CN" altLang="en-US" smtClean="0"/>
              <a:t>2022/6/15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0178-C75D-47DB-9DDA-D02A5B5254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2957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A0BD-0E60-4B1B-9978-BB896D336DEB}" type="datetimeFigureOut">
              <a:rPr lang="zh-CN" altLang="en-US" smtClean="0"/>
              <a:t>2022/6/15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0178-C75D-47DB-9DDA-D02A5B5254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1610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A0BD-0E60-4B1B-9978-BB896D336DEB}" type="datetimeFigureOut">
              <a:rPr lang="zh-CN" altLang="en-US" smtClean="0"/>
              <a:t>2022/6/15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0178-C75D-47DB-9DDA-D02A5B5254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891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A0BD-0E60-4B1B-9978-BB896D336DEB}" type="datetimeFigureOut">
              <a:rPr lang="zh-CN" altLang="en-US" smtClean="0"/>
              <a:t>2022/6/15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0178-C75D-47DB-9DDA-D02A5B5254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4642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A0BD-0E60-4B1B-9978-BB896D336DEB}" type="datetimeFigureOut">
              <a:rPr lang="zh-CN" altLang="en-US" smtClean="0"/>
              <a:t>2022/6/15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0178-C75D-47DB-9DDA-D02A5B5254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193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3A0BD-0E60-4B1B-9978-BB896D336DEB}" type="datetimeFigureOut">
              <a:rPr lang="zh-CN" altLang="en-US" smtClean="0"/>
              <a:t>2022/6/15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90178-C75D-47DB-9DDA-D02A5B5254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5123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62000" y="285750"/>
            <a:ext cx="7772400" cy="4343400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en-US" altLang="zh-CN" sz="9600" b="1" dirty="0" smtClean="0">
                <a:solidFill>
                  <a:schemeClr val="bg1"/>
                </a:solidFill>
              </a:rPr>
              <a:t>Resistance </a:t>
            </a:r>
            <a:br>
              <a:rPr lang="en-US" altLang="zh-CN" sz="9600" b="1" dirty="0" smtClean="0">
                <a:solidFill>
                  <a:schemeClr val="bg1"/>
                </a:solidFill>
              </a:rPr>
            </a:br>
            <a:r>
              <a:rPr lang="en-US" altLang="zh-CN" sz="9600" b="1" dirty="0" smtClean="0">
                <a:solidFill>
                  <a:schemeClr val="bg1"/>
                </a:solidFill>
              </a:rPr>
              <a:t>Analysis </a:t>
            </a:r>
            <a:br>
              <a:rPr lang="en-US" altLang="zh-CN" sz="9600" b="1" dirty="0" smtClean="0">
                <a:solidFill>
                  <a:schemeClr val="bg1"/>
                </a:solidFill>
              </a:rPr>
            </a:br>
            <a:r>
              <a:rPr lang="en-US" altLang="zh-CN" sz="9600" b="1" dirty="0" smtClean="0">
                <a:solidFill>
                  <a:schemeClr val="bg1"/>
                </a:solidFill>
              </a:rPr>
              <a:t>and Report</a:t>
            </a:r>
            <a:endParaRPr lang="zh-CN" altLang="en-US" sz="9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496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115616" y="941700"/>
            <a:ext cx="1872208" cy="28803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619672" y="1229732"/>
            <a:ext cx="936104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>
            <a:off x="-36512" y="797684"/>
            <a:ext cx="4032448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-36512" y="1157724"/>
            <a:ext cx="4032448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-36512" y="1733788"/>
            <a:ext cx="4032448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-36512" y="2453868"/>
            <a:ext cx="4032448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-36512" y="2957924"/>
            <a:ext cx="4032448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-36512" y="3533988"/>
            <a:ext cx="4032448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-36512" y="3822020"/>
            <a:ext cx="4032448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3131840" y="221620"/>
            <a:ext cx="0" cy="432048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2843808" y="221620"/>
            <a:ext cx="0" cy="432048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2555776" y="221620"/>
            <a:ext cx="0" cy="432048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2051720" y="221620"/>
            <a:ext cx="0" cy="432048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1259632" y="221620"/>
            <a:ext cx="0" cy="432048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683568" y="221620"/>
            <a:ext cx="0" cy="432048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971600" y="221620"/>
            <a:ext cx="0" cy="432048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1763688" y="221620"/>
            <a:ext cx="0" cy="432048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2843808" y="892948"/>
            <a:ext cx="144016" cy="2880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2627784" y="3461980"/>
            <a:ext cx="144016" cy="14401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TextBox 25"/>
          <p:cNvSpPr txBox="1"/>
          <p:nvPr/>
        </p:nvSpPr>
        <p:spPr>
          <a:xfrm>
            <a:off x="4311104" y="184452"/>
            <a:ext cx="4064126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Report resistance for one cell</a:t>
            </a:r>
          </a:p>
          <a:p>
            <a:r>
              <a:rPr lang="en-US" altLang="zh-CN" dirty="0" err="1" smtClean="0"/>
              <a:t>Set_app_var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ir</a:t>
            </a:r>
            <a:r>
              <a:rPr lang="en-US" altLang="zh-CN" dirty="0" smtClean="0"/>
              <a:t> </a:t>
            </a:r>
            <a:r>
              <a:rPr lang="en-US" altLang="zh-CN" dirty="0" smtClean="0"/>
              <a:t>rc_mode2</a:t>
            </a:r>
            <a:endParaRPr lang="en-US" altLang="zh-CN" dirty="0" smtClean="0"/>
          </a:p>
          <a:p>
            <a:r>
              <a:rPr lang="en-US" altLang="zh-CN" dirty="0" err="1" smtClean="0"/>
              <a:t>Set_app_var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ir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rc_keep_pg_only</a:t>
            </a:r>
            <a:r>
              <a:rPr lang="en-US" altLang="zh-CN" dirty="0" smtClean="0"/>
              <a:t> true</a:t>
            </a:r>
          </a:p>
          <a:p>
            <a:r>
              <a:rPr lang="en-US" altLang="zh-CN" dirty="0" err="1" smtClean="0"/>
              <a:t>analyze_pg_resistance</a:t>
            </a:r>
            <a:r>
              <a:rPr lang="en-US" altLang="zh-CN" dirty="0" smtClean="0"/>
              <a:t> </a:t>
            </a:r>
            <a:r>
              <a:rPr lang="en-US" altLang="zh-CN" dirty="0" smtClean="0"/>
              <a:t>-net VDD</a:t>
            </a:r>
          </a:p>
          <a:p>
            <a:r>
              <a:rPr lang="en-US" altLang="zh-CN" dirty="0" err="1" smtClean="0"/>
              <a:t>report_pg_resistance</a:t>
            </a:r>
            <a:r>
              <a:rPr lang="en-US" altLang="zh-CN" dirty="0" smtClean="0"/>
              <a:t> </a:t>
            </a:r>
            <a:r>
              <a:rPr lang="en-US" altLang="zh-CN" dirty="0" smtClean="0"/>
              <a:t>–net VDD </a:t>
            </a:r>
            <a:r>
              <a:rPr lang="en-US" altLang="zh-CN" dirty="0" err="1" smtClean="0"/>
              <a:t>cellName</a:t>
            </a:r>
            <a:endParaRPr lang="zh-CN" altLang="en-US" dirty="0"/>
          </a:p>
        </p:txBody>
      </p:sp>
      <p:sp>
        <p:nvSpPr>
          <p:cNvPr id="27" name="矩形 26"/>
          <p:cNvSpPr/>
          <p:nvPr/>
        </p:nvSpPr>
        <p:spPr>
          <a:xfrm>
            <a:off x="4592494" y="2952656"/>
            <a:ext cx="3960440" cy="249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圆角矩形 28"/>
          <p:cNvSpPr/>
          <p:nvPr/>
        </p:nvSpPr>
        <p:spPr>
          <a:xfrm>
            <a:off x="4490278" y="2700628"/>
            <a:ext cx="576064" cy="64807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5" name="直接连接符 34"/>
          <p:cNvCxnSpPr/>
          <p:nvPr/>
        </p:nvCxnSpPr>
        <p:spPr>
          <a:xfrm>
            <a:off x="-36512" y="4071342"/>
            <a:ext cx="4032448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6" name="矩形 35"/>
          <p:cNvSpPr/>
          <p:nvPr/>
        </p:nvSpPr>
        <p:spPr>
          <a:xfrm>
            <a:off x="4804991" y="2952656"/>
            <a:ext cx="3816423" cy="249322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TextBox 45"/>
          <p:cNvSpPr txBox="1"/>
          <p:nvPr/>
        </p:nvSpPr>
        <p:spPr>
          <a:xfrm>
            <a:off x="4283968" y="3605996"/>
            <a:ext cx="5676554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How to debug resistance value?</a:t>
            </a:r>
            <a:endParaRPr lang="en-US" altLang="zh-CN" b="1" dirty="0" smtClean="0"/>
          </a:p>
          <a:p>
            <a:r>
              <a:rPr lang="en-US" altLang="zh-CN" dirty="0" err="1" smtClean="0"/>
              <a:t>Report_pg_rc</a:t>
            </a:r>
            <a:r>
              <a:rPr lang="en-US" altLang="zh-CN" dirty="0" smtClean="0"/>
              <a:t> –net VDD –layer M1 –length 6.5 –width 0.08</a:t>
            </a:r>
          </a:p>
          <a:p>
            <a:r>
              <a:rPr lang="en-US" altLang="zh-CN" dirty="0" smtClean="0"/>
              <a:t>Resistance: 0.0317482 (</a:t>
            </a:r>
            <a:r>
              <a:rPr lang="en-US" altLang="zh-CN" dirty="0" err="1" smtClean="0"/>
              <a:t>Kohm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Capacitance:  0.000432064</a:t>
            </a:r>
            <a:endParaRPr lang="zh-CN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7703746" y="1748026"/>
            <a:ext cx="792088" cy="136815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任意多边形 1"/>
          <p:cNvSpPr/>
          <p:nvPr/>
        </p:nvSpPr>
        <p:spPr>
          <a:xfrm>
            <a:off x="2682240" y="1146669"/>
            <a:ext cx="223520" cy="2414411"/>
          </a:xfrm>
          <a:custGeom>
            <a:avLst/>
            <a:gdLst>
              <a:gd name="connsiteX0" fmla="*/ 0 w 223520"/>
              <a:gd name="connsiteY0" fmla="*/ 2399171 h 2414411"/>
              <a:gd name="connsiteX1" fmla="*/ 30480 w 223520"/>
              <a:gd name="connsiteY1" fmla="*/ 2404251 h 2414411"/>
              <a:gd name="connsiteX2" fmla="*/ 91440 w 223520"/>
              <a:gd name="connsiteY2" fmla="*/ 2414411 h 2414411"/>
              <a:gd name="connsiteX3" fmla="*/ 132080 w 223520"/>
              <a:gd name="connsiteY3" fmla="*/ 2404251 h 2414411"/>
              <a:gd name="connsiteX4" fmla="*/ 157480 w 223520"/>
              <a:gd name="connsiteY4" fmla="*/ 2383931 h 2414411"/>
              <a:gd name="connsiteX5" fmla="*/ 167640 w 223520"/>
              <a:gd name="connsiteY5" fmla="*/ 2368691 h 2414411"/>
              <a:gd name="connsiteX6" fmla="*/ 203200 w 223520"/>
              <a:gd name="connsiteY6" fmla="*/ 2343291 h 2414411"/>
              <a:gd name="connsiteX7" fmla="*/ 223520 w 223520"/>
              <a:gd name="connsiteY7" fmla="*/ 2297571 h 2414411"/>
              <a:gd name="connsiteX8" fmla="*/ 213360 w 223520"/>
              <a:gd name="connsiteY8" fmla="*/ 2262011 h 2414411"/>
              <a:gd name="connsiteX9" fmla="*/ 193040 w 223520"/>
              <a:gd name="connsiteY9" fmla="*/ 2206131 h 2414411"/>
              <a:gd name="connsiteX10" fmla="*/ 187960 w 223520"/>
              <a:gd name="connsiteY10" fmla="*/ 2180731 h 2414411"/>
              <a:gd name="connsiteX11" fmla="*/ 182880 w 223520"/>
              <a:gd name="connsiteY11" fmla="*/ 2150251 h 2414411"/>
              <a:gd name="connsiteX12" fmla="*/ 167640 w 223520"/>
              <a:gd name="connsiteY12" fmla="*/ 2099451 h 2414411"/>
              <a:gd name="connsiteX13" fmla="*/ 172720 w 223520"/>
              <a:gd name="connsiteY13" fmla="*/ 1916571 h 2414411"/>
              <a:gd name="connsiteX14" fmla="*/ 182880 w 223520"/>
              <a:gd name="connsiteY14" fmla="*/ 1896251 h 2414411"/>
              <a:gd name="connsiteX15" fmla="*/ 172720 w 223520"/>
              <a:gd name="connsiteY15" fmla="*/ 1687971 h 2414411"/>
              <a:gd name="connsiteX16" fmla="*/ 177800 w 223520"/>
              <a:gd name="connsiteY16" fmla="*/ 1403491 h 2414411"/>
              <a:gd name="connsiteX17" fmla="*/ 187960 w 223520"/>
              <a:gd name="connsiteY17" fmla="*/ 1342531 h 2414411"/>
              <a:gd name="connsiteX18" fmla="*/ 193040 w 223520"/>
              <a:gd name="connsiteY18" fmla="*/ 1164731 h 2414411"/>
              <a:gd name="connsiteX19" fmla="*/ 208280 w 223520"/>
              <a:gd name="connsiteY19" fmla="*/ 1088531 h 2414411"/>
              <a:gd name="connsiteX20" fmla="*/ 208280 w 223520"/>
              <a:gd name="connsiteY20" fmla="*/ 951371 h 2414411"/>
              <a:gd name="connsiteX21" fmla="*/ 193040 w 223520"/>
              <a:gd name="connsiteY21" fmla="*/ 697371 h 2414411"/>
              <a:gd name="connsiteX22" fmla="*/ 182880 w 223520"/>
              <a:gd name="connsiteY22" fmla="*/ 504331 h 2414411"/>
              <a:gd name="connsiteX23" fmla="*/ 167640 w 223520"/>
              <a:gd name="connsiteY23" fmla="*/ 423051 h 2414411"/>
              <a:gd name="connsiteX24" fmla="*/ 162560 w 223520"/>
              <a:gd name="connsiteY24" fmla="*/ 341771 h 2414411"/>
              <a:gd name="connsiteX25" fmla="*/ 152400 w 223520"/>
              <a:gd name="connsiteY25" fmla="*/ 290971 h 2414411"/>
              <a:gd name="connsiteX26" fmla="*/ 142240 w 223520"/>
              <a:gd name="connsiteY26" fmla="*/ 199531 h 2414411"/>
              <a:gd name="connsiteX27" fmla="*/ 147320 w 223520"/>
              <a:gd name="connsiteY27" fmla="*/ 36971 h 2414411"/>
              <a:gd name="connsiteX28" fmla="*/ 152400 w 223520"/>
              <a:gd name="connsiteY28" fmla="*/ 1411 h 2414411"/>
              <a:gd name="connsiteX29" fmla="*/ 182880 w 223520"/>
              <a:gd name="connsiteY29" fmla="*/ 11571 h 2414411"/>
              <a:gd name="connsiteX30" fmla="*/ 187960 w 223520"/>
              <a:gd name="connsiteY30" fmla="*/ 11571 h 2414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23520" h="2414411">
                <a:moveTo>
                  <a:pt x="0" y="2399171"/>
                </a:moveTo>
                <a:cubicBezTo>
                  <a:pt x="10160" y="2400864"/>
                  <a:pt x="20270" y="2402890"/>
                  <a:pt x="30480" y="2404251"/>
                </a:cubicBezTo>
                <a:cubicBezTo>
                  <a:pt x="87193" y="2411813"/>
                  <a:pt x="59673" y="2403822"/>
                  <a:pt x="91440" y="2414411"/>
                </a:cubicBezTo>
                <a:cubicBezTo>
                  <a:pt x="92705" y="2414158"/>
                  <a:pt x="126873" y="2408417"/>
                  <a:pt x="132080" y="2404251"/>
                </a:cubicBezTo>
                <a:cubicBezTo>
                  <a:pt x="164906" y="2377990"/>
                  <a:pt x="119174" y="2396700"/>
                  <a:pt x="157480" y="2383931"/>
                </a:cubicBezTo>
                <a:cubicBezTo>
                  <a:pt x="160867" y="2378851"/>
                  <a:pt x="163323" y="2373008"/>
                  <a:pt x="167640" y="2368691"/>
                </a:cubicBezTo>
                <a:cubicBezTo>
                  <a:pt x="173941" y="2362390"/>
                  <a:pt x="194547" y="2349060"/>
                  <a:pt x="203200" y="2343291"/>
                </a:cubicBezTo>
                <a:cubicBezTo>
                  <a:pt x="211461" y="2329522"/>
                  <a:pt x="223520" y="2315012"/>
                  <a:pt x="223520" y="2297571"/>
                </a:cubicBezTo>
                <a:cubicBezTo>
                  <a:pt x="223520" y="2288069"/>
                  <a:pt x="215756" y="2271593"/>
                  <a:pt x="213360" y="2262011"/>
                </a:cubicBezTo>
                <a:cubicBezTo>
                  <a:pt x="202398" y="2218165"/>
                  <a:pt x="216948" y="2253948"/>
                  <a:pt x="193040" y="2206131"/>
                </a:cubicBezTo>
                <a:cubicBezTo>
                  <a:pt x="191347" y="2197664"/>
                  <a:pt x="189505" y="2189226"/>
                  <a:pt x="187960" y="2180731"/>
                </a:cubicBezTo>
                <a:cubicBezTo>
                  <a:pt x="186117" y="2170597"/>
                  <a:pt x="185196" y="2160287"/>
                  <a:pt x="182880" y="2150251"/>
                </a:cubicBezTo>
                <a:cubicBezTo>
                  <a:pt x="178518" y="2131351"/>
                  <a:pt x="173461" y="2116913"/>
                  <a:pt x="167640" y="2099451"/>
                </a:cubicBezTo>
                <a:cubicBezTo>
                  <a:pt x="169333" y="2038491"/>
                  <a:pt x="168159" y="1977384"/>
                  <a:pt x="172720" y="1916571"/>
                </a:cubicBezTo>
                <a:cubicBezTo>
                  <a:pt x="173286" y="1909019"/>
                  <a:pt x="182880" y="1903824"/>
                  <a:pt x="182880" y="1896251"/>
                </a:cubicBezTo>
                <a:cubicBezTo>
                  <a:pt x="182880" y="1826742"/>
                  <a:pt x="176107" y="1757398"/>
                  <a:pt x="172720" y="1687971"/>
                </a:cubicBezTo>
                <a:cubicBezTo>
                  <a:pt x="174413" y="1593144"/>
                  <a:pt x="173620" y="1498241"/>
                  <a:pt x="177800" y="1403491"/>
                </a:cubicBezTo>
                <a:cubicBezTo>
                  <a:pt x="178708" y="1382911"/>
                  <a:pt x="186648" y="1363089"/>
                  <a:pt x="187960" y="1342531"/>
                </a:cubicBezTo>
                <a:cubicBezTo>
                  <a:pt x="191737" y="1283361"/>
                  <a:pt x="188312" y="1223833"/>
                  <a:pt x="193040" y="1164731"/>
                </a:cubicBezTo>
                <a:cubicBezTo>
                  <a:pt x="195106" y="1138910"/>
                  <a:pt x="208280" y="1088531"/>
                  <a:pt x="208280" y="1088531"/>
                </a:cubicBezTo>
                <a:cubicBezTo>
                  <a:pt x="216349" y="967491"/>
                  <a:pt x="214166" y="1057320"/>
                  <a:pt x="208280" y="951371"/>
                </a:cubicBezTo>
                <a:cubicBezTo>
                  <a:pt x="194228" y="698432"/>
                  <a:pt x="207573" y="813636"/>
                  <a:pt x="193040" y="697371"/>
                </a:cubicBezTo>
                <a:cubicBezTo>
                  <a:pt x="189653" y="633024"/>
                  <a:pt x="194755" y="567663"/>
                  <a:pt x="182880" y="504331"/>
                </a:cubicBezTo>
                <a:lnTo>
                  <a:pt x="167640" y="423051"/>
                </a:lnTo>
                <a:cubicBezTo>
                  <a:pt x="165947" y="395958"/>
                  <a:pt x="165672" y="368738"/>
                  <a:pt x="162560" y="341771"/>
                </a:cubicBezTo>
                <a:cubicBezTo>
                  <a:pt x="160581" y="324616"/>
                  <a:pt x="155239" y="308005"/>
                  <a:pt x="152400" y="290971"/>
                </a:cubicBezTo>
                <a:cubicBezTo>
                  <a:pt x="148805" y="269399"/>
                  <a:pt x="144197" y="219097"/>
                  <a:pt x="142240" y="199531"/>
                </a:cubicBezTo>
                <a:cubicBezTo>
                  <a:pt x="143933" y="145344"/>
                  <a:pt x="144543" y="91113"/>
                  <a:pt x="147320" y="36971"/>
                </a:cubicBezTo>
                <a:cubicBezTo>
                  <a:pt x="147933" y="25013"/>
                  <a:pt x="142657" y="8371"/>
                  <a:pt x="152400" y="1411"/>
                </a:cubicBezTo>
                <a:cubicBezTo>
                  <a:pt x="161115" y="-4814"/>
                  <a:pt x="172170" y="11571"/>
                  <a:pt x="182880" y="11571"/>
                </a:cubicBezTo>
                <a:lnTo>
                  <a:pt x="187960" y="11571"/>
                </a:lnTo>
              </a:path>
            </a:pathLst>
          </a:cu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/>
          <p:cNvSpPr/>
          <p:nvPr/>
        </p:nvSpPr>
        <p:spPr>
          <a:xfrm>
            <a:off x="1187624" y="3461980"/>
            <a:ext cx="144016" cy="14401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椭圆 41"/>
          <p:cNvSpPr/>
          <p:nvPr/>
        </p:nvSpPr>
        <p:spPr>
          <a:xfrm>
            <a:off x="1187624" y="1661780"/>
            <a:ext cx="144016" cy="14401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9748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流程图: 数据 1"/>
          <p:cNvSpPr/>
          <p:nvPr/>
        </p:nvSpPr>
        <p:spPr>
          <a:xfrm>
            <a:off x="1139457" y="1191967"/>
            <a:ext cx="3384376" cy="792088"/>
          </a:xfrm>
          <a:prstGeom prst="flowChartInputOutp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流程图: 数据 2"/>
          <p:cNvSpPr/>
          <p:nvPr/>
        </p:nvSpPr>
        <p:spPr>
          <a:xfrm>
            <a:off x="1139457" y="3221573"/>
            <a:ext cx="3384376" cy="792088"/>
          </a:xfrm>
          <a:prstGeom prst="flowChartInputOutpu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任意多边形 4"/>
          <p:cNvSpPr/>
          <p:nvPr/>
        </p:nvSpPr>
        <p:spPr>
          <a:xfrm>
            <a:off x="523374" y="1343842"/>
            <a:ext cx="2438685" cy="2424284"/>
          </a:xfrm>
          <a:custGeom>
            <a:avLst/>
            <a:gdLst>
              <a:gd name="connsiteX0" fmla="*/ 0 w 2438685"/>
              <a:gd name="connsiteY0" fmla="*/ 127000 h 2424284"/>
              <a:gd name="connsiteX1" fmla="*/ 50800 w 2438685"/>
              <a:gd name="connsiteY1" fmla="*/ 143933 h 2424284"/>
              <a:gd name="connsiteX2" fmla="*/ 245534 w 2438685"/>
              <a:gd name="connsiteY2" fmla="*/ 118533 h 2424284"/>
              <a:gd name="connsiteX3" fmla="*/ 287867 w 2438685"/>
              <a:gd name="connsiteY3" fmla="*/ 93133 h 2424284"/>
              <a:gd name="connsiteX4" fmla="*/ 347134 w 2438685"/>
              <a:gd name="connsiteY4" fmla="*/ 84666 h 2424284"/>
              <a:gd name="connsiteX5" fmla="*/ 381000 w 2438685"/>
              <a:gd name="connsiteY5" fmla="*/ 50800 h 2424284"/>
              <a:gd name="connsiteX6" fmla="*/ 406400 w 2438685"/>
              <a:gd name="connsiteY6" fmla="*/ 42333 h 2424284"/>
              <a:gd name="connsiteX7" fmla="*/ 448734 w 2438685"/>
              <a:gd name="connsiteY7" fmla="*/ 16933 h 2424284"/>
              <a:gd name="connsiteX8" fmla="*/ 482600 w 2438685"/>
              <a:gd name="connsiteY8" fmla="*/ 8466 h 2424284"/>
              <a:gd name="connsiteX9" fmla="*/ 508000 w 2438685"/>
              <a:gd name="connsiteY9" fmla="*/ 0 h 2424284"/>
              <a:gd name="connsiteX10" fmla="*/ 694267 w 2438685"/>
              <a:gd name="connsiteY10" fmla="*/ 8466 h 2424284"/>
              <a:gd name="connsiteX11" fmla="*/ 711200 w 2438685"/>
              <a:gd name="connsiteY11" fmla="*/ 42333 h 2424284"/>
              <a:gd name="connsiteX12" fmla="*/ 728134 w 2438685"/>
              <a:gd name="connsiteY12" fmla="*/ 67733 h 2424284"/>
              <a:gd name="connsiteX13" fmla="*/ 770467 w 2438685"/>
              <a:gd name="connsiteY13" fmla="*/ 101600 h 2424284"/>
              <a:gd name="connsiteX14" fmla="*/ 787400 w 2438685"/>
              <a:gd name="connsiteY14" fmla="*/ 127000 h 2424284"/>
              <a:gd name="connsiteX15" fmla="*/ 838200 w 2438685"/>
              <a:gd name="connsiteY15" fmla="*/ 152400 h 2424284"/>
              <a:gd name="connsiteX16" fmla="*/ 914400 w 2438685"/>
              <a:gd name="connsiteY16" fmla="*/ 194733 h 2424284"/>
              <a:gd name="connsiteX17" fmla="*/ 939800 w 2438685"/>
              <a:gd name="connsiteY17" fmla="*/ 211666 h 2424284"/>
              <a:gd name="connsiteX18" fmla="*/ 1151467 w 2438685"/>
              <a:gd name="connsiteY18" fmla="*/ 220133 h 2424284"/>
              <a:gd name="connsiteX19" fmla="*/ 1278467 w 2438685"/>
              <a:gd name="connsiteY19" fmla="*/ 211666 h 2424284"/>
              <a:gd name="connsiteX20" fmla="*/ 1371600 w 2438685"/>
              <a:gd name="connsiteY20" fmla="*/ 237066 h 2424284"/>
              <a:gd name="connsiteX21" fmla="*/ 1464734 w 2438685"/>
              <a:gd name="connsiteY21" fmla="*/ 254000 h 2424284"/>
              <a:gd name="connsiteX22" fmla="*/ 1507067 w 2438685"/>
              <a:gd name="connsiteY22" fmla="*/ 270933 h 2424284"/>
              <a:gd name="connsiteX23" fmla="*/ 1557867 w 2438685"/>
              <a:gd name="connsiteY23" fmla="*/ 287866 h 2424284"/>
              <a:gd name="connsiteX24" fmla="*/ 1583267 w 2438685"/>
              <a:gd name="connsiteY24" fmla="*/ 296333 h 2424284"/>
              <a:gd name="connsiteX25" fmla="*/ 1625600 w 2438685"/>
              <a:gd name="connsiteY25" fmla="*/ 313266 h 2424284"/>
              <a:gd name="connsiteX26" fmla="*/ 1710267 w 2438685"/>
              <a:gd name="connsiteY26" fmla="*/ 287866 h 2424284"/>
              <a:gd name="connsiteX27" fmla="*/ 1761067 w 2438685"/>
              <a:gd name="connsiteY27" fmla="*/ 279400 h 2424284"/>
              <a:gd name="connsiteX28" fmla="*/ 1803400 w 2438685"/>
              <a:gd name="connsiteY28" fmla="*/ 262466 h 2424284"/>
              <a:gd name="connsiteX29" fmla="*/ 1854200 w 2438685"/>
              <a:gd name="connsiteY29" fmla="*/ 245533 h 2424284"/>
              <a:gd name="connsiteX30" fmla="*/ 1879600 w 2438685"/>
              <a:gd name="connsiteY30" fmla="*/ 237066 h 2424284"/>
              <a:gd name="connsiteX31" fmla="*/ 1921934 w 2438685"/>
              <a:gd name="connsiteY31" fmla="*/ 228600 h 2424284"/>
              <a:gd name="connsiteX32" fmla="*/ 2142067 w 2438685"/>
              <a:gd name="connsiteY32" fmla="*/ 245533 h 2424284"/>
              <a:gd name="connsiteX33" fmla="*/ 2167467 w 2438685"/>
              <a:gd name="connsiteY33" fmla="*/ 254000 h 2424284"/>
              <a:gd name="connsiteX34" fmla="*/ 2201334 w 2438685"/>
              <a:gd name="connsiteY34" fmla="*/ 279400 h 2424284"/>
              <a:gd name="connsiteX35" fmla="*/ 2235200 w 2438685"/>
              <a:gd name="connsiteY35" fmla="*/ 347133 h 2424284"/>
              <a:gd name="connsiteX36" fmla="*/ 2252134 w 2438685"/>
              <a:gd name="connsiteY36" fmla="*/ 389466 h 2424284"/>
              <a:gd name="connsiteX37" fmla="*/ 2286000 w 2438685"/>
              <a:gd name="connsiteY37" fmla="*/ 423333 h 2424284"/>
              <a:gd name="connsiteX38" fmla="*/ 2353734 w 2438685"/>
              <a:gd name="connsiteY38" fmla="*/ 524933 h 2424284"/>
              <a:gd name="connsiteX39" fmla="*/ 2362200 w 2438685"/>
              <a:gd name="connsiteY39" fmla="*/ 558800 h 2424284"/>
              <a:gd name="connsiteX40" fmla="*/ 2353734 w 2438685"/>
              <a:gd name="connsiteY40" fmla="*/ 668866 h 2424284"/>
              <a:gd name="connsiteX41" fmla="*/ 2328334 w 2438685"/>
              <a:gd name="connsiteY41" fmla="*/ 728133 h 2424284"/>
              <a:gd name="connsiteX42" fmla="*/ 2311400 w 2438685"/>
              <a:gd name="connsiteY42" fmla="*/ 745066 h 2424284"/>
              <a:gd name="connsiteX43" fmla="*/ 2184400 w 2438685"/>
              <a:gd name="connsiteY43" fmla="*/ 855133 h 2424284"/>
              <a:gd name="connsiteX44" fmla="*/ 2116667 w 2438685"/>
              <a:gd name="connsiteY44" fmla="*/ 948266 h 2424284"/>
              <a:gd name="connsiteX45" fmla="*/ 2133600 w 2438685"/>
              <a:gd name="connsiteY45" fmla="*/ 1083733 h 2424284"/>
              <a:gd name="connsiteX46" fmla="*/ 2175934 w 2438685"/>
              <a:gd name="connsiteY46" fmla="*/ 1143000 h 2424284"/>
              <a:gd name="connsiteX47" fmla="*/ 2192867 w 2438685"/>
              <a:gd name="connsiteY47" fmla="*/ 1185333 h 2424284"/>
              <a:gd name="connsiteX48" fmla="*/ 2243667 w 2438685"/>
              <a:gd name="connsiteY48" fmla="*/ 1236133 h 2424284"/>
              <a:gd name="connsiteX49" fmla="*/ 2269067 w 2438685"/>
              <a:gd name="connsiteY49" fmla="*/ 1244600 h 2424284"/>
              <a:gd name="connsiteX50" fmla="*/ 2286000 w 2438685"/>
              <a:gd name="connsiteY50" fmla="*/ 1270000 h 2424284"/>
              <a:gd name="connsiteX51" fmla="*/ 2277534 w 2438685"/>
              <a:gd name="connsiteY51" fmla="*/ 1363133 h 2424284"/>
              <a:gd name="connsiteX52" fmla="*/ 2260600 w 2438685"/>
              <a:gd name="connsiteY52" fmla="*/ 1405466 h 2424284"/>
              <a:gd name="connsiteX53" fmla="*/ 2252134 w 2438685"/>
              <a:gd name="connsiteY53" fmla="*/ 1439333 h 2424284"/>
              <a:gd name="connsiteX54" fmla="*/ 2260600 w 2438685"/>
              <a:gd name="connsiteY54" fmla="*/ 1464733 h 2424284"/>
              <a:gd name="connsiteX55" fmla="*/ 2269067 w 2438685"/>
              <a:gd name="connsiteY55" fmla="*/ 1507066 h 2424284"/>
              <a:gd name="connsiteX56" fmla="*/ 2336800 w 2438685"/>
              <a:gd name="connsiteY56" fmla="*/ 1591733 h 2424284"/>
              <a:gd name="connsiteX57" fmla="*/ 2345267 w 2438685"/>
              <a:gd name="connsiteY57" fmla="*/ 1617133 h 2424284"/>
              <a:gd name="connsiteX58" fmla="*/ 2379134 w 2438685"/>
              <a:gd name="connsiteY58" fmla="*/ 1676400 h 2424284"/>
              <a:gd name="connsiteX59" fmla="*/ 2429934 w 2438685"/>
              <a:gd name="connsiteY59" fmla="*/ 1778000 h 2424284"/>
              <a:gd name="connsiteX60" fmla="*/ 2429934 w 2438685"/>
              <a:gd name="connsiteY60" fmla="*/ 1862666 h 2424284"/>
              <a:gd name="connsiteX61" fmla="*/ 2404534 w 2438685"/>
              <a:gd name="connsiteY61" fmla="*/ 1896533 h 2424284"/>
              <a:gd name="connsiteX62" fmla="*/ 2387600 w 2438685"/>
              <a:gd name="connsiteY62" fmla="*/ 1921933 h 2424284"/>
              <a:gd name="connsiteX63" fmla="*/ 2345267 w 2438685"/>
              <a:gd name="connsiteY63" fmla="*/ 1938866 h 2424284"/>
              <a:gd name="connsiteX64" fmla="*/ 2294467 w 2438685"/>
              <a:gd name="connsiteY64" fmla="*/ 2015066 h 2424284"/>
              <a:gd name="connsiteX65" fmla="*/ 2192867 w 2438685"/>
              <a:gd name="connsiteY65" fmla="*/ 2150533 h 2424284"/>
              <a:gd name="connsiteX66" fmla="*/ 2150534 w 2438685"/>
              <a:gd name="connsiteY66" fmla="*/ 2226733 h 2424284"/>
              <a:gd name="connsiteX67" fmla="*/ 2116667 w 2438685"/>
              <a:gd name="connsiteY67" fmla="*/ 2286000 h 2424284"/>
              <a:gd name="connsiteX68" fmla="*/ 2099734 w 2438685"/>
              <a:gd name="connsiteY68" fmla="*/ 2311400 h 2424284"/>
              <a:gd name="connsiteX69" fmla="*/ 2048934 w 2438685"/>
              <a:gd name="connsiteY69" fmla="*/ 2328333 h 2424284"/>
              <a:gd name="connsiteX70" fmla="*/ 2006600 w 2438685"/>
              <a:gd name="connsiteY70" fmla="*/ 2353733 h 2424284"/>
              <a:gd name="connsiteX71" fmla="*/ 1905000 w 2438685"/>
              <a:gd name="connsiteY71" fmla="*/ 2370666 h 2424284"/>
              <a:gd name="connsiteX72" fmla="*/ 1845734 w 2438685"/>
              <a:gd name="connsiteY72" fmla="*/ 2396066 h 2424284"/>
              <a:gd name="connsiteX73" fmla="*/ 1422400 w 2438685"/>
              <a:gd name="connsiteY73" fmla="*/ 2413000 h 2424284"/>
              <a:gd name="connsiteX74" fmla="*/ 1278467 w 2438685"/>
              <a:gd name="connsiteY74" fmla="*/ 2362200 h 2424284"/>
              <a:gd name="connsiteX75" fmla="*/ 1041400 w 2438685"/>
              <a:gd name="connsiteY75" fmla="*/ 2328333 h 2424284"/>
              <a:gd name="connsiteX76" fmla="*/ 728134 w 2438685"/>
              <a:gd name="connsiteY76" fmla="*/ 2336800 h 2424284"/>
              <a:gd name="connsiteX77" fmla="*/ 643467 w 2438685"/>
              <a:gd name="connsiteY77" fmla="*/ 2328333 h 2424284"/>
              <a:gd name="connsiteX78" fmla="*/ 550334 w 2438685"/>
              <a:gd name="connsiteY78" fmla="*/ 2286000 h 2424284"/>
              <a:gd name="connsiteX79" fmla="*/ 448734 w 2438685"/>
              <a:gd name="connsiteY79" fmla="*/ 2260600 h 2424284"/>
              <a:gd name="connsiteX80" fmla="*/ 321734 w 2438685"/>
              <a:gd name="connsiteY80" fmla="*/ 2218266 h 2424284"/>
              <a:gd name="connsiteX81" fmla="*/ 160867 w 2438685"/>
              <a:gd name="connsiteY81" fmla="*/ 2192866 h 2424284"/>
              <a:gd name="connsiteX82" fmla="*/ 118534 w 2438685"/>
              <a:gd name="connsiteY82" fmla="*/ 2184400 h 2424284"/>
              <a:gd name="connsiteX83" fmla="*/ 76200 w 2438685"/>
              <a:gd name="connsiteY83" fmla="*/ 2159000 h 2424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</a:cxnLst>
            <a:rect l="l" t="t" r="r" b="b"/>
            <a:pathLst>
              <a:path w="2438685" h="2424284">
                <a:moveTo>
                  <a:pt x="0" y="127000"/>
                </a:moveTo>
                <a:cubicBezTo>
                  <a:pt x="16933" y="132644"/>
                  <a:pt x="32951" y="143933"/>
                  <a:pt x="50800" y="143933"/>
                </a:cubicBezTo>
                <a:cubicBezTo>
                  <a:pt x="124894" y="143933"/>
                  <a:pt x="179154" y="131809"/>
                  <a:pt x="245534" y="118533"/>
                </a:cubicBezTo>
                <a:cubicBezTo>
                  <a:pt x="259645" y="110066"/>
                  <a:pt x="272255" y="98337"/>
                  <a:pt x="287867" y="93133"/>
                </a:cubicBezTo>
                <a:cubicBezTo>
                  <a:pt x="306799" y="86822"/>
                  <a:pt x="328966" y="92924"/>
                  <a:pt x="347134" y="84666"/>
                </a:cubicBezTo>
                <a:cubicBezTo>
                  <a:pt x="361668" y="78060"/>
                  <a:pt x="368009" y="60079"/>
                  <a:pt x="381000" y="50800"/>
                </a:cubicBezTo>
                <a:cubicBezTo>
                  <a:pt x="388262" y="45613"/>
                  <a:pt x="398418" y="46324"/>
                  <a:pt x="406400" y="42333"/>
                </a:cubicBezTo>
                <a:cubicBezTo>
                  <a:pt x="421119" y="34973"/>
                  <a:pt x="433696" y="23617"/>
                  <a:pt x="448734" y="16933"/>
                </a:cubicBezTo>
                <a:cubicBezTo>
                  <a:pt x="459367" y="12207"/>
                  <a:pt x="471412" y="11663"/>
                  <a:pt x="482600" y="8466"/>
                </a:cubicBezTo>
                <a:cubicBezTo>
                  <a:pt x="491181" y="6014"/>
                  <a:pt x="499533" y="2822"/>
                  <a:pt x="508000" y="0"/>
                </a:cubicBezTo>
                <a:cubicBezTo>
                  <a:pt x="570089" y="2822"/>
                  <a:pt x="633420" y="-4210"/>
                  <a:pt x="694267" y="8466"/>
                </a:cubicBezTo>
                <a:cubicBezTo>
                  <a:pt x="706623" y="11040"/>
                  <a:pt x="704938" y="31375"/>
                  <a:pt x="711200" y="42333"/>
                </a:cubicBezTo>
                <a:cubicBezTo>
                  <a:pt x="716249" y="51168"/>
                  <a:pt x="720939" y="60538"/>
                  <a:pt x="728134" y="67733"/>
                </a:cubicBezTo>
                <a:cubicBezTo>
                  <a:pt x="740912" y="80511"/>
                  <a:pt x="757689" y="88822"/>
                  <a:pt x="770467" y="101600"/>
                </a:cubicBezTo>
                <a:cubicBezTo>
                  <a:pt x="777662" y="108795"/>
                  <a:pt x="780205" y="119805"/>
                  <a:pt x="787400" y="127000"/>
                </a:cubicBezTo>
                <a:cubicBezTo>
                  <a:pt x="803812" y="143412"/>
                  <a:pt x="817543" y="145514"/>
                  <a:pt x="838200" y="152400"/>
                </a:cubicBezTo>
                <a:cubicBezTo>
                  <a:pt x="904813" y="202359"/>
                  <a:pt x="836792" y="155929"/>
                  <a:pt x="914400" y="194733"/>
                </a:cubicBezTo>
                <a:cubicBezTo>
                  <a:pt x="923501" y="199284"/>
                  <a:pt x="929682" y="210582"/>
                  <a:pt x="939800" y="211666"/>
                </a:cubicBezTo>
                <a:cubicBezTo>
                  <a:pt x="1010010" y="219189"/>
                  <a:pt x="1080911" y="217311"/>
                  <a:pt x="1151467" y="220133"/>
                </a:cubicBezTo>
                <a:cubicBezTo>
                  <a:pt x="1193800" y="217311"/>
                  <a:pt x="1236040" y="211666"/>
                  <a:pt x="1278467" y="211666"/>
                </a:cubicBezTo>
                <a:cubicBezTo>
                  <a:pt x="1445021" y="211666"/>
                  <a:pt x="1287589" y="211863"/>
                  <a:pt x="1371600" y="237066"/>
                </a:cubicBezTo>
                <a:cubicBezTo>
                  <a:pt x="1547889" y="289952"/>
                  <a:pt x="1349988" y="215751"/>
                  <a:pt x="1464734" y="254000"/>
                </a:cubicBezTo>
                <a:cubicBezTo>
                  <a:pt x="1479152" y="258806"/>
                  <a:pt x="1492784" y="265739"/>
                  <a:pt x="1507067" y="270933"/>
                </a:cubicBezTo>
                <a:cubicBezTo>
                  <a:pt x="1523842" y="277033"/>
                  <a:pt x="1540934" y="282222"/>
                  <a:pt x="1557867" y="287866"/>
                </a:cubicBezTo>
                <a:cubicBezTo>
                  <a:pt x="1566334" y="290688"/>
                  <a:pt x="1574981" y="293018"/>
                  <a:pt x="1583267" y="296333"/>
                </a:cubicBezTo>
                <a:lnTo>
                  <a:pt x="1625600" y="313266"/>
                </a:lnTo>
                <a:cubicBezTo>
                  <a:pt x="1653822" y="304799"/>
                  <a:pt x="1681682" y="295012"/>
                  <a:pt x="1710267" y="287866"/>
                </a:cubicBezTo>
                <a:cubicBezTo>
                  <a:pt x="1726921" y="283703"/>
                  <a:pt x="1744505" y="283917"/>
                  <a:pt x="1761067" y="279400"/>
                </a:cubicBezTo>
                <a:cubicBezTo>
                  <a:pt x="1775730" y="275401"/>
                  <a:pt x="1789117" y="267660"/>
                  <a:pt x="1803400" y="262466"/>
                </a:cubicBezTo>
                <a:cubicBezTo>
                  <a:pt x="1820175" y="256366"/>
                  <a:pt x="1837267" y="251177"/>
                  <a:pt x="1854200" y="245533"/>
                </a:cubicBezTo>
                <a:cubicBezTo>
                  <a:pt x="1862667" y="242711"/>
                  <a:pt x="1870849" y="238816"/>
                  <a:pt x="1879600" y="237066"/>
                </a:cubicBezTo>
                <a:lnTo>
                  <a:pt x="1921934" y="228600"/>
                </a:lnTo>
                <a:cubicBezTo>
                  <a:pt x="1995269" y="232266"/>
                  <a:pt x="2069890" y="229493"/>
                  <a:pt x="2142067" y="245533"/>
                </a:cubicBezTo>
                <a:cubicBezTo>
                  <a:pt x="2150779" y="247469"/>
                  <a:pt x="2159000" y="251178"/>
                  <a:pt x="2167467" y="254000"/>
                </a:cubicBezTo>
                <a:cubicBezTo>
                  <a:pt x="2178756" y="262467"/>
                  <a:pt x="2193034" y="267988"/>
                  <a:pt x="2201334" y="279400"/>
                </a:cubicBezTo>
                <a:cubicBezTo>
                  <a:pt x="2216181" y="299815"/>
                  <a:pt x="2224622" y="324214"/>
                  <a:pt x="2235200" y="347133"/>
                </a:cubicBezTo>
                <a:cubicBezTo>
                  <a:pt x="2241569" y="360932"/>
                  <a:pt x="2243704" y="376820"/>
                  <a:pt x="2252134" y="389466"/>
                </a:cubicBezTo>
                <a:cubicBezTo>
                  <a:pt x="2260990" y="402750"/>
                  <a:pt x="2276421" y="410561"/>
                  <a:pt x="2286000" y="423333"/>
                </a:cubicBezTo>
                <a:cubicBezTo>
                  <a:pt x="2310422" y="455895"/>
                  <a:pt x="2353734" y="524933"/>
                  <a:pt x="2353734" y="524933"/>
                </a:cubicBezTo>
                <a:cubicBezTo>
                  <a:pt x="2356556" y="536222"/>
                  <a:pt x="2362200" y="547164"/>
                  <a:pt x="2362200" y="558800"/>
                </a:cubicBezTo>
                <a:cubicBezTo>
                  <a:pt x="2362200" y="595597"/>
                  <a:pt x="2360950" y="632784"/>
                  <a:pt x="2353734" y="668866"/>
                </a:cubicBezTo>
                <a:cubicBezTo>
                  <a:pt x="2349519" y="689942"/>
                  <a:pt x="2338772" y="709344"/>
                  <a:pt x="2328334" y="728133"/>
                </a:cubicBezTo>
                <a:cubicBezTo>
                  <a:pt x="2324457" y="735111"/>
                  <a:pt x="2317532" y="739956"/>
                  <a:pt x="2311400" y="745066"/>
                </a:cubicBezTo>
                <a:cubicBezTo>
                  <a:pt x="2283040" y="768699"/>
                  <a:pt x="2212596" y="818478"/>
                  <a:pt x="2184400" y="855133"/>
                </a:cubicBezTo>
                <a:cubicBezTo>
                  <a:pt x="2087037" y="981704"/>
                  <a:pt x="2182788" y="882145"/>
                  <a:pt x="2116667" y="948266"/>
                </a:cubicBezTo>
                <a:cubicBezTo>
                  <a:pt x="2101077" y="1010624"/>
                  <a:pt x="2101346" y="986972"/>
                  <a:pt x="2133600" y="1083733"/>
                </a:cubicBezTo>
                <a:cubicBezTo>
                  <a:pt x="2136243" y="1091663"/>
                  <a:pt x="2175101" y="1141501"/>
                  <a:pt x="2175934" y="1143000"/>
                </a:cubicBezTo>
                <a:cubicBezTo>
                  <a:pt x="2183315" y="1156285"/>
                  <a:pt x="2185486" y="1172048"/>
                  <a:pt x="2192867" y="1185333"/>
                </a:cubicBezTo>
                <a:cubicBezTo>
                  <a:pt x="2206460" y="1209801"/>
                  <a:pt x="2219442" y="1224021"/>
                  <a:pt x="2243667" y="1236133"/>
                </a:cubicBezTo>
                <a:cubicBezTo>
                  <a:pt x="2251649" y="1240124"/>
                  <a:pt x="2260600" y="1241778"/>
                  <a:pt x="2269067" y="1244600"/>
                </a:cubicBezTo>
                <a:cubicBezTo>
                  <a:pt x="2274711" y="1253067"/>
                  <a:pt x="2285275" y="1259850"/>
                  <a:pt x="2286000" y="1270000"/>
                </a:cubicBezTo>
                <a:cubicBezTo>
                  <a:pt x="2288221" y="1301093"/>
                  <a:pt x="2283279" y="1332495"/>
                  <a:pt x="2277534" y="1363133"/>
                </a:cubicBezTo>
                <a:cubicBezTo>
                  <a:pt x="2274733" y="1378071"/>
                  <a:pt x="2265406" y="1391048"/>
                  <a:pt x="2260600" y="1405466"/>
                </a:cubicBezTo>
                <a:cubicBezTo>
                  <a:pt x="2256920" y="1416505"/>
                  <a:pt x="2254956" y="1428044"/>
                  <a:pt x="2252134" y="1439333"/>
                </a:cubicBezTo>
                <a:cubicBezTo>
                  <a:pt x="2254956" y="1447800"/>
                  <a:pt x="2258436" y="1456075"/>
                  <a:pt x="2260600" y="1464733"/>
                </a:cubicBezTo>
                <a:cubicBezTo>
                  <a:pt x="2264090" y="1478694"/>
                  <a:pt x="2261816" y="1494636"/>
                  <a:pt x="2269067" y="1507066"/>
                </a:cubicBezTo>
                <a:cubicBezTo>
                  <a:pt x="2296196" y="1553573"/>
                  <a:pt x="2317281" y="1552695"/>
                  <a:pt x="2336800" y="1591733"/>
                </a:cubicBezTo>
                <a:cubicBezTo>
                  <a:pt x="2340791" y="1599715"/>
                  <a:pt x="2341276" y="1609151"/>
                  <a:pt x="2345267" y="1617133"/>
                </a:cubicBezTo>
                <a:cubicBezTo>
                  <a:pt x="2355443" y="1637484"/>
                  <a:pt x="2368537" y="1656265"/>
                  <a:pt x="2379134" y="1676400"/>
                </a:cubicBezTo>
                <a:cubicBezTo>
                  <a:pt x="2396769" y="1709907"/>
                  <a:pt x="2413001" y="1744133"/>
                  <a:pt x="2429934" y="1778000"/>
                </a:cubicBezTo>
                <a:cubicBezTo>
                  <a:pt x="2436940" y="1813033"/>
                  <a:pt x="2445504" y="1827633"/>
                  <a:pt x="2429934" y="1862666"/>
                </a:cubicBezTo>
                <a:cubicBezTo>
                  <a:pt x="2424203" y="1875561"/>
                  <a:pt x="2412736" y="1885050"/>
                  <a:pt x="2404534" y="1896533"/>
                </a:cubicBezTo>
                <a:cubicBezTo>
                  <a:pt x="2398619" y="1904813"/>
                  <a:pt x="2395880" y="1916018"/>
                  <a:pt x="2387600" y="1921933"/>
                </a:cubicBezTo>
                <a:cubicBezTo>
                  <a:pt x="2375233" y="1930767"/>
                  <a:pt x="2359378" y="1933222"/>
                  <a:pt x="2345267" y="1938866"/>
                </a:cubicBezTo>
                <a:cubicBezTo>
                  <a:pt x="2311921" y="2005560"/>
                  <a:pt x="2348148" y="1939018"/>
                  <a:pt x="2294467" y="2015066"/>
                </a:cubicBezTo>
                <a:cubicBezTo>
                  <a:pt x="2202558" y="2145270"/>
                  <a:pt x="2261524" y="2081876"/>
                  <a:pt x="2192867" y="2150533"/>
                </a:cubicBezTo>
                <a:cubicBezTo>
                  <a:pt x="2177162" y="2229054"/>
                  <a:pt x="2199132" y="2159910"/>
                  <a:pt x="2150534" y="2226733"/>
                </a:cubicBezTo>
                <a:cubicBezTo>
                  <a:pt x="2137151" y="2245135"/>
                  <a:pt x="2128374" y="2266489"/>
                  <a:pt x="2116667" y="2286000"/>
                </a:cubicBezTo>
                <a:cubicBezTo>
                  <a:pt x="2111432" y="2294726"/>
                  <a:pt x="2108363" y="2306007"/>
                  <a:pt x="2099734" y="2311400"/>
                </a:cubicBezTo>
                <a:cubicBezTo>
                  <a:pt x="2084598" y="2320860"/>
                  <a:pt x="2064240" y="2319150"/>
                  <a:pt x="2048934" y="2328333"/>
                </a:cubicBezTo>
                <a:cubicBezTo>
                  <a:pt x="2034823" y="2336800"/>
                  <a:pt x="2021879" y="2347621"/>
                  <a:pt x="2006600" y="2353733"/>
                </a:cubicBezTo>
                <a:cubicBezTo>
                  <a:pt x="1992840" y="2359237"/>
                  <a:pt x="1911752" y="2369701"/>
                  <a:pt x="1905000" y="2370666"/>
                </a:cubicBezTo>
                <a:cubicBezTo>
                  <a:pt x="1885245" y="2379133"/>
                  <a:pt x="1866470" y="2390411"/>
                  <a:pt x="1845734" y="2396066"/>
                </a:cubicBezTo>
                <a:cubicBezTo>
                  <a:pt x="1675880" y="2442390"/>
                  <a:pt x="1638180" y="2419165"/>
                  <a:pt x="1422400" y="2413000"/>
                </a:cubicBezTo>
                <a:cubicBezTo>
                  <a:pt x="1397581" y="2403693"/>
                  <a:pt x="1302057" y="2366918"/>
                  <a:pt x="1278467" y="2362200"/>
                </a:cubicBezTo>
                <a:cubicBezTo>
                  <a:pt x="1115384" y="2329583"/>
                  <a:pt x="1194512" y="2340111"/>
                  <a:pt x="1041400" y="2328333"/>
                </a:cubicBezTo>
                <a:cubicBezTo>
                  <a:pt x="936978" y="2331155"/>
                  <a:pt x="832594" y="2336800"/>
                  <a:pt x="728134" y="2336800"/>
                </a:cubicBezTo>
                <a:cubicBezTo>
                  <a:pt x="699771" y="2336800"/>
                  <a:pt x="670739" y="2336125"/>
                  <a:pt x="643467" y="2328333"/>
                </a:cubicBezTo>
                <a:cubicBezTo>
                  <a:pt x="610678" y="2318965"/>
                  <a:pt x="582542" y="2297203"/>
                  <a:pt x="550334" y="2286000"/>
                </a:cubicBezTo>
                <a:cubicBezTo>
                  <a:pt x="517363" y="2274532"/>
                  <a:pt x="482205" y="2270517"/>
                  <a:pt x="448734" y="2260600"/>
                </a:cubicBezTo>
                <a:cubicBezTo>
                  <a:pt x="405949" y="2247923"/>
                  <a:pt x="365171" y="2228487"/>
                  <a:pt x="321734" y="2218266"/>
                </a:cubicBezTo>
                <a:cubicBezTo>
                  <a:pt x="268890" y="2205832"/>
                  <a:pt x="214415" y="2201790"/>
                  <a:pt x="160867" y="2192866"/>
                </a:cubicBezTo>
                <a:cubicBezTo>
                  <a:pt x="146672" y="2190500"/>
                  <a:pt x="132645" y="2187222"/>
                  <a:pt x="118534" y="2184400"/>
                </a:cubicBezTo>
                <a:cubicBezTo>
                  <a:pt x="73580" y="2166418"/>
                  <a:pt x="76200" y="2182664"/>
                  <a:pt x="76200" y="2159000"/>
                </a:cubicBezTo>
              </a:path>
            </a:pathLst>
          </a:cu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等腰三角形 3"/>
          <p:cNvSpPr/>
          <p:nvPr/>
        </p:nvSpPr>
        <p:spPr>
          <a:xfrm rot="5400000">
            <a:off x="2507609" y="2285469"/>
            <a:ext cx="648072" cy="792088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3" name="直接箭头连接符 32"/>
          <p:cNvCxnSpPr>
            <a:stCxn id="5" idx="46"/>
          </p:cNvCxnSpPr>
          <p:nvPr/>
        </p:nvCxnSpPr>
        <p:spPr>
          <a:xfrm flipV="1">
            <a:off x="2699308" y="2429485"/>
            <a:ext cx="1176453" cy="573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854335" y="2103028"/>
            <a:ext cx="251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effVDDRes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minVDDPRes</a:t>
            </a:r>
            <a:endParaRPr lang="zh-CN" altLang="en-US" dirty="0"/>
          </a:p>
        </p:txBody>
      </p:sp>
      <p:cxnSp>
        <p:nvCxnSpPr>
          <p:cNvPr id="35" name="直接箭头连接符 34"/>
          <p:cNvCxnSpPr/>
          <p:nvPr/>
        </p:nvCxnSpPr>
        <p:spPr>
          <a:xfrm>
            <a:off x="2699308" y="2904853"/>
            <a:ext cx="816413" cy="1164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803753" y="2811998"/>
            <a:ext cx="2360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effVSSRes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minVSSPRes</a:t>
            </a:r>
            <a:endParaRPr lang="zh-CN" alt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716016" y="2389125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/>
              <a:t>+</a:t>
            </a:r>
            <a:endParaRPr lang="zh-CN" altLang="en-US" sz="32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3803753" y="3181330"/>
            <a:ext cx="2250168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b="1" dirty="0"/>
              <a:t>=</a:t>
            </a:r>
          </a:p>
          <a:p>
            <a:pPr algn="ctr"/>
            <a:r>
              <a:rPr lang="en-US" altLang="zh-CN" dirty="0" err="1" smtClean="0"/>
              <a:t>combinedEffRes</a:t>
            </a:r>
            <a:endParaRPr lang="en-US" altLang="zh-CN" dirty="0" smtClean="0"/>
          </a:p>
          <a:p>
            <a:pPr algn="ctr"/>
            <a:r>
              <a:rPr lang="en-US" altLang="zh-CN" dirty="0" err="1" smtClean="0"/>
              <a:t>combinedMinPathRes</a:t>
            </a:r>
            <a:endParaRPr lang="zh-CN" alt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1043608" y="482186"/>
            <a:ext cx="2968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What is combined Resistance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831035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等腰三角形 1"/>
          <p:cNvSpPr/>
          <p:nvPr/>
        </p:nvSpPr>
        <p:spPr>
          <a:xfrm rot="5400000">
            <a:off x="2333457" y="2206540"/>
            <a:ext cx="648072" cy="792088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2513477" y="694372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2421191" y="1270436"/>
            <a:ext cx="216024" cy="706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任意多边形 4"/>
          <p:cNvSpPr/>
          <p:nvPr/>
        </p:nvSpPr>
        <p:spPr>
          <a:xfrm>
            <a:off x="2454380" y="913546"/>
            <a:ext cx="212725" cy="1518151"/>
          </a:xfrm>
          <a:custGeom>
            <a:avLst/>
            <a:gdLst>
              <a:gd name="connsiteX0" fmla="*/ 212725 w 212725"/>
              <a:gd name="connsiteY0" fmla="*/ 0 h 1518151"/>
              <a:gd name="connsiteX1" fmla="*/ 203200 w 212725"/>
              <a:gd name="connsiteY1" fmla="*/ 25400 h 1518151"/>
              <a:gd name="connsiteX2" fmla="*/ 193675 w 212725"/>
              <a:gd name="connsiteY2" fmla="*/ 38100 h 1518151"/>
              <a:gd name="connsiteX3" fmla="*/ 190500 w 212725"/>
              <a:gd name="connsiteY3" fmla="*/ 47625 h 1518151"/>
              <a:gd name="connsiteX4" fmla="*/ 158750 w 212725"/>
              <a:gd name="connsiteY4" fmla="*/ 101600 h 1518151"/>
              <a:gd name="connsiteX5" fmla="*/ 152400 w 212725"/>
              <a:gd name="connsiteY5" fmla="*/ 133350 h 1518151"/>
              <a:gd name="connsiteX6" fmla="*/ 149225 w 212725"/>
              <a:gd name="connsiteY6" fmla="*/ 149225 h 1518151"/>
              <a:gd name="connsiteX7" fmla="*/ 136525 w 212725"/>
              <a:gd name="connsiteY7" fmla="*/ 184150 h 1518151"/>
              <a:gd name="connsiteX8" fmla="*/ 133350 w 212725"/>
              <a:gd name="connsiteY8" fmla="*/ 200025 h 1518151"/>
              <a:gd name="connsiteX9" fmla="*/ 123825 w 212725"/>
              <a:gd name="connsiteY9" fmla="*/ 215900 h 1518151"/>
              <a:gd name="connsiteX10" fmla="*/ 120650 w 212725"/>
              <a:gd name="connsiteY10" fmla="*/ 225425 h 1518151"/>
              <a:gd name="connsiteX11" fmla="*/ 107950 w 212725"/>
              <a:gd name="connsiteY11" fmla="*/ 247650 h 1518151"/>
              <a:gd name="connsiteX12" fmla="*/ 98425 w 212725"/>
              <a:gd name="connsiteY12" fmla="*/ 276225 h 1518151"/>
              <a:gd name="connsiteX13" fmla="*/ 92075 w 212725"/>
              <a:gd name="connsiteY13" fmla="*/ 307975 h 1518151"/>
              <a:gd name="connsiteX14" fmla="*/ 79375 w 212725"/>
              <a:gd name="connsiteY14" fmla="*/ 323850 h 1518151"/>
              <a:gd name="connsiteX15" fmla="*/ 69850 w 212725"/>
              <a:gd name="connsiteY15" fmla="*/ 355600 h 1518151"/>
              <a:gd name="connsiteX16" fmla="*/ 60325 w 212725"/>
              <a:gd name="connsiteY16" fmla="*/ 387350 h 1518151"/>
              <a:gd name="connsiteX17" fmla="*/ 57150 w 212725"/>
              <a:gd name="connsiteY17" fmla="*/ 396875 h 1518151"/>
              <a:gd name="connsiteX18" fmla="*/ 34925 w 212725"/>
              <a:gd name="connsiteY18" fmla="*/ 428625 h 1518151"/>
              <a:gd name="connsiteX19" fmla="*/ 25400 w 212725"/>
              <a:gd name="connsiteY19" fmla="*/ 457200 h 1518151"/>
              <a:gd name="connsiteX20" fmla="*/ 15875 w 212725"/>
              <a:gd name="connsiteY20" fmla="*/ 479425 h 1518151"/>
              <a:gd name="connsiteX21" fmla="*/ 9525 w 212725"/>
              <a:gd name="connsiteY21" fmla="*/ 511175 h 1518151"/>
              <a:gd name="connsiteX22" fmla="*/ 0 w 212725"/>
              <a:gd name="connsiteY22" fmla="*/ 555625 h 1518151"/>
              <a:gd name="connsiteX23" fmla="*/ 3175 w 212725"/>
              <a:gd name="connsiteY23" fmla="*/ 638175 h 1518151"/>
              <a:gd name="connsiteX24" fmla="*/ 6350 w 212725"/>
              <a:gd name="connsiteY24" fmla="*/ 647700 h 1518151"/>
              <a:gd name="connsiteX25" fmla="*/ 15875 w 212725"/>
              <a:gd name="connsiteY25" fmla="*/ 679450 h 1518151"/>
              <a:gd name="connsiteX26" fmla="*/ 19050 w 212725"/>
              <a:gd name="connsiteY26" fmla="*/ 688975 h 1518151"/>
              <a:gd name="connsiteX27" fmla="*/ 41275 w 212725"/>
              <a:gd name="connsiteY27" fmla="*/ 736600 h 1518151"/>
              <a:gd name="connsiteX28" fmla="*/ 69850 w 212725"/>
              <a:gd name="connsiteY28" fmla="*/ 812800 h 1518151"/>
              <a:gd name="connsiteX29" fmla="*/ 79375 w 212725"/>
              <a:gd name="connsiteY29" fmla="*/ 822325 h 1518151"/>
              <a:gd name="connsiteX30" fmla="*/ 101600 w 212725"/>
              <a:gd name="connsiteY30" fmla="*/ 869950 h 1518151"/>
              <a:gd name="connsiteX31" fmla="*/ 104775 w 212725"/>
              <a:gd name="connsiteY31" fmla="*/ 885825 h 1518151"/>
              <a:gd name="connsiteX32" fmla="*/ 114300 w 212725"/>
              <a:gd name="connsiteY32" fmla="*/ 908050 h 1518151"/>
              <a:gd name="connsiteX33" fmla="*/ 139700 w 212725"/>
              <a:gd name="connsiteY33" fmla="*/ 946150 h 1518151"/>
              <a:gd name="connsiteX34" fmla="*/ 146050 w 212725"/>
              <a:gd name="connsiteY34" fmla="*/ 962025 h 1518151"/>
              <a:gd name="connsiteX35" fmla="*/ 142875 w 212725"/>
              <a:gd name="connsiteY35" fmla="*/ 1012825 h 1518151"/>
              <a:gd name="connsiteX36" fmla="*/ 139700 w 212725"/>
              <a:gd name="connsiteY36" fmla="*/ 1038225 h 1518151"/>
              <a:gd name="connsiteX37" fmla="*/ 123825 w 212725"/>
              <a:gd name="connsiteY37" fmla="*/ 1076325 h 1518151"/>
              <a:gd name="connsiteX38" fmla="*/ 117475 w 212725"/>
              <a:gd name="connsiteY38" fmla="*/ 1114425 h 1518151"/>
              <a:gd name="connsiteX39" fmla="*/ 114300 w 212725"/>
              <a:gd name="connsiteY39" fmla="*/ 1146175 h 1518151"/>
              <a:gd name="connsiteX40" fmla="*/ 127000 w 212725"/>
              <a:gd name="connsiteY40" fmla="*/ 1203325 h 1518151"/>
              <a:gd name="connsiteX41" fmla="*/ 130175 w 212725"/>
              <a:gd name="connsiteY41" fmla="*/ 1219200 h 1518151"/>
              <a:gd name="connsiteX42" fmla="*/ 139700 w 212725"/>
              <a:gd name="connsiteY42" fmla="*/ 1238250 h 1518151"/>
              <a:gd name="connsiteX43" fmla="*/ 146050 w 212725"/>
              <a:gd name="connsiteY43" fmla="*/ 1260475 h 1518151"/>
              <a:gd name="connsiteX44" fmla="*/ 165100 w 212725"/>
              <a:gd name="connsiteY44" fmla="*/ 1295400 h 1518151"/>
              <a:gd name="connsiteX45" fmla="*/ 177800 w 212725"/>
              <a:gd name="connsiteY45" fmla="*/ 1320800 h 1518151"/>
              <a:gd name="connsiteX46" fmla="*/ 184150 w 212725"/>
              <a:gd name="connsiteY46" fmla="*/ 1365250 h 1518151"/>
              <a:gd name="connsiteX47" fmla="*/ 180975 w 212725"/>
              <a:gd name="connsiteY47" fmla="*/ 1387475 h 1518151"/>
              <a:gd name="connsiteX48" fmla="*/ 171450 w 212725"/>
              <a:gd name="connsiteY48" fmla="*/ 1412875 h 1518151"/>
              <a:gd name="connsiteX49" fmla="*/ 161925 w 212725"/>
              <a:gd name="connsiteY49" fmla="*/ 1454150 h 1518151"/>
              <a:gd name="connsiteX50" fmla="*/ 152400 w 212725"/>
              <a:gd name="connsiteY50" fmla="*/ 1466850 h 1518151"/>
              <a:gd name="connsiteX51" fmla="*/ 142875 w 212725"/>
              <a:gd name="connsiteY51" fmla="*/ 1495425 h 1518151"/>
              <a:gd name="connsiteX52" fmla="*/ 136525 w 212725"/>
              <a:gd name="connsiteY52" fmla="*/ 1508125 h 1518151"/>
              <a:gd name="connsiteX53" fmla="*/ 130175 w 212725"/>
              <a:gd name="connsiteY53" fmla="*/ 1517650 h 1518151"/>
              <a:gd name="connsiteX54" fmla="*/ 139700 w 212725"/>
              <a:gd name="connsiteY54" fmla="*/ 1504950 h 1518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12725" h="1518151">
                <a:moveTo>
                  <a:pt x="212725" y="0"/>
                </a:moveTo>
                <a:cubicBezTo>
                  <a:pt x="209550" y="8467"/>
                  <a:pt x="207244" y="17312"/>
                  <a:pt x="203200" y="25400"/>
                </a:cubicBezTo>
                <a:cubicBezTo>
                  <a:pt x="200833" y="30133"/>
                  <a:pt x="196300" y="33506"/>
                  <a:pt x="193675" y="38100"/>
                </a:cubicBezTo>
                <a:cubicBezTo>
                  <a:pt x="192015" y="41006"/>
                  <a:pt x="192141" y="44708"/>
                  <a:pt x="190500" y="47625"/>
                </a:cubicBezTo>
                <a:cubicBezTo>
                  <a:pt x="143452" y="131267"/>
                  <a:pt x="177940" y="63219"/>
                  <a:pt x="158750" y="101600"/>
                </a:cubicBezTo>
                <a:lnTo>
                  <a:pt x="152400" y="133350"/>
                </a:lnTo>
                <a:cubicBezTo>
                  <a:pt x="151342" y="138642"/>
                  <a:pt x="151229" y="144215"/>
                  <a:pt x="149225" y="149225"/>
                </a:cubicBezTo>
                <a:cubicBezTo>
                  <a:pt x="145942" y="157432"/>
                  <a:pt x="138155" y="175998"/>
                  <a:pt x="136525" y="184150"/>
                </a:cubicBezTo>
                <a:cubicBezTo>
                  <a:pt x="135467" y="189442"/>
                  <a:pt x="135354" y="195015"/>
                  <a:pt x="133350" y="200025"/>
                </a:cubicBezTo>
                <a:cubicBezTo>
                  <a:pt x="131058" y="205755"/>
                  <a:pt x="126585" y="210380"/>
                  <a:pt x="123825" y="215900"/>
                </a:cubicBezTo>
                <a:cubicBezTo>
                  <a:pt x="122328" y="218893"/>
                  <a:pt x="122147" y="222432"/>
                  <a:pt x="120650" y="225425"/>
                </a:cubicBezTo>
                <a:cubicBezTo>
                  <a:pt x="110690" y="245344"/>
                  <a:pt x="117227" y="223529"/>
                  <a:pt x="107950" y="247650"/>
                </a:cubicBezTo>
                <a:cubicBezTo>
                  <a:pt x="104346" y="257021"/>
                  <a:pt x="100394" y="266380"/>
                  <a:pt x="98425" y="276225"/>
                </a:cubicBezTo>
                <a:cubicBezTo>
                  <a:pt x="96308" y="286808"/>
                  <a:pt x="98817" y="299547"/>
                  <a:pt x="92075" y="307975"/>
                </a:cubicBezTo>
                <a:cubicBezTo>
                  <a:pt x="87842" y="313267"/>
                  <a:pt x="82862" y="318039"/>
                  <a:pt x="79375" y="323850"/>
                </a:cubicBezTo>
                <a:cubicBezTo>
                  <a:pt x="71642" y="336738"/>
                  <a:pt x="73554" y="341709"/>
                  <a:pt x="69850" y="355600"/>
                </a:cubicBezTo>
                <a:cubicBezTo>
                  <a:pt x="67003" y="366276"/>
                  <a:pt x="63574" y="376789"/>
                  <a:pt x="60325" y="387350"/>
                </a:cubicBezTo>
                <a:cubicBezTo>
                  <a:pt x="59341" y="390549"/>
                  <a:pt x="58647" y="393882"/>
                  <a:pt x="57150" y="396875"/>
                </a:cubicBezTo>
                <a:cubicBezTo>
                  <a:pt x="49921" y="411332"/>
                  <a:pt x="45130" y="415869"/>
                  <a:pt x="34925" y="428625"/>
                </a:cubicBezTo>
                <a:cubicBezTo>
                  <a:pt x="31750" y="438150"/>
                  <a:pt x="28925" y="447799"/>
                  <a:pt x="25400" y="457200"/>
                </a:cubicBezTo>
                <a:cubicBezTo>
                  <a:pt x="22570" y="464747"/>
                  <a:pt x="18149" y="471692"/>
                  <a:pt x="15875" y="479425"/>
                </a:cubicBezTo>
                <a:cubicBezTo>
                  <a:pt x="12830" y="489779"/>
                  <a:pt x="11997" y="500669"/>
                  <a:pt x="9525" y="511175"/>
                </a:cubicBezTo>
                <a:cubicBezTo>
                  <a:pt x="-1173" y="556643"/>
                  <a:pt x="6491" y="510186"/>
                  <a:pt x="0" y="555625"/>
                </a:cubicBezTo>
                <a:cubicBezTo>
                  <a:pt x="1058" y="583142"/>
                  <a:pt x="1280" y="610703"/>
                  <a:pt x="3175" y="638175"/>
                </a:cubicBezTo>
                <a:cubicBezTo>
                  <a:pt x="3405" y="641514"/>
                  <a:pt x="5538" y="644453"/>
                  <a:pt x="6350" y="647700"/>
                </a:cubicBezTo>
                <a:cubicBezTo>
                  <a:pt x="14851" y="681704"/>
                  <a:pt x="3076" y="645320"/>
                  <a:pt x="15875" y="679450"/>
                </a:cubicBezTo>
                <a:cubicBezTo>
                  <a:pt x="17050" y="682584"/>
                  <a:pt x="17553" y="685982"/>
                  <a:pt x="19050" y="688975"/>
                </a:cubicBezTo>
                <a:cubicBezTo>
                  <a:pt x="38136" y="727148"/>
                  <a:pt x="19455" y="675988"/>
                  <a:pt x="41275" y="736600"/>
                </a:cubicBezTo>
                <a:cubicBezTo>
                  <a:pt x="48686" y="757185"/>
                  <a:pt x="57679" y="791936"/>
                  <a:pt x="69850" y="812800"/>
                </a:cubicBezTo>
                <a:cubicBezTo>
                  <a:pt x="72112" y="816678"/>
                  <a:pt x="76200" y="819150"/>
                  <a:pt x="79375" y="822325"/>
                </a:cubicBezTo>
                <a:cubicBezTo>
                  <a:pt x="95014" y="877060"/>
                  <a:pt x="73159" y="808328"/>
                  <a:pt x="101600" y="869950"/>
                </a:cubicBezTo>
                <a:cubicBezTo>
                  <a:pt x="103861" y="874850"/>
                  <a:pt x="103068" y="880705"/>
                  <a:pt x="104775" y="885825"/>
                </a:cubicBezTo>
                <a:cubicBezTo>
                  <a:pt x="107324" y="893471"/>
                  <a:pt x="110695" y="900841"/>
                  <a:pt x="114300" y="908050"/>
                </a:cubicBezTo>
                <a:cubicBezTo>
                  <a:pt x="146693" y="972836"/>
                  <a:pt x="108699" y="894482"/>
                  <a:pt x="139700" y="946150"/>
                </a:cubicBezTo>
                <a:cubicBezTo>
                  <a:pt x="142632" y="951037"/>
                  <a:pt x="143933" y="956733"/>
                  <a:pt x="146050" y="962025"/>
                </a:cubicBezTo>
                <a:cubicBezTo>
                  <a:pt x="144992" y="978958"/>
                  <a:pt x="144284" y="995917"/>
                  <a:pt x="142875" y="1012825"/>
                </a:cubicBezTo>
                <a:cubicBezTo>
                  <a:pt x="142166" y="1021328"/>
                  <a:pt x="142152" y="1030052"/>
                  <a:pt x="139700" y="1038225"/>
                </a:cubicBezTo>
                <a:cubicBezTo>
                  <a:pt x="135747" y="1051403"/>
                  <a:pt x="123825" y="1076325"/>
                  <a:pt x="123825" y="1076325"/>
                </a:cubicBezTo>
                <a:cubicBezTo>
                  <a:pt x="120399" y="1093453"/>
                  <a:pt x="119725" y="1095297"/>
                  <a:pt x="117475" y="1114425"/>
                </a:cubicBezTo>
                <a:cubicBezTo>
                  <a:pt x="116232" y="1124988"/>
                  <a:pt x="115358" y="1135592"/>
                  <a:pt x="114300" y="1146175"/>
                </a:cubicBezTo>
                <a:cubicBezTo>
                  <a:pt x="118533" y="1165225"/>
                  <a:pt x="122854" y="1184256"/>
                  <a:pt x="127000" y="1203325"/>
                </a:cubicBezTo>
                <a:cubicBezTo>
                  <a:pt x="128146" y="1208598"/>
                  <a:pt x="128331" y="1214128"/>
                  <a:pt x="130175" y="1219200"/>
                </a:cubicBezTo>
                <a:cubicBezTo>
                  <a:pt x="132601" y="1225872"/>
                  <a:pt x="137151" y="1231624"/>
                  <a:pt x="139700" y="1238250"/>
                </a:cubicBezTo>
                <a:cubicBezTo>
                  <a:pt x="142466" y="1245441"/>
                  <a:pt x="143284" y="1253284"/>
                  <a:pt x="146050" y="1260475"/>
                </a:cubicBezTo>
                <a:cubicBezTo>
                  <a:pt x="154472" y="1282373"/>
                  <a:pt x="155280" y="1275759"/>
                  <a:pt x="165100" y="1295400"/>
                </a:cubicBezTo>
                <a:cubicBezTo>
                  <a:pt x="180634" y="1326469"/>
                  <a:pt x="163088" y="1298732"/>
                  <a:pt x="177800" y="1320800"/>
                </a:cubicBezTo>
                <a:cubicBezTo>
                  <a:pt x="180731" y="1335456"/>
                  <a:pt x="184150" y="1350166"/>
                  <a:pt x="184150" y="1365250"/>
                </a:cubicBezTo>
                <a:cubicBezTo>
                  <a:pt x="184150" y="1372734"/>
                  <a:pt x="182903" y="1380244"/>
                  <a:pt x="180975" y="1387475"/>
                </a:cubicBezTo>
                <a:cubicBezTo>
                  <a:pt x="178645" y="1396212"/>
                  <a:pt x="174109" y="1404232"/>
                  <a:pt x="171450" y="1412875"/>
                </a:cubicBezTo>
                <a:cubicBezTo>
                  <a:pt x="165417" y="1432481"/>
                  <a:pt x="171437" y="1431321"/>
                  <a:pt x="161925" y="1454150"/>
                </a:cubicBezTo>
                <a:cubicBezTo>
                  <a:pt x="159890" y="1459035"/>
                  <a:pt x="154970" y="1462224"/>
                  <a:pt x="152400" y="1466850"/>
                </a:cubicBezTo>
                <a:cubicBezTo>
                  <a:pt x="141710" y="1486092"/>
                  <a:pt x="149514" y="1477720"/>
                  <a:pt x="142875" y="1495425"/>
                </a:cubicBezTo>
                <a:cubicBezTo>
                  <a:pt x="141213" y="1499857"/>
                  <a:pt x="138873" y="1504016"/>
                  <a:pt x="136525" y="1508125"/>
                </a:cubicBezTo>
                <a:cubicBezTo>
                  <a:pt x="134632" y="1511438"/>
                  <a:pt x="127477" y="1520348"/>
                  <a:pt x="130175" y="1517650"/>
                </a:cubicBezTo>
                <a:cubicBezTo>
                  <a:pt x="133917" y="1513908"/>
                  <a:pt x="139700" y="1504950"/>
                  <a:pt x="139700" y="150495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3053537" y="1270436"/>
            <a:ext cx="216024" cy="706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流程图: 数据 6"/>
          <p:cNvSpPr/>
          <p:nvPr/>
        </p:nvSpPr>
        <p:spPr>
          <a:xfrm>
            <a:off x="1757393" y="1414452"/>
            <a:ext cx="2304256" cy="418666"/>
          </a:xfrm>
          <a:prstGeom prst="flowChartInputOutp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2513477" y="705698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任意多边形 8"/>
          <p:cNvSpPr/>
          <p:nvPr/>
        </p:nvSpPr>
        <p:spPr>
          <a:xfrm>
            <a:off x="3162405" y="923071"/>
            <a:ext cx="625492" cy="361950"/>
          </a:xfrm>
          <a:custGeom>
            <a:avLst/>
            <a:gdLst>
              <a:gd name="connsiteX0" fmla="*/ 0 w 625492"/>
              <a:gd name="connsiteY0" fmla="*/ 361950 h 361950"/>
              <a:gd name="connsiteX1" fmla="*/ 44450 w 625492"/>
              <a:gd name="connsiteY1" fmla="*/ 323850 h 361950"/>
              <a:gd name="connsiteX2" fmla="*/ 63500 w 625492"/>
              <a:gd name="connsiteY2" fmla="*/ 314325 h 361950"/>
              <a:gd name="connsiteX3" fmla="*/ 79375 w 625492"/>
              <a:gd name="connsiteY3" fmla="*/ 304800 h 361950"/>
              <a:gd name="connsiteX4" fmla="*/ 219075 w 625492"/>
              <a:gd name="connsiteY4" fmla="*/ 257175 h 361950"/>
              <a:gd name="connsiteX5" fmla="*/ 298450 w 625492"/>
              <a:gd name="connsiteY5" fmla="*/ 234950 h 361950"/>
              <a:gd name="connsiteX6" fmla="*/ 333375 w 625492"/>
              <a:gd name="connsiteY6" fmla="*/ 222250 h 361950"/>
              <a:gd name="connsiteX7" fmla="*/ 460375 w 625492"/>
              <a:gd name="connsiteY7" fmla="*/ 187325 h 361950"/>
              <a:gd name="connsiteX8" fmla="*/ 508000 w 625492"/>
              <a:gd name="connsiteY8" fmla="*/ 168275 h 361950"/>
              <a:gd name="connsiteX9" fmla="*/ 542925 w 625492"/>
              <a:gd name="connsiteY9" fmla="*/ 146050 h 361950"/>
              <a:gd name="connsiteX10" fmla="*/ 568325 w 625492"/>
              <a:gd name="connsiteY10" fmla="*/ 127000 h 361950"/>
              <a:gd name="connsiteX11" fmla="*/ 577850 w 625492"/>
              <a:gd name="connsiteY11" fmla="*/ 107950 h 361950"/>
              <a:gd name="connsiteX12" fmla="*/ 587375 w 625492"/>
              <a:gd name="connsiteY12" fmla="*/ 95250 h 361950"/>
              <a:gd name="connsiteX13" fmla="*/ 593725 w 625492"/>
              <a:gd name="connsiteY13" fmla="*/ 79375 h 361950"/>
              <a:gd name="connsiteX14" fmla="*/ 606425 w 625492"/>
              <a:gd name="connsiteY14" fmla="*/ 63500 h 361950"/>
              <a:gd name="connsiteX15" fmla="*/ 612775 w 625492"/>
              <a:gd name="connsiteY15" fmla="*/ 47625 h 361950"/>
              <a:gd name="connsiteX16" fmla="*/ 619125 w 625492"/>
              <a:gd name="connsiteY16" fmla="*/ 25400 h 361950"/>
              <a:gd name="connsiteX17" fmla="*/ 625475 w 625492"/>
              <a:gd name="connsiteY17" fmla="*/ 0 h 36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25492" h="361950">
                <a:moveTo>
                  <a:pt x="0" y="361950"/>
                </a:moveTo>
                <a:cubicBezTo>
                  <a:pt x="14817" y="349250"/>
                  <a:pt x="26996" y="332577"/>
                  <a:pt x="44450" y="323850"/>
                </a:cubicBezTo>
                <a:cubicBezTo>
                  <a:pt x="50800" y="320675"/>
                  <a:pt x="57267" y="317725"/>
                  <a:pt x="63500" y="314325"/>
                </a:cubicBezTo>
                <a:cubicBezTo>
                  <a:pt x="68918" y="311370"/>
                  <a:pt x="73679" y="307173"/>
                  <a:pt x="79375" y="304800"/>
                </a:cubicBezTo>
                <a:cubicBezTo>
                  <a:pt x="116845" y="289187"/>
                  <a:pt x="182709" y="268085"/>
                  <a:pt x="219075" y="257175"/>
                </a:cubicBezTo>
                <a:cubicBezTo>
                  <a:pt x="245392" y="249280"/>
                  <a:pt x="272173" y="242979"/>
                  <a:pt x="298450" y="234950"/>
                </a:cubicBezTo>
                <a:cubicBezTo>
                  <a:pt x="310297" y="231330"/>
                  <a:pt x="321424" y="225509"/>
                  <a:pt x="333375" y="222250"/>
                </a:cubicBezTo>
                <a:lnTo>
                  <a:pt x="460375" y="187325"/>
                </a:lnTo>
                <a:cubicBezTo>
                  <a:pt x="468009" y="184683"/>
                  <a:pt x="500027" y="172705"/>
                  <a:pt x="508000" y="168275"/>
                </a:cubicBezTo>
                <a:cubicBezTo>
                  <a:pt x="520062" y="161574"/>
                  <a:pt x="531537" y="153842"/>
                  <a:pt x="542925" y="146050"/>
                </a:cubicBezTo>
                <a:cubicBezTo>
                  <a:pt x="551660" y="140074"/>
                  <a:pt x="560458" y="134080"/>
                  <a:pt x="568325" y="127000"/>
                </a:cubicBezTo>
                <a:cubicBezTo>
                  <a:pt x="578086" y="118215"/>
                  <a:pt x="572105" y="118003"/>
                  <a:pt x="577850" y="107950"/>
                </a:cubicBezTo>
                <a:cubicBezTo>
                  <a:pt x="580475" y="103356"/>
                  <a:pt x="584805" y="99876"/>
                  <a:pt x="587375" y="95250"/>
                </a:cubicBezTo>
                <a:cubicBezTo>
                  <a:pt x="590143" y="90268"/>
                  <a:pt x="590793" y="84262"/>
                  <a:pt x="593725" y="79375"/>
                </a:cubicBezTo>
                <a:cubicBezTo>
                  <a:pt x="597212" y="73564"/>
                  <a:pt x="602938" y="69311"/>
                  <a:pt x="606425" y="63500"/>
                </a:cubicBezTo>
                <a:cubicBezTo>
                  <a:pt x="609357" y="58613"/>
                  <a:pt x="610774" y="52961"/>
                  <a:pt x="612775" y="47625"/>
                </a:cubicBezTo>
                <a:cubicBezTo>
                  <a:pt x="618110" y="33398"/>
                  <a:pt x="614121" y="42080"/>
                  <a:pt x="619125" y="25400"/>
                </a:cubicBezTo>
                <a:cubicBezTo>
                  <a:pt x="626144" y="2002"/>
                  <a:pt x="625475" y="13783"/>
                  <a:pt x="625475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任意多边形 9"/>
          <p:cNvSpPr/>
          <p:nvPr/>
        </p:nvSpPr>
        <p:spPr>
          <a:xfrm>
            <a:off x="2752725" y="1993046"/>
            <a:ext cx="422380" cy="495300"/>
          </a:xfrm>
          <a:custGeom>
            <a:avLst/>
            <a:gdLst>
              <a:gd name="connsiteX0" fmla="*/ 422380 w 422380"/>
              <a:gd name="connsiteY0" fmla="*/ 0 h 495300"/>
              <a:gd name="connsiteX1" fmla="*/ 416030 w 422380"/>
              <a:gd name="connsiteY1" fmla="*/ 15875 h 495300"/>
              <a:gd name="connsiteX2" fmla="*/ 387455 w 422380"/>
              <a:gd name="connsiteY2" fmla="*/ 47625 h 495300"/>
              <a:gd name="connsiteX3" fmla="*/ 381105 w 422380"/>
              <a:gd name="connsiteY3" fmla="*/ 57150 h 495300"/>
              <a:gd name="connsiteX4" fmla="*/ 362055 w 422380"/>
              <a:gd name="connsiteY4" fmla="*/ 73025 h 495300"/>
              <a:gd name="connsiteX5" fmla="*/ 336655 w 422380"/>
              <a:gd name="connsiteY5" fmla="*/ 101600 h 495300"/>
              <a:gd name="connsiteX6" fmla="*/ 317605 w 422380"/>
              <a:gd name="connsiteY6" fmla="*/ 117475 h 495300"/>
              <a:gd name="connsiteX7" fmla="*/ 292205 w 422380"/>
              <a:gd name="connsiteY7" fmla="*/ 139700 h 495300"/>
              <a:gd name="connsiteX8" fmla="*/ 279505 w 422380"/>
              <a:gd name="connsiteY8" fmla="*/ 155575 h 495300"/>
              <a:gd name="connsiteX9" fmla="*/ 266805 w 422380"/>
              <a:gd name="connsiteY9" fmla="*/ 174625 h 495300"/>
              <a:gd name="connsiteX10" fmla="*/ 247755 w 422380"/>
              <a:gd name="connsiteY10" fmla="*/ 184150 h 495300"/>
              <a:gd name="connsiteX11" fmla="*/ 209655 w 422380"/>
              <a:gd name="connsiteY11" fmla="*/ 215900 h 495300"/>
              <a:gd name="connsiteX12" fmla="*/ 190605 w 422380"/>
              <a:gd name="connsiteY12" fmla="*/ 231775 h 495300"/>
              <a:gd name="connsiteX13" fmla="*/ 165205 w 422380"/>
              <a:gd name="connsiteY13" fmla="*/ 254000 h 495300"/>
              <a:gd name="connsiteX14" fmla="*/ 142980 w 422380"/>
              <a:gd name="connsiteY14" fmla="*/ 273050 h 495300"/>
              <a:gd name="connsiteX15" fmla="*/ 133455 w 422380"/>
              <a:gd name="connsiteY15" fmla="*/ 276225 h 495300"/>
              <a:gd name="connsiteX16" fmla="*/ 85830 w 422380"/>
              <a:gd name="connsiteY16" fmla="*/ 327025 h 495300"/>
              <a:gd name="connsiteX17" fmla="*/ 57255 w 422380"/>
              <a:gd name="connsiteY17" fmla="*/ 346075 h 495300"/>
              <a:gd name="connsiteX18" fmla="*/ 50905 w 422380"/>
              <a:gd name="connsiteY18" fmla="*/ 355600 h 495300"/>
              <a:gd name="connsiteX19" fmla="*/ 44555 w 422380"/>
              <a:gd name="connsiteY19" fmla="*/ 377825 h 495300"/>
              <a:gd name="connsiteX20" fmla="*/ 38205 w 422380"/>
              <a:gd name="connsiteY20" fmla="*/ 393700 h 495300"/>
              <a:gd name="connsiteX21" fmla="*/ 35030 w 422380"/>
              <a:gd name="connsiteY21" fmla="*/ 412750 h 495300"/>
              <a:gd name="connsiteX22" fmla="*/ 12805 w 422380"/>
              <a:gd name="connsiteY22" fmla="*/ 454025 h 495300"/>
              <a:gd name="connsiteX23" fmla="*/ 9630 w 422380"/>
              <a:gd name="connsiteY23" fmla="*/ 466725 h 495300"/>
              <a:gd name="connsiteX24" fmla="*/ 3280 w 422380"/>
              <a:gd name="connsiteY24" fmla="*/ 476250 h 495300"/>
              <a:gd name="connsiteX25" fmla="*/ 105 w 422380"/>
              <a:gd name="connsiteY2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22380" h="495300">
                <a:moveTo>
                  <a:pt x="422380" y="0"/>
                </a:moveTo>
                <a:cubicBezTo>
                  <a:pt x="420263" y="5292"/>
                  <a:pt x="419191" y="11133"/>
                  <a:pt x="416030" y="15875"/>
                </a:cubicBezTo>
                <a:cubicBezTo>
                  <a:pt x="394677" y="47905"/>
                  <a:pt x="403595" y="28258"/>
                  <a:pt x="387455" y="47625"/>
                </a:cubicBezTo>
                <a:cubicBezTo>
                  <a:pt x="385012" y="50556"/>
                  <a:pt x="383803" y="54452"/>
                  <a:pt x="381105" y="57150"/>
                </a:cubicBezTo>
                <a:cubicBezTo>
                  <a:pt x="375260" y="62995"/>
                  <a:pt x="367900" y="67180"/>
                  <a:pt x="362055" y="73025"/>
                </a:cubicBezTo>
                <a:cubicBezTo>
                  <a:pt x="353044" y="82036"/>
                  <a:pt x="345666" y="92589"/>
                  <a:pt x="336655" y="101600"/>
                </a:cubicBezTo>
                <a:cubicBezTo>
                  <a:pt x="330810" y="107445"/>
                  <a:pt x="323450" y="111630"/>
                  <a:pt x="317605" y="117475"/>
                </a:cubicBezTo>
                <a:cubicBezTo>
                  <a:pt x="294182" y="140898"/>
                  <a:pt x="311760" y="133182"/>
                  <a:pt x="292205" y="139700"/>
                </a:cubicBezTo>
                <a:cubicBezTo>
                  <a:pt x="287972" y="144992"/>
                  <a:pt x="283491" y="150094"/>
                  <a:pt x="279505" y="155575"/>
                </a:cubicBezTo>
                <a:cubicBezTo>
                  <a:pt x="275016" y="161747"/>
                  <a:pt x="272478" y="169520"/>
                  <a:pt x="266805" y="174625"/>
                </a:cubicBezTo>
                <a:cubicBezTo>
                  <a:pt x="261528" y="179374"/>
                  <a:pt x="253510" y="179993"/>
                  <a:pt x="247755" y="184150"/>
                </a:cubicBezTo>
                <a:cubicBezTo>
                  <a:pt x="234353" y="193829"/>
                  <a:pt x="222355" y="205317"/>
                  <a:pt x="209655" y="215900"/>
                </a:cubicBezTo>
                <a:cubicBezTo>
                  <a:pt x="203305" y="221192"/>
                  <a:pt x="196450" y="225930"/>
                  <a:pt x="190605" y="231775"/>
                </a:cubicBezTo>
                <a:cubicBezTo>
                  <a:pt x="168583" y="253797"/>
                  <a:pt x="196215" y="226866"/>
                  <a:pt x="165205" y="254000"/>
                </a:cubicBezTo>
                <a:cubicBezTo>
                  <a:pt x="154607" y="263273"/>
                  <a:pt x="156126" y="265538"/>
                  <a:pt x="142980" y="273050"/>
                </a:cubicBezTo>
                <a:cubicBezTo>
                  <a:pt x="140074" y="274710"/>
                  <a:pt x="136630" y="275167"/>
                  <a:pt x="133455" y="276225"/>
                </a:cubicBezTo>
                <a:cubicBezTo>
                  <a:pt x="121369" y="291333"/>
                  <a:pt x="99069" y="320406"/>
                  <a:pt x="85830" y="327025"/>
                </a:cubicBezTo>
                <a:cubicBezTo>
                  <a:pt x="69335" y="335273"/>
                  <a:pt x="67644" y="333608"/>
                  <a:pt x="57255" y="346075"/>
                </a:cubicBezTo>
                <a:cubicBezTo>
                  <a:pt x="54812" y="349006"/>
                  <a:pt x="52612" y="352187"/>
                  <a:pt x="50905" y="355600"/>
                </a:cubicBezTo>
                <a:cubicBezTo>
                  <a:pt x="47847" y="361715"/>
                  <a:pt x="46590" y="371721"/>
                  <a:pt x="44555" y="377825"/>
                </a:cubicBezTo>
                <a:cubicBezTo>
                  <a:pt x="42753" y="383232"/>
                  <a:pt x="40322" y="388408"/>
                  <a:pt x="38205" y="393700"/>
                </a:cubicBezTo>
                <a:cubicBezTo>
                  <a:pt x="37147" y="400050"/>
                  <a:pt x="37195" y="406687"/>
                  <a:pt x="35030" y="412750"/>
                </a:cubicBezTo>
                <a:cubicBezTo>
                  <a:pt x="30483" y="425482"/>
                  <a:pt x="20086" y="441890"/>
                  <a:pt x="12805" y="454025"/>
                </a:cubicBezTo>
                <a:cubicBezTo>
                  <a:pt x="11747" y="458258"/>
                  <a:pt x="11349" y="462714"/>
                  <a:pt x="9630" y="466725"/>
                </a:cubicBezTo>
                <a:cubicBezTo>
                  <a:pt x="8127" y="470232"/>
                  <a:pt x="4987" y="472837"/>
                  <a:pt x="3280" y="476250"/>
                </a:cubicBezTo>
                <a:cubicBezTo>
                  <a:pt x="-899" y="484608"/>
                  <a:pt x="105" y="486393"/>
                  <a:pt x="105" y="49530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479159" y="406340"/>
            <a:ext cx="548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V=0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630767" y="406340"/>
            <a:ext cx="548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V=0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1902575" y="3325664"/>
            <a:ext cx="1728192" cy="1986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902575" y="3689197"/>
            <a:ext cx="1728192" cy="1986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任意多边形 14"/>
          <p:cNvSpPr/>
          <p:nvPr/>
        </p:nvSpPr>
        <p:spPr>
          <a:xfrm>
            <a:off x="1193905" y="3402746"/>
            <a:ext cx="720725" cy="98425"/>
          </a:xfrm>
          <a:custGeom>
            <a:avLst/>
            <a:gdLst>
              <a:gd name="connsiteX0" fmla="*/ 720725 w 720725"/>
              <a:gd name="connsiteY0" fmla="*/ 19050 h 98425"/>
              <a:gd name="connsiteX1" fmla="*/ 704850 w 720725"/>
              <a:gd name="connsiteY1" fmla="*/ 6350 h 98425"/>
              <a:gd name="connsiteX2" fmla="*/ 682625 w 720725"/>
              <a:gd name="connsiteY2" fmla="*/ 3175 h 98425"/>
              <a:gd name="connsiteX3" fmla="*/ 644525 w 720725"/>
              <a:gd name="connsiteY3" fmla="*/ 0 h 98425"/>
              <a:gd name="connsiteX4" fmla="*/ 590550 w 720725"/>
              <a:gd name="connsiteY4" fmla="*/ 3175 h 98425"/>
              <a:gd name="connsiteX5" fmla="*/ 571500 w 720725"/>
              <a:gd name="connsiteY5" fmla="*/ 6350 h 98425"/>
              <a:gd name="connsiteX6" fmla="*/ 555625 w 720725"/>
              <a:gd name="connsiteY6" fmla="*/ 15875 h 98425"/>
              <a:gd name="connsiteX7" fmla="*/ 517525 w 720725"/>
              <a:gd name="connsiteY7" fmla="*/ 28575 h 98425"/>
              <a:gd name="connsiteX8" fmla="*/ 498475 w 720725"/>
              <a:gd name="connsiteY8" fmla="*/ 38100 h 98425"/>
              <a:gd name="connsiteX9" fmla="*/ 485775 w 720725"/>
              <a:gd name="connsiteY9" fmla="*/ 50800 h 98425"/>
              <a:gd name="connsiteX10" fmla="*/ 457200 w 720725"/>
              <a:gd name="connsiteY10" fmla="*/ 69850 h 98425"/>
              <a:gd name="connsiteX11" fmla="*/ 441325 w 720725"/>
              <a:gd name="connsiteY11" fmla="*/ 73025 h 98425"/>
              <a:gd name="connsiteX12" fmla="*/ 422275 w 720725"/>
              <a:gd name="connsiteY12" fmla="*/ 82550 h 98425"/>
              <a:gd name="connsiteX13" fmla="*/ 406400 w 720725"/>
              <a:gd name="connsiteY13" fmla="*/ 85725 h 98425"/>
              <a:gd name="connsiteX14" fmla="*/ 339725 w 720725"/>
              <a:gd name="connsiteY14" fmla="*/ 98425 h 98425"/>
              <a:gd name="connsiteX15" fmla="*/ 228600 w 720725"/>
              <a:gd name="connsiteY15" fmla="*/ 95250 h 98425"/>
              <a:gd name="connsiteX16" fmla="*/ 107950 w 720725"/>
              <a:gd name="connsiteY16" fmla="*/ 76200 h 98425"/>
              <a:gd name="connsiteX17" fmla="*/ 0 w 720725"/>
              <a:gd name="connsiteY17" fmla="*/ 82550 h 98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20725" h="98425">
                <a:moveTo>
                  <a:pt x="720725" y="19050"/>
                </a:moveTo>
                <a:cubicBezTo>
                  <a:pt x="715433" y="14817"/>
                  <a:pt x="711105" y="8956"/>
                  <a:pt x="704850" y="6350"/>
                </a:cubicBezTo>
                <a:cubicBezTo>
                  <a:pt x="697942" y="3472"/>
                  <a:pt x="690067" y="3958"/>
                  <a:pt x="682625" y="3175"/>
                </a:cubicBezTo>
                <a:cubicBezTo>
                  <a:pt x="669951" y="1841"/>
                  <a:pt x="657225" y="1058"/>
                  <a:pt x="644525" y="0"/>
                </a:cubicBezTo>
                <a:cubicBezTo>
                  <a:pt x="626533" y="1058"/>
                  <a:pt x="608505" y="1614"/>
                  <a:pt x="590550" y="3175"/>
                </a:cubicBezTo>
                <a:cubicBezTo>
                  <a:pt x="584137" y="3733"/>
                  <a:pt x="577550" y="4150"/>
                  <a:pt x="571500" y="6350"/>
                </a:cubicBezTo>
                <a:cubicBezTo>
                  <a:pt x="565700" y="8459"/>
                  <a:pt x="561145" y="13115"/>
                  <a:pt x="555625" y="15875"/>
                </a:cubicBezTo>
                <a:cubicBezTo>
                  <a:pt x="534913" y="26231"/>
                  <a:pt x="536970" y="24686"/>
                  <a:pt x="517525" y="28575"/>
                </a:cubicBezTo>
                <a:cubicBezTo>
                  <a:pt x="511175" y="31750"/>
                  <a:pt x="504291" y="34029"/>
                  <a:pt x="498475" y="38100"/>
                </a:cubicBezTo>
                <a:cubicBezTo>
                  <a:pt x="493570" y="41533"/>
                  <a:pt x="490281" y="46858"/>
                  <a:pt x="485775" y="50800"/>
                </a:cubicBezTo>
                <a:cubicBezTo>
                  <a:pt x="480149" y="55722"/>
                  <a:pt x="463605" y="67288"/>
                  <a:pt x="457200" y="69850"/>
                </a:cubicBezTo>
                <a:cubicBezTo>
                  <a:pt x="452190" y="71854"/>
                  <a:pt x="446617" y="71967"/>
                  <a:pt x="441325" y="73025"/>
                </a:cubicBezTo>
                <a:cubicBezTo>
                  <a:pt x="434975" y="76200"/>
                  <a:pt x="428947" y="80124"/>
                  <a:pt x="422275" y="82550"/>
                </a:cubicBezTo>
                <a:cubicBezTo>
                  <a:pt x="417203" y="84394"/>
                  <a:pt x="411653" y="84489"/>
                  <a:pt x="406400" y="85725"/>
                </a:cubicBezTo>
                <a:cubicBezTo>
                  <a:pt x="353390" y="98198"/>
                  <a:pt x="385420" y="93348"/>
                  <a:pt x="339725" y="98425"/>
                </a:cubicBezTo>
                <a:cubicBezTo>
                  <a:pt x="302683" y="97367"/>
                  <a:pt x="265593" y="97426"/>
                  <a:pt x="228600" y="95250"/>
                </a:cubicBezTo>
                <a:cubicBezTo>
                  <a:pt x="194285" y="93231"/>
                  <a:pt x="139165" y="81876"/>
                  <a:pt x="107950" y="76200"/>
                </a:cubicBezTo>
                <a:cubicBezTo>
                  <a:pt x="71970" y="78381"/>
                  <a:pt x="36046" y="82550"/>
                  <a:pt x="0" y="8255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任意多边形 15"/>
          <p:cNvSpPr/>
          <p:nvPr/>
        </p:nvSpPr>
        <p:spPr>
          <a:xfrm>
            <a:off x="1181205" y="3494821"/>
            <a:ext cx="736714" cy="288925"/>
          </a:xfrm>
          <a:custGeom>
            <a:avLst/>
            <a:gdLst>
              <a:gd name="connsiteX0" fmla="*/ 0 w 736714"/>
              <a:gd name="connsiteY0" fmla="*/ 0 h 288925"/>
              <a:gd name="connsiteX1" fmla="*/ 15875 w 736714"/>
              <a:gd name="connsiteY1" fmla="*/ 3175 h 288925"/>
              <a:gd name="connsiteX2" fmla="*/ 101600 w 736714"/>
              <a:gd name="connsiteY2" fmla="*/ 6350 h 288925"/>
              <a:gd name="connsiteX3" fmla="*/ 130175 w 736714"/>
              <a:gd name="connsiteY3" fmla="*/ 15875 h 288925"/>
              <a:gd name="connsiteX4" fmla="*/ 146050 w 736714"/>
              <a:gd name="connsiteY4" fmla="*/ 19050 h 288925"/>
              <a:gd name="connsiteX5" fmla="*/ 165100 w 736714"/>
              <a:gd name="connsiteY5" fmla="*/ 28575 h 288925"/>
              <a:gd name="connsiteX6" fmla="*/ 180975 w 736714"/>
              <a:gd name="connsiteY6" fmla="*/ 38100 h 288925"/>
              <a:gd name="connsiteX7" fmla="*/ 219075 w 736714"/>
              <a:gd name="connsiteY7" fmla="*/ 53975 h 288925"/>
              <a:gd name="connsiteX8" fmla="*/ 260350 w 736714"/>
              <a:gd name="connsiteY8" fmla="*/ 79375 h 288925"/>
              <a:gd name="connsiteX9" fmla="*/ 288925 w 736714"/>
              <a:gd name="connsiteY9" fmla="*/ 98425 h 288925"/>
              <a:gd name="connsiteX10" fmla="*/ 390525 w 736714"/>
              <a:gd name="connsiteY10" fmla="*/ 155575 h 288925"/>
              <a:gd name="connsiteX11" fmla="*/ 403225 w 736714"/>
              <a:gd name="connsiteY11" fmla="*/ 165100 h 288925"/>
              <a:gd name="connsiteX12" fmla="*/ 412750 w 736714"/>
              <a:gd name="connsiteY12" fmla="*/ 177800 h 288925"/>
              <a:gd name="connsiteX13" fmla="*/ 419100 w 736714"/>
              <a:gd name="connsiteY13" fmla="*/ 187325 h 288925"/>
              <a:gd name="connsiteX14" fmla="*/ 450850 w 736714"/>
              <a:gd name="connsiteY14" fmla="*/ 215900 h 288925"/>
              <a:gd name="connsiteX15" fmla="*/ 466725 w 736714"/>
              <a:gd name="connsiteY15" fmla="*/ 234950 h 288925"/>
              <a:gd name="connsiteX16" fmla="*/ 542925 w 736714"/>
              <a:gd name="connsiteY16" fmla="*/ 269875 h 288925"/>
              <a:gd name="connsiteX17" fmla="*/ 577850 w 736714"/>
              <a:gd name="connsiteY17" fmla="*/ 279400 h 288925"/>
              <a:gd name="connsiteX18" fmla="*/ 635000 w 736714"/>
              <a:gd name="connsiteY18" fmla="*/ 288925 h 288925"/>
              <a:gd name="connsiteX19" fmla="*/ 688975 w 736714"/>
              <a:gd name="connsiteY19" fmla="*/ 285750 h 288925"/>
              <a:gd name="connsiteX20" fmla="*/ 701675 w 736714"/>
              <a:gd name="connsiteY20" fmla="*/ 282575 h 288925"/>
              <a:gd name="connsiteX21" fmla="*/ 708025 w 736714"/>
              <a:gd name="connsiteY21" fmla="*/ 269875 h 288925"/>
              <a:gd name="connsiteX22" fmla="*/ 727075 w 736714"/>
              <a:gd name="connsiteY22" fmla="*/ 266700 h 288925"/>
              <a:gd name="connsiteX23" fmla="*/ 736600 w 736714"/>
              <a:gd name="connsiteY23" fmla="*/ 263525 h 288925"/>
              <a:gd name="connsiteX24" fmla="*/ 730250 w 736714"/>
              <a:gd name="connsiteY24" fmla="*/ 257175 h 288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36714" h="288925">
                <a:moveTo>
                  <a:pt x="0" y="0"/>
                </a:moveTo>
                <a:cubicBezTo>
                  <a:pt x="5292" y="1058"/>
                  <a:pt x="10489" y="2838"/>
                  <a:pt x="15875" y="3175"/>
                </a:cubicBezTo>
                <a:cubicBezTo>
                  <a:pt x="44414" y="4959"/>
                  <a:pt x="73180" y="3192"/>
                  <a:pt x="101600" y="6350"/>
                </a:cubicBezTo>
                <a:cubicBezTo>
                  <a:pt x="111579" y="7459"/>
                  <a:pt x="120521" y="13117"/>
                  <a:pt x="130175" y="15875"/>
                </a:cubicBezTo>
                <a:cubicBezTo>
                  <a:pt x="135364" y="17358"/>
                  <a:pt x="140758" y="17992"/>
                  <a:pt x="146050" y="19050"/>
                </a:cubicBezTo>
                <a:cubicBezTo>
                  <a:pt x="173347" y="37248"/>
                  <a:pt x="138810" y="15430"/>
                  <a:pt x="165100" y="28575"/>
                </a:cubicBezTo>
                <a:cubicBezTo>
                  <a:pt x="170620" y="31335"/>
                  <a:pt x="175391" y="35472"/>
                  <a:pt x="180975" y="38100"/>
                </a:cubicBezTo>
                <a:cubicBezTo>
                  <a:pt x="193424" y="43958"/>
                  <a:pt x="207627" y="46343"/>
                  <a:pt x="219075" y="53975"/>
                </a:cubicBezTo>
                <a:cubicBezTo>
                  <a:pt x="245225" y="71408"/>
                  <a:pt x="231499" y="62889"/>
                  <a:pt x="260350" y="79375"/>
                </a:cubicBezTo>
                <a:cubicBezTo>
                  <a:pt x="271706" y="96410"/>
                  <a:pt x="262062" y="85700"/>
                  <a:pt x="288925" y="98425"/>
                </a:cubicBezTo>
                <a:cubicBezTo>
                  <a:pt x="319741" y="113022"/>
                  <a:pt x="365894" y="137102"/>
                  <a:pt x="390525" y="155575"/>
                </a:cubicBezTo>
                <a:cubicBezTo>
                  <a:pt x="394758" y="158750"/>
                  <a:pt x="399483" y="161358"/>
                  <a:pt x="403225" y="165100"/>
                </a:cubicBezTo>
                <a:cubicBezTo>
                  <a:pt x="406967" y="168842"/>
                  <a:pt x="409674" y="173494"/>
                  <a:pt x="412750" y="177800"/>
                </a:cubicBezTo>
                <a:cubicBezTo>
                  <a:pt x="414968" y="180905"/>
                  <a:pt x="416402" y="184627"/>
                  <a:pt x="419100" y="187325"/>
                </a:cubicBezTo>
                <a:cubicBezTo>
                  <a:pt x="450409" y="218634"/>
                  <a:pt x="408669" y="165283"/>
                  <a:pt x="450850" y="215900"/>
                </a:cubicBezTo>
                <a:cubicBezTo>
                  <a:pt x="456142" y="222250"/>
                  <a:pt x="460632" y="229365"/>
                  <a:pt x="466725" y="234950"/>
                </a:cubicBezTo>
                <a:cubicBezTo>
                  <a:pt x="496676" y="262405"/>
                  <a:pt x="496711" y="246768"/>
                  <a:pt x="542925" y="269875"/>
                </a:cubicBezTo>
                <a:cubicBezTo>
                  <a:pt x="566573" y="281699"/>
                  <a:pt x="544212" y="272192"/>
                  <a:pt x="577850" y="279400"/>
                </a:cubicBezTo>
                <a:cubicBezTo>
                  <a:pt x="630689" y="290723"/>
                  <a:pt x="563007" y="282380"/>
                  <a:pt x="635000" y="288925"/>
                </a:cubicBezTo>
                <a:cubicBezTo>
                  <a:pt x="652992" y="287867"/>
                  <a:pt x="671033" y="287459"/>
                  <a:pt x="688975" y="285750"/>
                </a:cubicBezTo>
                <a:cubicBezTo>
                  <a:pt x="693319" y="285336"/>
                  <a:pt x="698323" y="285369"/>
                  <a:pt x="701675" y="282575"/>
                </a:cubicBezTo>
                <a:cubicBezTo>
                  <a:pt x="705311" y="279545"/>
                  <a:pt x="704011" y="272383"/>
                  <a:pt x="708025" y="269875"/>
                </a:cubicBezTo>
                <a:cubicBezTo>
                  <a:pt x="713484" y="266463"/>
                  <a:pt x="720791" y="268097"/>
                  <a:pt x="727075" y="266700"/>
                </a:cubicBezTo>
                <a:cubicBezTo>
                  <a:pt x="730342" y="265974"/>
                  <a:pt x="735542" y="266700"/>
                  <a:pt x="736600" y="263525"/>
                </a:cubicBezTo>
                <a:cubicBezTo>
                  <a:pt x="737547" y="260685"/>
                  <a:pt x="732367" y="259292"/>
                  <a:pt x="730250" y="25717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任意多边形 16"/>
          <p:cNvSpPr/>
          <p:nvPr/>
        </p:nvSpPr>
        <p:spPr>
          <a:xfrm>
            <a:off x="3632305" y="2973839"/>
            <a:ext cx="330200" cy="457482"/>
          </a:xfrm>
          <a:custGeom>
            <a:avLst/>
            <a:gdLst>
              <a:gd name="connsiteX0" fmla="*/ 0 w 330200"/>
              <a:gd name="connsiteY0" fmla="*/ 457482 h 457482"/>
              <a:gd name="connsiteX1" fmla="*/ 66675 w 330200"/>
              <a:gd name="connsiteY1" fmla="*/ 425732 h 457482"/>
              <a:gd name="connsiteX2" fmla="*/ 95250 w 330200"/>
              <a:gd name="connsiteY2" fmla="*/ 416207 h 457482"/>
              <a:gd name="connsiteX3" fmla="*/ 120650 w 330200"/>
              <a:gd name="connsiteY3" fmla="*/ 403507 h 457482"/>
              <a:gd name="connsiteX4" fmla="*/ 206375 w 330200"/>
              <a:gd name="connsiteY4" fmla="*/ 368582 h 457482"/>
              <a:gd name="connsiteX5" fmla="*/ 244475 w 330200"/>
              <a:gd name="connsiteY5" fmla="*/ 327307 h 457482"/>
              <a:gd name="connsiteX6" fmla="*/ 250825 w 330200"/>
              <a:gd name="connsiteY6" fmla="*/ 311432 h 457482"/>
              <a:gd name="connsiteX7" fmla="*/ 263525 w 330200"/>
              <a:gd name="connsiteY7" fmla="*/ 286032 h 457482"/>
              <a:gd name="connsiteX8" fmla="*/ 279400 w 330200"/>
              <a:gd name="connsiteY8" fmla="*/ 244757 h 457482"/>
              <a:gd name="connsiteX9" fmla="*/ 288925 w 330200"/>
              <a:gd name="connsiteY9" fmla="*/ 190782 h 457482"/>
              <a:gd name="connsiteX10" fmla="*/ 314325 w 330200"/>
              <a:gd name="connsiteY10" fmla="*/ 79657 h 457482"/>
              <a:gd name="connsiteX11" fmla="*/ 307975 w 330200"/>
              <a:gd name="connsiteY11" fmla="*/ 25682 h 457482"/>
              <a:gd name="connsiteX12" fmla="*/ 327025 w 330200"/>
              <a:gd name="connsiteY12" fmla="*/ 282 h 457482"/>
              <a:gd name="connsiteX13" fmla="*/ 330200 w 330200"/>
              <a:gd name="connsiteY13" fmla="*/ 282 h 457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30200" h="457482">
                <a:moveTo>
                  <a:pt x="0" y="457482"/>
                </a:moveTo>
                <a:cubicBezTo>
                  <a:pt x="22225" y="446899"/>
                  <a:pt x="43322" y="433516"/>
                  <a:pt x="66675" y="425732"/>
                </a:cubicBezTo>
                <a:cubicBezTo>
                  <a:pt x="76200" y="422557"/>
                  <a:pt x="85966" y="420030"/>
                  <a:pt x="95250" y="416207"/>
                </a:cubicBezTo>
                <a:cubicBezTo>
                  <a:pt x="104003" y="412603"/>
                  <a:pt x="111861" y="407023"/>
                  <a:pt x="120650" y="403507"/>
                </a:cubicBezTo>
                <a:cubicBezTo>
                  <a:pt x="149008" y="392164"/>
                  <a:pt x="181290" y="387396"/>
                  <a:pt x="206375" y="368582"/>
                </a:cubicBezTo>
                <a:cubicBezTo>
                  <a:pt x="215040" y="362083"/>
                  <a:pt x="240119" y="332285"/>
                  <a:pt x="244475" y="327307"/>
                </a:cubicBezTo>
                <a:cubicBezTo>
                  <a:pt x="246592" y="322015"/>
                  <a:pt x="248437" y="316607"/>
                  <a:pt x="250825" y="311432"/>
                </a:cubicBezTo>
                <a:cubicBezTo>
                  <a:pt x="254792" y="302837"/>
                  <a:pt x="259796" y="294733"/>
                  <a:pt x="263525" y="286032"/>
                </a:cubicBezTo>
                <a:cubicBezTo>
                  <a:pt x="269332" y="272483"/>
                  <a:pt x="274108" y="258515"/>
                  <a:pt x="279400" y="244757"/>
                </a:cubicBezTo>
                <a:cubicBezTo>
                  <a:pt x="282575" y="226765"/>
                  <a:pt x="285144" y="208656"/>
                  <a:pt x="288925" y="190782"/>
                </a:cubicBezTo>
                <a:cubicBezTo>
                  <a:pt x="296789" y="153608"/>
                  <a:pt x="309970" y="117404"/>
                  <a:pt x="314325" y="79657"/>
                </a:cubicBezTo>
                <a:cubicBezTo>
                  <a:pt x="316402" y="61661"/>
                  <a:pt x="310092" y="43674"/>
                  <a:pt x="307975" y="25682"/>
                </a:cubicBezTo>
                <a:cubicBezTo>
                  <a:pt x="314604" y="14633"/>
                  <a:pt x="316924" y="7858"/>
                  <a:pt x="327025" y="282"/>
                </a:cubicBezTo>
                <a:cubicBezTo>
                  <a:pt x="327872" y="-353"/>
                  <a:pt x="329142" y="282"/>
                  <a:pt x="330200" y="28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任意多边形 17"/>
          <p:cNvSpPr/>
          <p:nvPr/>
        </p:nvSpPr>
        <p:spPr>
          <a:xfrm>
            <a:off x="3638655" y="2977296"/>
            <a:ext cx="523875" cy="831850"/>
          </a:xfrm>
          <a:custGeom>
            <a:avLst/>
            <a:gdLst>
              <a:gd name="connsiteX0" fmla="*/ 0 w 523875"/>
              <a:gd name="connsiteY0" fmla="*/ 831850 h 831850"/>
              <a:gd name="connsiteX1" fmla="*/ 3175 w 523875"/>
              <a:gd name="connsiteY1" fmla="*/ 815975 h 831850"/>
              <a:gd name="connsiteX2" fmla="*/ 79375 w 523875"/>
              <a:gd name="connsiteY2" fmla="*/ 768350 h 831850"/>
              <a:gd name="connsiteX3" fmla="*/ 107950 w 523875"/>
              <a:gd name="connsiteY3" fmla="*/ 752475 h 831850"/>
              <a:gd name="connsiteX4" fmla="*/ 254000 w 523875"/>
              <a:gd name="connsiteY4" fmla="*/ 692150 h 831850"/>
              <a:gd name="connsiteX5" fmla="*/ 288925 w 523875"/>
              <a:gd name="connsiteY5" fmla="*/ 673100 h 831850"/>
              <a:gd name="connsiteX6" fmla="*/ 323850 w 523875"/>
              <a:gd name="connsiteY6" fmla="*/ 660400 h 831850"/>
              <a:gd name="connsiteX7" fmla="*/ 361950 w 523875"/>
              <a:gd name="connsiteY7" fmla="*/ 635000 h 831850"/>
              <a:gd name="connsiteX8" fmla="*/ 412750 w 523875"/>
              <a:gd name="connsiteY8" fmla="*/ 609600 h 831850"/>
              <a:gd name="connsiteX9" fmla="*/ 457200 w 523875"/>
              <a:gd name="connsiteY9" fmla="*/ 571500 h 831850"/>
              <a:gd name="connsiteX10" fmla="*/ 463550 w 523875"/>
              <a:gd name="connsiteY10" fmla="*/ 561975 h 831850"/>
              <a:gd name="connsiteX11" fmla="*/ 473075 w 523875"/>
              <a:gd name="connsiteY11" fmla="*/ 546100 h 831850"/>
              <a:gd name="connsiteX12" fmla="*/ 482600 w 523875"/>
              <a:gd name="connsiteY12" fmla="*/ 539750 h 831850"/>
              <a:gd name="connsiteX13" fmla="*/ 492125 w 523875"/>
              <a:gd name="connsiteY13" fmla="*/ 530225 h 831850"/>
              <a:gd name="connsiteX14" fmla="*/ 504825 w 523875"/>
              <a:gd name="connsiteY14" fmla="*/ 501650 h 831850"/>
              <a:gd name="connsiteX15" fmla="*/ 520700 w 523875"/>
              <a:gd name="connsiteY15" fmla="*/ 444500 h 831850"/>
              <a:gd name="connsiteX16" fmla="*/ 523875 w 523875"/>
              <a:gd name="connsiteY16" fmla="*/ 422275 h 831850"/>
              <a:gd name="connsiteX17" fmla="*/ 520700 w 523875"/>
              <a:gd name="connsiteY17" fmla="*/ 384175 h 831850"/>
              <a:gd name="connsiteX18" fmla="*/ 511175 w 523875"/>
              <a:gd name="connsiteY18" fmla="*/ 371475 h 831850"/>
              <a:gd name="connsiteX19" fmla="*/ 498475 w 523875"/>
              <a:gd name="connsiteY19" fmla="*/ 352425 h 831850"/>
              <a:gd name="connsiteX20" fmla="*/ 441325 w 523875"/>
              <a:gd name="connsiteY20" fmla="*/ 292100 h 831850"/>
              <a:gd name="connsiteX21" fmla="*/ 422275 w 523875"/>
              <a:gd name="connsiteY21" fmla="*/ 279400 h 831850"/>
              <a:gd name="connsiteX22" fmla="*/ 396875 w 523875"/>
              <a:gd name="connsiteY22" fmla="*/ 244475 h 831850"/>
              <a:gd name="connsiteX23" fmla="*/ 387350 w 523875"/>
              <a:gd name="connsiteY23" fmla="*/ 234950 h 831850"/>
              <a:gd name="connsiteX24" fmla="*/ 361950 w 523875"/>
              <a:gd name="connsiteY24" fmla="*/ 209550 h 831850"/>
              <a:gd name="connsiteX25" fmla="*/ 346075 w 523875"/>
              <a:gd name="connsiteY25" fmla="*/ 168275 h 831850"/>
              <a:gd name="connsiteX26" fmla="*/ 374650 w 523875"/>
              <a:gd name="connsiteY26" fmla="*/ 88900 h 831850"/>
              <a:gd name="connsiteX27" fmla="*/ 384175 w 523875"/>
              <a:gd name="connsiteY27" fmla="*/ 60325 h 831850"/>
              <a:gd name="connsiteX28" fmla="*/ 368300 w 523875"/>
              <a:gd name="connsiteY28" fmla="*/ 31750 h 831850"/>
              <a:gd name="connsiteX29" fmla="*/ 358775 w 523875"/>
              <a:gd name="connsiteY29" fmla="*/ 28575 h 831850"/>
              <a:gd name="connsiteX30" fmla="*/ 339725 w 523875"/>
              <a:gd name="connsiteY30" fmla="*/ 15875 h 831850"/>
              <a:gd name="connsiteX31" fmla="*/ 323850 w 523875"/>
              <a:gd name="connsiteY31" fmla="*/ 0 h 831850"/>
              <a:gd name="connsiteX32" fmla="*/ 307975 w 523875"/>
              <a:gd name="connsiteY32" fmla="*/ 6350 h 831850"/>
              <a:gd name="connsiteX33" fmla="*/ 301625 w 523875"/>
              <a:gd name="connsiteY33" fmla="*/ 6350 h 831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523875" h="831850">
                <a:moveTo>
                  <a:pt x="0" y="831850"/>
                </a:moveTo>
                <a:cubicBezTo>
                  <a:pt x="1058" y="826558"/>
                  <a:pt x="1" y="820339"/>
                  <a:pt x="3175" y="815975"/>
                </a:cubicBezTo>
                <a:cubicBezTo>
                  <a:pt x="18001" y="795590"/>
                  <a:pt x="64463" y="776635"/>
                  <a:pt x="79375" y="768350"/>
                </a:cubicBezTo>
                <a:cubicBezTo>
                  <a:pt x="88900" y="763058"/>
                  <a:pt x="97963" y="756833"/>
                  <a:pt x="107950" y="752475"/>
                </a:cubicBezTo>
                <a:cubicBezTo>
                  <a:pt x="156227" y="731409"/>
                  <a:pt x="207759" y="717372"/>
                  <a:pt x="254000" y="692150"/>
                </a:cubicBezTo>
                <a:cubicBezTo>
                  <a:pt x="265642" y="685800"/>
                  <a:pt x="276853" y="678587"/>
                  <a:pt x="288925" y="673100"/>
                </a:cubicBezTo>
                <a:cubicBezTo>
                  <a:pt x="300202" y="667974"/>
                  <a:pt x="312867" y="666130"/>
                  <a:pt x="323850" y="660400"/>
                </a:cubicBezTo>
                <a:cubicBezTo>
                  <a:pt x="337382" y="653340"/>
                  <a:pt x="348741" y="642648"/>
                  <a:pt x="361950" y="635000"/>
                </a:cubicBezTo>
                <a:cubicBezTo>
                  <a:pt x="394260" y="616294"/>
                  <a:pt x="377035" y="635998"/>
                  <a:pt x="412750" y="609600"/>
                </a:cubicBezTo>
                <a:cubicBezTo>
                  <a:pt x="428443" y="598001"/>
                  <a:pt x="442963" y="584847"/>
                  <a:pt x="457200" y="571500"/>
                </a:cubicBezTo>
                <a:cubicBezTo>
                  <a:pt x="459984" y="568890"/>
                  <a:pt x="461528" y="565211"/>
                  <a:pt x="463550" y="561975"/>
                </a:cubicBezTo>
                <a:cubicBezTo>
                  <a:pt x="466821" y="556742"/>
                  <a:pt x="469059" y="550785"/>
                  <a:pt x="473075" y="546100"/>
                </a:cubicBezTo>
                <a:cubicBezTo>
                  <a:pt x="475558" y="543203"/>
                  <a:pt x="479669" y="542193"/>
                  <a:pt x="482600" y="539750"/>
                </a:cubicBezTo>
                <a:cubicBezTo>
                  <a:pt x="486049" y="536875"/>
                  <a:pt x="488950" y="533400"/>
                  <a:pt x="492125" y="530225"/>
                </a:cubicBezTo>
                <a:cubicBezTo>
                  <a:pt x="496358" y="520700"/>
                  <a:pt x="501222" y="511431"/>
                  <a:pt x="504825" y="501650"/>
                </a:cubicBezTo>
                <a:cubicBezTo>
                  <a:pt x="508597" y="491411"/>
                  <a:pt x="518195" y="457026"/>
                  <a:pt x="520700" y="444500"/>
                </a:cubicBezTo>
                <a:cubicBezTo>
                  <a:pt x="522168" y="437162"/>
                  <a:pt x="522817" y="429683"/>
                  <a:pt x="523875" y="422275"/>
                </a:cubicBezTo>
                <a:cubicBezTo>
                  <a:pt x="522817" y="409575"/>
                  <a:pt x="523791" y="396539"/>
                  <a:pt x="520700" y="384175"/>
                </a:cubicBezTo>
                <a:cubicBezTo>
                  <a:pt x="519417" y="379041"/>
                  <a:pt x="514210" y="375810"/>
                  <a:pt x="511175" y="371475"/>
                </a:cubicBezTo>
                <a:cubicBezTo>
                  <a:pt x="506798" y="365223"/>
                  <a:pt x="502964" y="358597"/>
                  <a:pt x="498475" y="352425"/>
                </a:cubicBezTo>
                <a:cubicBezTo>
                  <a:pt x="484731" y="333526"/>
                  <a:pt x="453322" y="300098"/>
                  <a:pt x="441325" y="292100"/>
                </a:cubicBezTo>
                <a:lnTo>
                  <a:pt x="422275" y="279400"/>
                </a:lnTo>
                <a:cubicBezTo>
                  <a:pt x="411717" y="263564"/>
                  <a:pt x="409102" y="258449"/>
                  <a:pt x="396875" y="244475"/>
                </a:cubicBezTo>
                <a:cubicBezTo>
                  <a:pt x="393918" y="241096"/>
                  <a:pt x="390333" y="238306"/>
                  <a:pt x="387350" y="234950"/>
                </a:cubicBezTo>
                <a:cubicBezTo>
                  <a:pt x="366035" y="210970"/>
                  <a:pt x="379736" y="221408"/>
                  <a:pt x="361950" y="209550"/>
                </a:cubicBezTo>
                <a:cubicBezTo>
                  <a:pt x="353483" y="195439"/>
                  <a:pt x="346075" y="186584"/>
                  <a:pt x="346075" y="168275"/>
                </a:cubicBezTo>
                <a:cubicBezTo>
                  <a:pt x="346075" y="130508"/>
                  <a:pt x="360172" y="125095"/>
                  <a:pt x="374650" y="88900"/>
                </a:cubicBezTo>
                <a:cubicBezTo>
                  <a:pt x="382621" y="68973"/>
                  <a:pt x="379618" y="78554"/>
                  <a:pt x="384175" y="60325"/>
                </a:cubicBezTo>
                <a:cubicBezTo>
                  <a:pt x="380818" y="43542"/>
                  <a:pt x="383715" y="42761"/>
                  <a:pt x="368300" y="31750"/>
                </a:cubicBezTo>
                <a:cubicBezTo>
                  <a:pt x="365577" y="29805"/>
                  <a:pt x="361701" y="30200"/>
                  <a:pt x="358775" y="28575"/>
                </a:cubicBezTo>
                <a:cubicBezTo>
                  <a:pt x="352104" y="24869"/>
                  <a:pt x="339725" y="15875"/>
                  <a:pt x="339725" y="15875"/>
                </a:cubicBezTo>
                <a:cubicBezTo>
                  <a:pt x="336903" y="11642"/>
                  <a:pt x="330906" y="0"/>
                  <a:pt x="323850" y="0"/>
                </a:cubicBezTo>
                <a:cubicBezTo>
                  <a:pt x="318151" y="0"/>
                  <a:pt x="313455" y="4784"/>
                  <a:pt x="307975" y="6350"/>
                </a:cubicBezTo>
                <a:cubicBezTo>
                  <a:pt x="305940" y="6931"/>
                  <a:pt x="303742" y="6350"/>
                  <a:pt x="301625" y="635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1109321" y="3358668"/>
            <a:ext cx="144016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3890497" y="2836610"/>
            <a:ext cx="144016" cy="18002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zh-CN" altLang="en-US"/>
          </a:p>
        </p:txBody>
      </p:sp>
      <p:sp>
        <p:nvSpPr>
          <p:cNvPr id="21" name="任意多边形 20"/>
          <p:cNvSpPr/>
          <p:nvPr/>
        </p:nvSpPr>
        <p:spPr>
          <a:xfrm>
            <a:off x="2771880" y="821471"/>
            <a:ext cx="1019175" cy="136525"/>
          </a:xfrm>
          <a:custGeom>
            <a:avLst/>
            <a:gdLst>
              <a:gd name="connsiteX0" fmla="*/ 1019175 w 1019175"/>
              <a:gd name="connsiteY0" fmla="*/ 136525 h 136525"/>
              <a:gd name="connsiteX1" fmla="*/ 1016000 w 1019175"/>
              <a:gd name="connsiteY1" fmla="*/ 120650 h 136525"/>
              <a:gd name="connsiteX2" fmla="*/ 1006475 w 1019175"/>
              <a:gd name="connsiteY2" fmla="*/ 63500 h 136525"/>
              <a:gd name="connsiteX3" fmla="*/ 977900 w 1019175"/>
              <a:gd name="connsiteY3" fmla="*/ 28575 h 136525"/>
              <a:gd name="connsiteX4" fmla="*/ 962025 w 1019175"/>
              <a:gd name="connsiteY4" fmla="*/ 19050 h 136525"/>
              <a:gd name="connsiteX5" fmla="*/ 949325 w 1019175"/>
              <a:gd name="connsiteY5" fmla="*/ 9525 h 136525"/>
              <a:gd name="connsiteX6" fmla="*/ 895350 w 1019175"/>
              <a:gd name="connsiteY6" fmla="*/ 0 h 136525"/>
              <a:gd name="connsiteX7" fmla="*/ 431800 w 1019175"/>
              <a:gd name="connsiteY7" fmla="*/ 9525 h 136525"/>
              <a:gd name="connsiteX8" fmla="*/ 342900 w 1019175"/>
              <a:gd name="connsiteY8" fmla="*/ 25400 h 136525"/>
              <a:gd name="connsiteX9" fmla="*/ 320675 w 1019175"/>
              <a:gd name="connsiteY9" fmla="*/ 38100 h 136525"/>
              <a:gd name="connsiteX10" fmla="*/ 307975 w 1019175"/>
              <a:gd name="connsiteY10" fmla="*/ 41275 h 136525"/>
              <a:gd name="connsiteX11" fmla="*/ 279400 w 1019175"/>
              <a:gd name="connsiteY11" fmla="*/ 50800 h 136525"/>
              <a:gd name="connsiteX12" fmla="*/ 66675 w 1019175"/>
              <a:gd name="connsiteY12" fmla="*/ 60325 h 136525"/>
              <a:gd name="connsiteX13" fmla="*/ 25400 w 1019175"/>
              <a:gd name="connsiteY13" fmla="*/ 50800 h 136525"/>
              <a:gd name="connsiteX14" fmla="*/ 15875 w 1019175"/>
              <a:gd name="connsiteY14" fmla="*/ 41275 h 136525"/>
              <a:gd name="connsiteX15" fmla="*/ 0 w 1019175"/>
              <a:gd name="connsiteY15" fmla="*/ 34925 h 136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19175" h="136525">
                <a:moveTo>
                  <a:pt x="1019175" y="136525"/>
                </a:moveTo>
                <a:cubicBezTo>
                  <a:pt x="1018117" y="131233"/>
                  <a:pt x="1016925" y="125967"/>
                  <a:pt x="1016000" y="120650"/>
                </a:cubicBezTo>
                <a:cubicBezTo>
                  <a:pt x="1012691" y="101623"/>
                  <a:pt x="1017188" y="79569"/>
                  <a:pt x="1006475" y="63500"/>
                </a:cubicBezTo>
                <a:cubicBezTo>
                  <a:pt x="995822" y="47520"/>
                  <a:pt x="993094" y="40730"/>
                  <a:pt x="977900" y="28575"/>
                </a:cubicBezTo>
                <a:cubicBezTo>
                  <a:pt x="973081" y="24720"/>
                  <a:pt x="967160" y="22473"/>
                  <a:pt x="962025" y="19050"/>
                </a:cubicBezTo>
                <a:cubicBezTo>
                  <a:pt x="957622" y="16115"/>
                  <a:pt x="954413" y="10979"/>
                  <a:pt x="949325" y="9525"/>
                </a:cubicBezTo>
                <a:cubicBezTo>
                  <a:pt x="931758" y="4506"/>
                  <a:pt x="913342" y="3175"/>
                  <a:pt x="895350" y="0"/>
                </a:cubicBezTo>
                <a:lnTo>
                  <a:pt x="431800" y="9525"/>
                </a:lnTo>
                <a:cubicBezTo>
                  <a:pt x="401771" y="11627"/>
                  <a:pt x="342900" y="25400"/>
                  <a:pt x="342900" y="25400"/>
                </a:cubicBezTo>
                <a:cubicBezTo>
                  <a:pt x="335492" y="29633"/>
                  <a:pt x="328443" y="34569"/>
                  <a:pt x="320675" y="38100"/>
                </a:cubicBezTo>
                <a:cubicBezTo>
                  <a:pt x="316703" y="39906"/>
                  <a:pt x="312146" y="39992"/>
                  <a:pt x="307975" y="41275"/>
                </a:cubicBezTo>
                <a:cubicBezTo>
                  <a:pt x="298379" y="44228"/>
                  <a:pt x="289245" y="48831"/>
                  <a:pt x="279400" y="50800"/>
                </a:cubicBezTo>
                <a:cubicBezTo>
                  <a:pt x="199149" y="66850"/>
                  <a:pt x="268919" y="53801"/>
                  <a:pt x="66675" y="60325"/>
                </a:cubicBezTo>
                <a:cubicBezTo>
                  <a:pt x="42768" y="57934"/>
                  <a:pt x="39599" y="62632"/>
                  <a:pt x="25400" y="50800"/>
                </a:cubicBezTo>
                <a:cubicBezTo>
                  <a:pt x="21951" y="47925"/>
                  <a:pt x="19774" y="43503"/>
                  <a:pt x="15875" y="41275"/>
                </a:cubicBezTo>
                <a:cubicBezTo>
                  <a:pt x="-8891" y="27123"/>
                  <a:pt x="9901" y="44826"/>
                  <a:pt x="0" y="3492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任意多边形 21"/>
          <p:cNvSpPr/>
          <p:nvPr/>
        </p:nvSpPr>
        <p:spPr>
          <a:xfrm>
            <a:off x="2714730" y="3866296"/>
            <a:ext cx="72202" cy="266700"/>
          </a:xfrm>
          <a:custGeom>
            <a:avLst/>
            <a:gdLst>
              <a:gd name="connsiteX0" fmla="*/ 0 w 72202"/>
              <a:gd name="connsiteY0" fmla="*/ 266700 h 266700"/>
              <a:gd name="connsiteX1" fmla="*/ 19050 w 72202"/>
              <a:gd name="connsiteY1" fmla="*/ 234950 h 266700"/>
              <a:gd name="connsiteX2" fmla="*/ 22225 w 72202"/>
              <a:gd name="connsiteY2" fmla="*/ 222250 h 266700"/>
              <a:gd name="connsiteX3" fmla="*/ 28575 w 72202"/>
              <a:gd name="connsiteY3" fmla="*/ 203200 h 266700"/>
              <a:gd name="connsiteX4" fmla="*/ 38100 w 72202"/>
              <a:gd name="connsiteY4" fmla="*/ 174625 h 266700"/>
              <a:gd name="connsiteX5" fmla="*/ 41275 w 72202"/>
              <a:gd name="connsiteY5" fmla="*/ 130175 h 266700"/>
              <a:gd name="connsiteX6" fmla="*/ 44450 w 72202"/>
              <a:gd name="connsiteY6" fmla="*/ 120650 h 266700"/>
              <a:gd name="connsiteX7" fmla="*/ 47625 w 72202"/>
              <a:gd name="connsiteY7" fmla="*/ 95250 h 266700"/>
              <a:gd name="connsiteX8" fmla="*/ 53975 w 72202"/>
              <a:gd name="connsiteY8" fmla="*/ 47625 h 266700"/>
              <a:gd name="connsiteX9" fmla="*/ 66675 w 72202"/>
              <a:gd name="connsiteY9" fmla="*/ 15875 h 266700"/>
              <a:gd name="connsiteX10" fmla="*/ 69850 w 72202"/>
              <a:gd name="connsiteY10" fmla="*/ 0 h 266700"/>
              <a:gd name="connsiteX11" fmla="*/ 69850 w 72202"/>
              <a:gd name="connsiteY11" fmla="*/ 15875 h 26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2202" h="266700">
                <a:moveTo>
                  <a:pt x="0" y="266700"/>
                </a:moveTo>
                <a:cubicBezTo>
                  <a:pt x="19612" y="217671"/>
                  <a:pt x="-9986" y="287215"/>
                  <a:pt x="19050" y="234950"/>
                </a:cubicBezTo>
                <a:cubicBezTo>
                  <a:pt x="21169" y="231136"/>
                  <a:pt x="20971" y="226430"/>
                  <a:pt x="22225" y="222250"/>
                </a:cubicBezTo>
                <a:cubicBezTo>
                  <a:pt x="24148" y="215839"/>
                  <a:pt x="26814" y="209658"/>
                  <a:pt x="28575" y="203200"/>
                </a:cubicBezTo>
                <a:cubicBezTo>
                  <a:pt x="35961" y="176119"/>
                  <a:pt x="26458" y="197910"/>
                  <a:pt x="38100" y="174625"/>
                </a:cubicBezTo>
                <a:cubicBezTo>
                  <a:pt x="39158" y="159808"/>
                  <a:pt x="39539" y="144928"/>
                  <a:pt x="41275" y="130175"/>
                </a:cubicBezTo>
                <a:cubicBezTo>
                  <a:pt x="41666" y="126851"/>
                  <a:pt x="43851" y="123943"/>
                  <a:pt x="44450" y="120650"/>
                </a:cubicBezTo>
                <a:cubicBezTo>
                  <a:pt x="45976" y="112255"/>
                  <a:pt x="46683" y="103730"/>
                  <a:pt x="47625" y="95250"/>
                </a:cubicBezTo>
                <a:cubicBezTo>
                  <a:pt x="48499" y="87381"/>
                  <a:pt x="50154" y="59089"/>
                  <a:pt x="53975" y="47625"/>
                </a:cubicBezTo>
                <a:cubicBezTo>
                  <a:pt x="58262" y="34763"/>
                  <a:pt x="63673" y="27882"/>
                  <a:pt x="66675" y="15875"/>
                </a:cubicBezTo>
                <a:cubicBezTo>
                  <a:pt x="67984" y="10640"/>
                  <a:pt x="64454" y="0"/>
                  <a:pt x="69850" y="0"/>
                </a:cubicBezTo>
                <a:cubicBezTo>
                  <a:pt x="75142" y="0"/>
                  <a:pt x="69850" y="10583"/>
                  <a:pt x="69850" y="1587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任意多边形 22"/>
          <p:cNvSpPr/>
          <p:nvPr/>
        </p:nvSpPr>
        <p:spPr>
          <a:xfrm>
            <a:off x="2721080" y="2942371"/>
            <a:ext cx="1648207" cy="1200150"/>
          </a:xfrm>
          <a:custGeom>
            <a:avLst/>
            <a:gdLst>
              <a:gd name="connsiteX0" fmla="*/ 0 w 1648207"/>
              <a:gd name="connsiteY0" fmla="*/ 1200150 h 1200150"/>
              <a:gd name="connsiteX1" fmla="*/ 28575 w 1648207"/>
              <a:gd name="connsiteY1" fmla="*/ 1184275 h 1200150"/>
              <a:gd name="connsiteX2" fmla="*/ 215900 w 1648207"/>
              <a:gd name="connsiteY2" fmla="*/ 1123950 h 1200150"/>
              <a:gd name="connsiteX3" fmla="*/ 285750 w 1648207"/>
              <a:gd name="connsiteY3" fmla="*/ 1104900 h 1200150"/>
              <a:gd name="connsiteX4" fmla="*/ 323850 w 1648207"/>
              <a:gd name="connsiteY4" fmla="*/ 1095375 h 1200150"/>
              <a:gd name="connsiteX5" fmla="*/ 422275 w 1648207"/>
              <a:gd name="connsiteY5" fmla="*/ 1060450 h 1200150"/>
              <a:gd name="connsiteX6" fmla="*/ 469900 w 1648207"/>
              <a:gd name="connsiteY6" fmla="*/ 1050925 h 1200150"/>
              <a:gd name="connsiteX7" fmla="*/ 508000 w 1648207"/>
              <a:gd name="connsiteY7" fmla="*/ 1047750 h 1200150"/>
              <a:gd name="connsiteX8" fmla="*/ 549275 w 1648207"/>
              <a:gd name="connsiteY8" fmla="*/ 1041400 h 1200150"/>
              <a:gd name="connsiteX9" fmla="*/ 625475 w 1648207"/>
              <a:gd name="connsiteY9" fmla="*/ 1031875 h 1200150"/>
              <a:gd name="connsiteX10" fmla="*/ 685800 w 1648207"/>
              <a:gd name="connsiteY10" fmla="*/ 1025525 h 1200150"/>
              <a:gd name="connsiteX11" fmla="*/ 793750 w 1648207"/>
              <a:gd name="connsiteY11" fmla="*/ 1016000 h 1200150"/>
              <a:gd name="connsiteX12" fmla="*/ 866775 w 1648207"/>
              <a:gd name="connsiteY12" fmla="*/ 1019175 h 1200150"/>
              <a:gd name="connsiteX13" fmla="*/ 882650 w 1648207"/>
              <a:gd name="connsiteY13" fmla="*/ 1025525 h 1200150"/>
              <a:gd name="connsiteX14" fmla="*/ 949325 w 1648207"/>
              <a:gd name="connsiteY14" fmla="*/ 1041400 h 1200150"/>
              <a:gd name="connsiteX15" fmla="*/ 1006475 w 1648207"/>
              <a:gd name="connsiteY15" fmla="*/ 1060450 h 1200150"/>
              <a:gd name="connsiteX16" fmla="*/ 1025525 w 1648207"/>
              <a:gd name="connsiteY16" fmla="*/ 1063625 h 1200150"/>
              <a:gd name="connsiteX17" fmla="*/ 1092200 w 1648207"/>
              <a:gd name="connsiteY17" fmla="*/ 1073150 h 1200150"/>
              <a:gd name="connsiteX18" fmla="*/ 1114425 w 1648207"/>
              <a:gd name="connsiteY18" fmla="*/ 1076325 h 1200150"/>
              <a:gd name="connsiteX19" fmla="*/ 1139825 w 1648207"/>
              <a:gd name="connsiteY19" fmla="*/ 1073150 h 1200150"/>
              <a:gd name="connsiteX20" fmla="*/ 1149350 w 1648207"/>
              <a:gd name="connsiteY20" fmla="*/ 1066800 h 1200150"/>
              <a:gd name="connsiteX21" fmla="*/ 1190625 w 1648207"/>
              <a:gd name="connsiteY21" fmla="*/ 1060450 h 1200150"/>
              <a:gd name="connsiteX22" fmla="*/ 1206500 w 1648207"/>
              <a:gd name="connsiteY22" fmla="*/ 1054100 h 1200150"/>
              <a:gd name="connsiteX23" fmla="*/ 1216025 w 1648207"/>
              <a:gd name="connsiteY23" fmla="*/ 1047750 h 1200150"/>
              <a:gd name="connsiteX24" fmla="*/ 1244600 w 1648207"/>
              <a:gd name="connsiteY24" fmla="*/ 1025525 h 1200150"/>
              <a:gd name="connsiteX25" fmla="*/ 1285875 w 1648207"/>
              <a:gd name="connsiteY25" fmla="*/ 1003300 h 1200150"/>
              <a:gd name="connsiteX26" fmla="*/ 1323975 w 1648207"/>
              <a:gd name="connsiteY26" fmla="*/ 977900 h 1200150"/>
              <a:gd name="connsiteX27" fmla="*/ 1336675 w 1648207"/>
              <a:gd name="connsiteY27" fmla="*/ 968375 h 1200150"/>
              <a:gd name="connsiteX28" fmla="*/ 1355725 w 1648207"/>
              <a:gd name="connsiteY28" fmla="*/ 958850 h 1200150"/>
              <a:gd name="connsiteX29" fmla="*/ 1377950 w 1648207"/>
              <a:gd name="connsiteY29" fmla="*/ 933450 h 1200150"/>
              <a:gd name="connsiteX30" fmla="*/ 1403350 w 1648207"/>
              <a:gd name="connsiteY30" fmla="*/ 911225 h 1200150"/>
              <a:gd name="connsiteX31" fmla="*/ 1447800 w 1648207"/>
              <a:gd name="connsiteY31" fmla="*/ 828675 h 1200150"/>
              <a:gd name="connsiteX32" fmla="*/ 1479550 w 1648207"/>
              <a:gd name="connsiteY32" fmla="*/ 793750 h 1200150"/>
              <a:gd name="connsiteX33" fmla="*/ 1552575 w 1648207"/>
              <a:gd name="connsiteY33" fmla="*/ 676275 h 1200150"/>
              <a:gd name="connsiteX34" fmla="*/ 1562100 w 1648207"/>
              <a:gd name="connsiteY34" fmla="*/ 660400 h 1200150"/>
              <a:gd name="connsiteX35" fmla="*/ 1581150 w 1648207"/>
              <a:gd name="connsiteY35" fmla="*/ 628650 h 1200150"/>
              <a:gd name="connsiteX36" fmla="*/ 1600200 w 1648207"/>
              <a:gd name="connsiteY36" fmla="*/ 600075 h 1200150"/>
              <a:gd name="connsiteX37" fmla="*/ 1612900 w 1648207"/>
              <a:gd name="connsiteY37" fmla="*/ 561975 h 1200150"/>
              <a:gd name="connsiteX38" fmla="*/ 1619250 w 1648207"/>
              <a:gd name="connsiteY38" fmla="*/ 546100 h 1200150"/>
              <a:gd name="connsiteX39" fmla="*/ 1641475 w 1648207"/>
              <a:gd name="connsiteY39" fmla="*/ 469900 h 1200150"/>
              <a:gd name="connsiteX40" fmla="*/ 1641475 w 1648207"/>
              <a:gd name="connsiteY40" fmla="*/ 365125 h 1200150"/>
              <a:gd name="connsiteX41" fmla="*/ 1631950 w 1648207"/>
              <a:gd name="connsiteY41" fmla="*/ 339725 h 1200150"/>
              <a:gd name="connsiteX42" fmla="*/ 1619250 w 1648207"/>
              <a:gd name="connsiteY42" fmla="*/ 311150 h 1200150"/>
              <a:gd name="connsiteX43" fmla="*/ 1565275 w 1648207"/>
              <a:gd name="connsiteY43" fmla="*/ 247650 h 1200150"/>
              <a:gd name="connsiteX44" fmla="*/ 1546225 w 1648207"/>
              <a:gd name="connsiteY44" fmla="*/ 225425 h 1200150"/>
              <a:gd name="connsiteX45" fmla="*/ 1536700 w 1648207"/>
              <a:gd name="connsiteY45" fmla="*/ 215900 h 1200150"/>
              <a:gd name="connsiteX46" fmla="*/ 1530350 w 1648207"/>
              <a:gd name="connsiteY46" fmla="*/ 206375 h 1200150"/>
              <a:gd name="connsiteX47" fmla="*/ 1520825 w 1648207"/>
              <a:gd name="connsiteY47" fmla="*/ 200025 h 1200150"/>
              <a:gd name="connsiteX48" fmla="*/ 1511300 w 1648207"/>
              <a:gd name="connsiteY48" fmla="*/ 190500 h 1200150"/>
              <a:gd name="connsiteX49" fmla="*/ 1495425 w 1648207"/>
              <a:gd name="connsiteY49" fmla="*/ 177800 h 1200150"/>
              <a:gd name="connsiteX50" fmla="*/ 1485900 w 1648207"/>
              <a:gd name="connsiteY50" fmla="*/ 168275 h 1200150"/>
              <a:gd name="connsiteX51" fmla="*/ 1470025 w 1648207"/>
              <a:gd name="connsiteY51" fmla="*/ 158750 h 1200150"/>
              <a:gd name="connsiteX52" fmla="*/ 1460500 w 1648207"/>
              <a:gd name="connsiteY52" fmla="*/ 149225 h 1200150"/>
              <a:gd name="connsiteX53" fmla="*/ 1441450 w 1648207"/>
              <a:gd name="connsiteY53" fmla="*/ 139700 h 1200150"/>
              <a:gd name="connsiteX54" fmla="*/ 1425575 w 1648207"/>
              <a:gd name="connsiteY54" fmla="*/ 127000 h 1200150"/>
              <a:gd name="connsiteX55" fmla="*/ 1416050 w 1648207"/>
              <a:gd name="connsiteY55" fmla="*/ 123825 h 1200150"/>
              <a:gd name="connsiteX56" fmla="*/ 1384300 w 1648207"/>
              <a:gd name="connsiteY56" fmla="*/ 104775 h 1200150"/>
              <a:gd name="connsiteX57" fmla="*/ 1358900 w 1648207"/>
              <a:gd name="connsiteY57" fmla="*/ 76200 h 1200150"/>
              <a:gd name="connsiteX58" fmla="*/ 1336675 w 1648207"/>
              <a:gd name="connsiteY58" fmla="*/ 57150 h 1200150"/>
              <a:gd name="connsiteX59" fmla="*/ 1311275 w 1648207"/>
              <a:gd name="connsiteY59" fmla="*/ 34925 h 1200150"/>
              <a:gd name="connsiteX60" fmla="*/ 1298575 w 1648207"/>
              <a:gd name="connsiteY60" fmla="*/ 22225 h 1200150"/>
              <a:gd name="connsiteX61" fmla="*/ 1282700 w 1648207"/>
              <a:gd name="connsiteY61" fmla="*/ 0 h 120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648207" h="1200150">
                <a:moveTo>
                  <a:pt x="0" y="1200150"/>
                </a:moveTo>
                <a:cubicBezTo>
                  <a:pt x="9525" y="1194858"/>
                  <a:pt x="18424" y="1188236"/>
                  <a:pt x="28575" y="1184275"/>
                </a:cubicBezTo>
                <a:cubicBezTo>
                  <a:pt x="86027" y="1161855"/>
                  <a:pt x="156034" y="1141055"/>
                  <a:pt x="215900" y="1123950"/>
                </a:cubicBezTo>
                <a:cubicBezTo>
                  <a:pt x="239105" y="1117320"/>
                  <a:pt x="262420" y="1111076"/>
                  <a:pt x="285750" y="1104900"/>
                </a:cubicBezTo>
                <a:cubicBezTo>
                  <a:pt x="298405" y="1101550"/>
                  <a:pt x="311695" y="1100237"/>
                  <a:pt x="323850" y="1095375"/>
                </a:cubicBezTo>
                <a:cubicBezTo>
                  <a:pt x="371893" y="1076158"/>
                  <a:pt x="379468" y="1070328"/>
                  <a:pt x="422275" y="1060450"/>
                </a:cubicBezTo>
                <a:cubicBezTo>
                  <a:pt x="438050" y="1056810"/>
                  <a:pt x="453767" y="1052269"/>
                  <a:pt x="469900" y="1050925"/>
                </a:cubicBezTo>
                <a:cubicBezTo>
                  <a:pt x="482600" y="1049867"/>
                  <a:pt x="495347" y="1049268"/>
                  <a:pt x="508000" y="1047750"/>
                </a:cubicBezTo>
                <a:cubicBezTo>
                  <a:pt x="521821" y="1046091"/>
                  <a:pt x="535480" y="1043264"/>
                  <a:pt x="549275" y="1041400"/>
                </a:cubicBezTo>
                <a:cubicBezTo>
                  <a:pt x="574642" y="1037972"/>
                  <a:pt x="600018" y="1034555"/>
                  <a:pt x="625475" y="1031875"/>
                </a:cubicBezTo>
                <a:lnTo>
                  <a:pt x="685800" y="1025525"/>
                </a:lnTo>
                <a:cubicBezTo>
                  <a:pt x="800464" y="1015554"/>
                  <a:pt x="737551" y="1024028"/>
                  <a:pt x="793750" y="1016000"/>
                </a:cubicBezTo>
                <a:cubicBezTo>
                  <a:pt x="818092" y="1017058"/>
                  <a:pt x="842549" y="1016579"/>
                  <a:pt x="866775" y="1019175"/>
                </a:cubicBezTo>
                <a:cubicBezTo>
                  <a:pt x="872442" y="1019782"/>
                  <a:pt x="877170" y="1023959"/>
                  <a:pt x="882650" y="1025525"/>
                </a:cubicBezTo>
                <a:cubicBezTo>
                  <a:pt x="983713" y="1054400"/>
                  <a:pt x="821652" y="1003098"/>
                  <a:pt x="949325" y="1041400"/>
                </a:cubicBezTo>
                <a:cubicBezTo>
                  <a:pt x="968559" y="1047170"/>
                  <a:pt x="987198" y="1054827"/>
                  <a:pt x="1006475" y="1060450"/>
                </a:cubicBezTo>
                <a:cubicBezTo>
                  <a:pt x="1012655" y="1062253"/>
                  <a:pt x="1019157" y="1062682"/>
                  <a:pt x="1025525" y="1063625"/>
                </a:cubicBezTo>
                <a:lnTo>
                  <a:pt x="1092200" y="1073150"/>
                </a:lnTo>
                <a:lnTo>
                  <a:pt x="1114425" y="1076325"/>
                </a:lnTo>
                <a:cubicBezTo>
                  <a:pt x="1122892" y="1075267"/>
                  <a:pt x="1131593" y="1075395"/>
                  <a:pt x="1139825" y="1073150"/>
                </a:cubicBezTo>
                <a:cubicBezTo>
                  <a:pt x="1143506" y="1072146"/>
                  <a:pt x="1145777" y="1068140"/>
                  <a:pt x="1149350" y="1066800"/>
                </a:cubicBezTo>
                <a:cubicBezTo>
                  <a:pt x="1156623" y="1064073"/>
                  <a:pt x="1186701" y="1060940"/>
                  <a:pt x="1190625" y="1060450"/>
                </a:cubicBezTo>
                <a:cubicBezTo>
                  <a:pt x="1195917" y="1058333"/>
                  <a:pt x="1201402" y="1056649"/>
                  <a:pt x="1206500" y="1054100"/>
                </a:cubicBezTo>
                <a:cubicBezTo>
                  <a:pt x="1209913" y="1052393"/>
                  <a:pt x="1212972" y="1050040"/>
                  <a:pt x="1216025" y="1047750"/>
                </a:cubicBezTo>
                <a:cubicBezTo>
                  <a:pt x="1225678" y="1040510"/>
                  <a:pt x="1234420" y="1032003"/>
                  <a:pt x="1244600" y="1025525"/>
                </a:cubicBezTo>
                <a:cubicBezTo>
                  <a:pt x="1257783" y="1017136"/>
                  <a:pt x="1272476" y="1011340"/>
                  <a:pt x="1285875" y="1003300"/>
                </a:cubicBezTo>
                <a:cubicBezTo>
                  <a:pt x="1298963" y="995447"/>
                  <a:pt x="1311397" y="986547"/>
                  <a:pt x="1323975" y="977900"/>
                </a:cubicBezTo>
                <a:cubicBezTo>
                  <a:pt x="1328336" y="974902"/>
                  <a:pt x="1332137" y="971098"/>
                  <a:pt x="1336675" y="968375"/>
                </a:cubicBezTo>
                <a:cubicBezTo>
                  <a:pt x="1342763" y="964722"/>
                  <a:pt x="1349375" y="962025"/>
                  <a:pt x="1355725" y="958850"/>
                </a:cubicBezTo>
                <a:cubicBezTo>
                  <a:pt x="1363133" y="950383"/>
                  <a:pt x="1369995" y="941405"/>
                  <a:pt x="1377950" y="933450"/>
                </a:cubicBezTo>
                <a:cubicBezTo>
                  <a:pt x="1385905" y="925495"/>
                  <a:pt x="1396322" y="920010"/>
                  <a:pt x="1403350" y="911225"/>
                </a:cubicBezTo>
                <a:cubicBezTo>
                  <a:pt x="1460084" y="840308"/>
                  <a:pt x="1400039" y="900317"/>
                  <a:pt x="1447800" y="828675"/>
                </a:cubicBezTo>
                <a:cubicBezTo>
                  <a:pt x="1456527" y="815584"/>
                  <a:pt x="1469919" y="806191"/>
                  <a:pt x="1479550" y="793750"/>
                </a:cubicBezTo>
                <a:cubicBezTo>
                  <a:pt x="1526782" y="732742"/>
                  <a:pt x="1518917" y="737981"/>
                  <a:pt x="1552575" y="676275"/>
                </a:cubicBezTo>
                <a:cubicBezTo>
                  <a:pt x="1555530" y="670857"/>
                  <a:pt x="1558925" y="665692"/>
                  <a:pt x="1562100" y="660400"/>
                </a:cubicBezTo>
                <a:cubicBezTo>
                  <a:pt x="1568450" y="649817"/>
                  <a:pt x="1574304" y="638919"/>
                  <a:pt x="1581150" y="628650"/>
                </a:cubicBezTo>
                <a:cubicBezTo>
                  <a:pt x="1587500" y="619125"/>
                  <a:pt x="1595278" y="610411"/>
                  <a:pt x="1600200" y="600075"/>
                </a:cubicBezTo>
                <a:cubicBezTo>
                  <a:pt x="1605956" y="587988"/>
                  <a:pt x="1608445" y="574599"/>
                  <a:pt x="1612900" y="561975"/>
                </a:cubicBezTo>
                <a:cubicBezTo>
                  <a:pt x="1614797" y="556601"/>
                  <a:pt x="1617684" y="551580"/>
                  <a:pt x="1619250" y="546100"/>
                </a:cubicBezTo>
                <a:cubicBezTo>
                  <a:pt x="1643079" y="462699"/>
                  <a:pt x="1621192" y="523988"/>
                  <a:pt x="1641475" y="469900"/>
                </a:cubicBezTo>
                <a:cubicBezTo>
                  <a:pt x="1648747" y="418998"/>
                  <a:pt x="1652009" y="422011"/>
                  <a:pt x="1641475" y="365125"/>
                </a:cubicBezTo>
                <a:cubicBezTo>
                  <a:pt x="1639828" y="356234"/>
                  <a:pt x="1635393" y="348086"/>
                  <a:pt x="1631950" y="339725"/>
                </a:cubicBezTo>
                <a:cubicBezTo>
                  <a:pt x="1627981" y="330087"/>
                  <a:pt x="1625183" y="319720"/>
                  <a:pt x="1619250" y="311150"/>
                </a:cubicBezTo>
                <a:cubicBezTo>
                  <a:pt x="1559611" y="225005"/>
                  <a:pt x="1593657" y="279186"/>
                  <a:pt x="1565275" y="247650"/>
                </a:cubicBezTo>
                <a:cubicBezTo>
                  <a:pt x="1558748" y="240397"/>
                  <a:pt x="1552752" y="232678"/>
                  <a:pt x="1546225" y="225425"/>
                </a:cubicBezTo>
                <a:cubicBezTo>
                  <a:pt x="1543221" y="222088"/>
                  <a:pt x="1539575" y="219349"/>
                  <a:pt x="1536700" y="215900"/>
                </a:cubicBezTo>
                <a:cubicBezTo>
                  <a:pt x="1534257" y="212969"/>
                  <a:pt x="1533048" y="209073"/>
                  <a:pt x="1530350" y="206375"/>
                </a:cubicBezTo>
                <a:cubicBezTo>
                  <a:pt x="1527652" y="203677"/>
                  <a:pt x="1523756" y="202468"/>
                  <a:pt x="1520825" y="200025"/>
                </a:cubicBezTo>
                <a:cubicBezTo>
                  <a:pt x="1517376" y="197150"/>
                  <a:pt x="1514679" y="193457"/>
                  <a:pt x="1511300" y="190500"/>
                </a:cubicBezTo>
                <a:cubicBezTo>
                  <a:pt x="1506200" y="186038"/>
                  <a:pt x="1500525" y="182262"/>
                  <a:pt x="1495425" y="177800"/>
                </a:cubicBezTo>
                <a:cubicBezTo>
                  <a:pt x="1492046" y="174843"/>
                  <a:pt x="1489492" y="170969"/>
                  <a:pt x="1485900" y="168275"/>
                </a:cubicBezTo>
                <a:cubicBezTo>
                  <a:pt x="1480963" y="164572"/>
                  <a:pt x="1474962" y="162453"/>
                  <a:pt x="1470025" y="158750"/>
                </a:cubicBezTo>
                <a:cubicBezTo>
                  <a:pt x="1466433" y="156056"/>
                  <a:pt x="1464236" y="151716"/>
                  <a:pt x="1460500" y="149225"/>
                </a:cubicBezTo>
                <a:cubicBezTo>
                  <a:pt x="1454593" y="145287"/>
                  <a:pt x="1447440" y="143512"/>
                  <a:pt x="1441450" y="139700"/>
                </a:cubicBezTo>
                <a:cubicBezTo>
                  <a:pt x="1435733" y="136062"/>
                  <a:pt x="1431322" y="130592"/>
                  <a:pt x="1425575" y="127000"/>
                </a:cubicBezTo>
                <a:cubicBezTo>
                  <a:pt x="1422737" y="125226"/>
                  <a:pt x="1418976" y="125450"/>
                  <a:pt x="1416050" y="123825"/>
                </a:cubicBezTo>
                <a:cubicBezTo>
                  <a:pt x="1347086" y="85511"/>
                  <a:pt x="1432339" y="128795"/>
                  <a:pt x="1384300" y="104775"/>
                </a:cubicBezTo>
                <a:cubicBezTo>
                  <a:pt x="1374201" y="89626"/>
                  <a:pt x="1377748" y="93599"/>
                  <a:pt x="1358900" y="76200"/>
                </a:cubicBezTo>
                <a:cubicBezTo>
                  <a:pt x="1351730" y="69582"/>
                  <a:pt x="1343574" y="64049"/>
                  <a:pt x="1336675" y="57150"/>
                </a:cubicBezTo>
                <a:cubicBezTo>
                  <a:pt x="1313252" y="33727"/>
                  <a:pt x="1330830" y="41443"/>
                  <a:pt x="1311275" y="34925"/>
                </a:cubicBezTo>
                <a:cubicBezTo>
                  <a:pt x="1307042" y="30692"/>
                  <a:pt x="1302251" y="26951"/>
                  <a:pt x="1298575" y="22225"/>
                </a:cubicBezTo>
                <a:cubicBezTo>
                  <a:pt x="1272756" y="-10970"/>
                  <a:pt x="1300570" y="17870"/>
                  <a:pt x="128270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1193905" y="37008"/>
            <a:ext cx="4434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Why adding source node will improve </a:t>
            </a:r>
            <a:r>
              <a:rPr lang="en-US" altLang="zh-CN" b="1" dirty="0" err="1" smtClean="0"/>
              <a:t>eff</a:t>
            </a:r>
            <a:r>
              <a:rPr lang="en-US" altLang="zh-CN" b="1" dirty="0" smtClean="0"/>
              <a:t> res</a:t>
            </a:r>
            <a:endParaRPr lang="zh-CN" alt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843969" y="4271268"/>
            <a:ext cx="72086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Min Path resistance: find shortest path from graph</a:t>
            </a:r>
          </a:p>
          <a:p>
            <a:r>
              <a:rPr lang="en-US" altLang="zh-CN" b="1" dirty="0" smtClean="0"/>
              <a:t>Effective resistance:  get equivalent resistance from cell to supply location</a:t>
            </a:r>
          </a:p>
          <a:p>
            <a:r>
              <a:rPr lang="en-US" altLang="zh-CN" b="1" dirty="0"/>
              <a:t>	</a:t>
            </a:r>
            <a:r>
              <a:rPr lang="en-US" altLang="zh-CN" b="1" dirty="0" smtClean="0"/>
              <a:t>	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796044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3400" y="133350"/>
            <a:ext cx="7010400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b="1" dirty="0"/>
              <a:t>在用户侧：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en-US" altLang="zh-CN" dirty="0" err="1"/>
              <a:t>set_power_network_mode</a:t>
            </a:r>
            <a:r>
              <a:rPr lang="en-US" altLang="zh-CN" dirty="0"/>
              <a:t> -reset</a:t>
            </a:r>
            <a:br>
              <a:rPr lang="en-US" altLang="zh-CN" dirty="0"/>
            </a:br>
            <a:r>
              <a:rPr lang="en-US" altLang="zh-CN" dirty="0"/>
              <a:t>#</a:t>
            </a:r>
            <a:r>
              <a:rPr lang="en-US" altLang="zh-CN" dirty="0" err="1"/>
              <a:t>set_power_network_mode</a:t>
            </a:r>
            <a:r>
              <a:rPr lang="en-US" altLang="zh-CN" dirty="0"/>
              <a:t> -</a:t>
            </a:r>
            <a:r>
              <a:rPr lang="en-US" altLang="zh-CN" dirty="0" err="1"/>
              <a:t>supply_param</a:t>
            </a:r>
            <a:r>
              <a:rPr lang="en-US" altLang="zh-CN" dirty="0"/>
              <a:t> "VDD 0.99 VSS 0"</a:t>
            </a:r>
            <a:br>
              <a:rPr lang="en-US" altLang="zh-CN" dirty="0"/>
            </a:br>
            <a:r>
              <a:rPr lang="en-US" altLang="zh-CN" dirty="0"/>
              <a:t>#</a:t>
            </a:r>
            <a:r>
              <a:rPr lang="en-US" altLang="zh-CN" dirty="0" err="1"/>
              <a:t>set_power_netowrk_mode</a:t>
            </a:r>
            <a:r>
              <a:rPr lang="en-US" altLang="zh-CN" dirty="0"/>
              <a:t> -nets "VDD VSS"</a:t>
            </a:r>
          </a:p>
          <a:p>
            <a:r>
              <a:rPr lang="en-US" altLang="zh-CN" dirty="0" err="1"/>
              <a:t>report_misc</a:t>
            </a:r>
            <a:r>
              <a:rPr lang="en-US" altLang="zh-CN" dirty="0"/>
              <a:t> -</a:t>
            </a:r>
            <a:r>
              <a:rPr lang="en-US" altLang="zh-CN" dirty="0" err="1"/>
              <a:t>min_resistance</a:t>
            </a:r>
            <a:r>
              <a:rPr lang="en-US" altLang="zh-CN" dirty="0"/>
              <a:t> </a:t>
            </a:r>
            <a:r>
              <a:rPr lang="en-US" altLang="zh-CN" dirty="0" err="1"/>
              <a:t>min_path_res.rpt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err="1"/>
              <a:t>report_misc</a:t>
            </a:r>
            <a:r>
              <a:rPr lang="en-US" altLang="zh-CN" dirty="0"/>
              <a:t> -</a:t>
            </a:r>
            <a:r>
              <a:rPr lang="en-US" altLang="zh-CN" dirty="0" err="1"/>
              <a:t>effective_resistance</a:t>
            </a:r>
            <a:r>
              <a:rPr lang="en-US" altLang="zh-CN" dirty="0"/>
              <a:t> </a:t>
            </a:r>
            <a:r>
              <a:rPr lang="en-US" altLang="zh-CN" dirty="0" err="1" smtClean="0"/>
              <a:t>effective_res.rpt</a:t>
            </a:r>
            <a:endParaRPr lang="en-US" altLang="zh-CN" dirty="0"/>
          </a:p>
        </p:txBody>
      </p:sp>
      <p:sp>
        <p:nvSpPr>
          <p:cNvPr id="3" name="矩形 2"/>
          <p:cNvSpPr/>
          <p:nvPr/>
        </p:nvSpPr>
        <p:spPr>
          <a:xfrm>
            <a:off x="521252" y="1962150"/>
            <a:ext cx="8622748" cy="14773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b="1" dirty="0" smtClean="0"/>
              <a:t>当前实现：</a:t>
            </a:r>
            <a:endParaRPr lang="en-US" altLang="zh-CN" b="1" dirty="0" smtClean="0"/>
          </a:p>
          <a:p>
            <a:r>
              <a:rPr lang="en-US" altLang="zh-CN" dirty="0" err="1" smtClean="0"/>
              <a:t>analyze_pg_resistance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use script to merge resistance from two files</a:t>
            </a:r>
            <a:br>
              <a:rPr lang="en-US" altLang="zh-CN" dirty="0" smtClean="0"/>
            </a:br>
            <a:r>
              <a:rPr lang="en-US" altLang="zh-CN" dirty="0" smtClean="0"/>
              <a:t>in report, the script will dump "instance name VDD </a:t>
            </a:r>
            <a:r>
              <a:rPr lang="en-US" altLang="zh-CN" dirty="0" err="1" smtClean="0"/>
              <a:t>VDDres</a:t>
            </a:r>
            <a:r>
              <a:rPr lang="en-US" altLang="zh-CN" dirty="0" smtClean="0"/>
              <a:t> VSS </a:t>
            </a:r>
            <a:r>
              <a:rPr lang="en-US" altLang="zh-CN" dirty="0" err="1" smtClean="0"/>
              <a:t>VSSres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totalRes</a:t>
            </a:r>
            <a:r>
              <a:rPr lang="en-US" altLang="zh-CN" dirty="0" smtClean="0"/>
              <a:t>" table</a:t>
            </a:r>
          </a:p>
          <a:p>
            <a:r>
              <a:rPr lang="en-US" altLang="zh-CN" dirty="0" smtClean="0"/>
              <a:t>Then combined PG is done by python</a:t>
            </a:r>
            <a:endParaRPr lang="en-US" altLang="zh-CN" dirty="0" smtClean="0"/>
          </a:p>
        </p:txBody>
      </p:sp>
      <p:sp>
        <p:nvSpPr>
          <p:cNvPr id="4" name="矩形 3"/>
          <p:cNvSpPr/>
          <p:nvPr/>
        </p:nvSpPr>
        <p:spPr>
          <a:xfrm>
            <a:off x="540026" y="3666172"/>
            <a:ext cx="8229600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zh-CN" b="1" dirty="0" smtClean="0"/>
              <a:t>Expectation (default is min path resistance)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err="1" smtClean="0"/>
              <a:t>analyze_pg_resistance</a:t>
            </a:r>
            <a:r>
              <a:rPr lang="en-US" altLang="zh-CN" dirty="0" smtClean="0"/>
              <a:t> -</a:t>
            </a:r>
            <a:r>
              <a:rPr lang="en-US" altLang="zh-CN" dirty="0" err="1" smtClean="0"/>
              <a:t>output_combined_report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min_path_res.rpt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err="1" smtClean="0"/>
              <a:t>analyze_pg_resistance</a:t>
            </a:r>
            <a:r>
              <a:rPr lang="en-US" altLang="zh-CN" dirty="0" smtClean="0"/>
              <a:t> -effective -</a:t>
            </a:r>
            <a:r>
              <a:rPr lang="en-US" altLang="zh-CN" dirty="0" err="1" smtClean="0"/>
              <a:t>output_combined_report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effective_res.rpt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384108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110</Words>
  <Application>Microsoft Office PowerPoint</Application>
  <PresentationFormat>全屏显示(16:9)</PresentationFormat>
  <Paragraphs>29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主题​​</vt:lpstr>
      <vt:lpstr>Resistance  Analysis  and Report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Resistance Analysis and Report</dc:title>
  <dc:creator>user</dc:creator>
  <cp:lastModifiedBy>user</cp:lastModifiedBy>
  <cp:revision>4</cp:revision>
  <dcterms:created xsi:type="dcterms:W3CDTF">2022-06-15T11:05:39Z</dcterms:created>
  <dcterms:modified xsi:type="dcterms:W3CDTF">2022-06-15T11:14:41Z</dcterms:modified>
</cp:coreProperties>
</file>