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88" r:id="rId4"/>
    <p:sldId id="287" r:id="rId5"/>
    <p:sldId id="289" r:id="rId6"/>
    <p:sldId id="290" r:id="rId7"/>
    <p:sldId id="291" r:id="rId8"/>
    <p:sldId id="292" r:id="rId9"/>
    <p:sldId id="263" r:id="rId10"/>
    <p:sldId id="293" r:id="rId11"/>
    <p:sldId id="294" r:id="rId12"/>
    <p:sldId id="281" r:id="rId13"/>
    <p:sldId id="278" r:id="rId14"/>
    <p:sldId id="283" r:id="rId15"/>
    <p:sldId id="285" r:id="rId16"/>
    <p:sldId id="28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C70FF9B-0AE6-4480-9CA4-F6AB9399F8D2}">
          <p14:sldIdLst>
            <p14:sldId id="256"/>
            <p14:sldId id="265"/>
            <p14:sldId id="288"/>
            <p14:sldId id="287"/>
            <p14:sldId id="289"/>
            <p14:sldId id="290"/>
            <p14:sldId id="291"/>
            <p14:sldId id="292"/>
            <p14:sldId id="263"/>
            <p14:sldId id="293"/>
            <p14:sldId id="294"/>
          </p14:sldIdLst>
        </p14:section>
        <p14:section name="Tune PG structure" id="{8C3AAB38-6292-4710-B2DF-7C6BF55B1092}">
          <p14:sldIdLst>
            <p14:sldId id="281"/>
            <p14:sldId id="278"/>
            <p14:sldId id="283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C8059-9520-42DA-BBD9-9D14B14DC524}" type="datetimeFigureOut">
              <a:rPr lang="zh-CN" altLang="en-US" smtClean="0"/>
              <a:t>2021/1/28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C6A2C-C383-4E80-AC05-5DAC6D59A0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793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9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8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9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8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3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5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4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2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82EFF-BDC5-46A4-A20F-A1B076F1751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3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0933" y="174559"/>
            <a:ext cx="11650133" cy="646330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13800" b="1" dirty="0">
                <a:solidFill>
                  <a:schemeClr val="bg1"/>
                </a:solidFill>
              </a:rPr>
              <a:t>IR drop</a:t>
            </a:r>
          </a:p>
          <a:p>
            <a:r>
              <a:rPr lang="en-US" sz="13800" b="1" dirty="0">
                <a:solidFill>
                  <a:schemeClr val="bg1"/>
                </a:solidFill>
              </a:rPr>
              <a:t>Analyze, Solve,</a:t>
            </a:r>
          </a:p>
          <a:p>
            <a:r>
              <a:rPr lang="en-US" sz="13800" b="1" dirty="0">
                <a:solidFill>
                  <a:schemeClr val="bg1"/>
                </a:solidFill>
              </a:rPr>
              <a:t>&amp; </a:t>
            </a:r>
            <a:r>
              <a:rPr lang="en-US" sz="13800" b="1" dirty="0" smtClean="0">
                <a:solidFill>
                  <a:schemeClr val="bg1"/>
                </a:solidFill>
              </a:rPr>
              <a:t>Validation 2</a:t>
            </a:r>
            <a:endParaRPr lang="en-US" sz="13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2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9"/>
          <a:stretch/>
        </p:blipFill>
        <p:spPr bwMode="auto">
          <a:xfrm>
            <a:off x="628650" y="1674813"/>
            <a:ext cx="7277100" cy="351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8650" y="330200"/>
            <a:ext cx="2093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UI level</a:t>
            </a:r>
            <a:endParaRPr lang="zh-CN" altLang="en-US" sz="4800" b="1" dirty="0"/>
          </a:p>
        </p:txBody>
      </p:sp>
      <p:sp>
        <p:nvSpPr>
          <p:cNvPr id="3" name="圆角矩形 2"/>
          <p:cNvSpPr/>
          <p:nvPr/>
        </p:nvSpPr>
        <p:spPr>
          <a:xfrm>
            <a:off x="422031" y="1477108"/>
            <a:ext cx="7746023" cy="72976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22031" y="3367454"/>
            <a:ext cx="7746023" cy="72976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414238" y="1477108"/>
            <a:ext cx="3423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Constructor </a:t>
            </a:r>
          </a:p>
          <a:p>
            <a:r>
              <a:rPr lang="en-US" altLang="zh-CN" dirty="0" smtClean="0"/>
              <a:t>Define options, name, hidden, etc.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14238" y="3409168"/>
            <a:ext cx="310886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Evaluation</a:t>
            </a:r>
          </a:p>
          <a:p>
            <a:endParaRPr lang="en-US" altLang="zh-CN" dirty="0"/>
          </a:p>
          <a:p>
            <a:r>
              <a:rPr lang="en-US" altLang="zh-CN" dirty="0" smtClean="0"/>
              <a:t>Do option, design check</a:t>
            </a:r>
          </a:p>
          <a:p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Do static </a:t>
            </a:r>
            <a:r>
              <a:rPr lang="en-US" altLang="zh-CN" dirty="0" err="1" smtClean="0"/>
              <a:t>ir</a:t>
            </a:r>
            <a:endParaRPr lang="en-US" altLang="zh-CN" dirty="0" smtClean="0"/>
          </a:p>
          <a:p>
            <a:r>
              <a:rPr lang="en-US" altLang="zh-CN" dirty="0" smtClean="0"/>
              <a:t>    Do dynamic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 (vector-less)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Do dynamic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 (vector-based)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2609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650" y="330200"/>
            <a:ext cx="62919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 smtClean="0"/>
              <a:t>Function level (static IR)</a:t>
            </a:r>
            <a:endParaRPr lang="zh-CN" altLang="en-US" sz="4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418273"/>
            <a:ext cx="7467600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圆角矩形 3"/>
          <p:cNvSpPr/>
          <p:nvPr/>
        </p:nvSpPr>
        <p:spPr>
          <a:xfrm>
            <a:off x="422031" y="1477108"/>
            <a:ext cx="7746023" cy="145659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292318" y="2020738"/>
            <a:ext cx="373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You are encouraged to add comments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92318" y="3582838"/>
            <a:ext cx="33863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Main entrance of Static IR analysis</a:t>
            </a:r>
          </a:p>
          <a:p>
            <a:r>
              <a:rPr lang="en-US" altLang="zh-CN" dirty="0" smtClean="0"/>
              <a:t>ir.cpp</a:t>
            </a:r>
          </a:p>
          <a:p>
            <a:r>
              <a:rPr lang="en-US" altLang="zh-CN" dirty="0"/>
              <a:t>   -&gt;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/irAnalyze.cpp</a:t>
            </a:r>
            <a:endParaRPr lang="zh-CN" altLang="en-US" dirty="0"/>
          </a:p>
          <a:p>
            <a:r>
              <a:rPr lang="en-US" altLang="zh-CN" dirty="0" smtClean="0"/>
              <a:t>          -&gt;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/irSolve.cpp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-&gt; </a:t>
            </a:r>
            <a:r>
              <a:rPr lang="en-US" altLang="zh-CN" smtClean="0"/>
              <a:t>matrix solving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034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4457" y="377371"/>
            <a:ext cx="35143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/>
              <a:t>To start with…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1450" y="1595021"/>
            <a:ext cx="1309352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Setup a very simple pg network ( for example, 4X4 PG network, with four current source)</a:t>
            </a:r>
          </a:p>
          <a:p>
            <a:endParaRPr lang="en-US" sz="2800"/>
          </a:p>
          <a:p>
            <a:r>
              <a:rPr lang="en-US" sz="2800"/>
              <a:t>Run the ngSPICE, and try to extract voltage drop for each node.</a:t>
            </a:r>
          </a:p>
          <a:p>
            <a:endParaRPr lang="en-US" sz="2800"/>
          </a:p>
          <a:p>
            <a:r>
              <a:rPr lang="en-US" sz="2800"/>
              <a:t>Try to dump out target node (instance voltage drop ) from VP.</a:t>
            </a:r>
          </a:p>
          <a:p>
            <a:r>
              <a:rPr lang="en-US" sz="2800"/>
              <a:t>(You can check </a:t>
            </a:r>
            <a:r>
              <a:rPr lang="en-US" sz="2800" b="1"/>
              <a:t>report_power_network</a:t>
            </a:r>
            <a:r>
              <a:rPr lang="en-US" sz="2800"/>
              <a:t>)</a:t>
            </a:r>
          </a:p>
          <a:p>
            <a:r>
              <a:rPr lang="en-US" sz="2800"/>
              <a:t>If anything is missing, please let me know, I can enhance.</a:t>
            </a:r>
          </a:p>
          <a:p>
            <a:endParaRPr lang="en-US" sz="2800"/>
          </a:p>
          <a:p>
            <a:r>
              <a:rPr lang="en-US" sz="2800"/>
              <a:t>Try to compare worst static voltage drop, difference? Relative error?</a:t>
            </a:r>
          </a:p>
          <a:p>
            <a:endParaRPr lang="en-US" sz="2800"/>
          </a:p>
          <a:p>
            <a:r>
              <a:rPr lang="en-US" sz="2800"/>
              <a:t>Try to compare the voltage drop node-by-node, error, dev</a:t>
            </a:r>
            <a:r>
              <a:rPr lang="en-US" altLang="zh-CN" sz="2800"/>
              <a:t>iation</a:t>
            </a:r>
            <a:r>
              <a:rPr lang="en-US" sz="2800"/>
              <a:t>, </a:t>
            </a:r>
            <a:r>
              <a:rPr lang="en-US" altLang="zh-CN" sz="2800"/>
              <a:t>correlation, etc.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581782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07927" y="196334"/>
            <a:ext cx="81549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/>
              <a:t>Dynamic IR drop analysis</a:t>
            </a:r>
            <a:endParaRPr lang="en-US" sz="6000"/>
          </a:p>
        </p:txBody>
      </p:sp>
      <p:sp>
        <p:nvSpPr>
          <p:cNvPr id="11" name="文本框 10"/>
          <p:cNvSpPr txBox="1"/>
          <p:nvPr/>
        </p:nvSpPr>
        <p:spPr>
          <a:xfrm>
            <a:off x="307927" y="1457438"/>
            <a:ext cx="1087868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/home/stor19d2p1/jchen2/VP_QA_base/QA_designs_v2/ARM_tiny_case</a:t>
            </a:r>
          </a:p>
          <a:p>
            <a:endParaRPr lang="en-US" sz="2800"/>
          </a:p>
          <a:p>
            <a:r>
              <a:rPr lang="en-US" sz="2800"/>
              <a:t>A very tiny case with 400 instance (target nodes)</a:t>
            </a:r>
          </a:p>
          <a:p>
            <a:r>
              <a:rPr lang="en-US" sz="2800">
                <a:solidFill>
                  <a:srgbClr val="00B050"/>
                </a:solidFill>
              </a:rPr>
              <a:t>tiny_arm.tcl </a:t>
            </a:r>
            <a:r>
              <a:rPr lang="en-US" sz="2800"/>
              <a:t> Read design, link</a:t>
            </a:r>
          </a:p>
          <a:p>
            <a:r>
              <a:rPr lang="en-US" sz="2800">
                <a:solidFill>
                  <a:srgbClr val="00B050"/>
                </a:solidFill>
              </a:rPr>
              <a:t>tiny_sim.tcl</a:t>
            </a:r>
            <a:r>
              <a:rPr lang="en-US" sz="2800"/>
              <a:t>   script to perform simulation, generate VCD</a:t>
            </a:r>
          </a:p>
          <a:p>
            <a:r>
              <a:rPr lang="en-US" sz="2800">
                <a:solidFill>
                  <a:srgbClr val="00B050"/>
                </a:solidFill>
              </a:rPr>
              <a:t>tiny_arm_pg.tcl</a:t>
            </a:r>
            <a:r>
              <a:rPr lang="en-US" sz="2800"/>
              <a:t>  script to create power network (you can modify and try)</a:t>
            </a:r>
          </a:p>
          <a:p>
            <a:r>
              <a:rPr lang="en-US" sz="2800">
                <a:solidFill>
                  <a:srgbClr val="00B050"/>
                </a:solidFill>
              </a:rPr>
              <a:t>tiny_arm_stage2.tcl</a:t>
            </a:r>
            <a:r>
              <a:rPr lang="en-US" sz="2800"/>
              <a:t> analyze static, dynamic v-less, v-based IR drop</a:t>
            </a:r>
          </a:p>
        </p:txBody>
      </p:sp>
      <p:sp>
        <p:nvSpPr>
          <p:cNvPr id="2" name="矩形 1"/>
          <p:cNvSpPr/>
          <p:nvPr/>
        </p:nvSpPr>
        <p:spPr>
          <a:xfrm>
            <a:off x="307927" y="4811422"/>
            <a:ext cx="9929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B050"/>
                </a:solidFill>
              </a:rPr>
              <a:t>tiny_arm_dynamicir/		</a:t>
            </a:r>
            <a:r>
              <a:rPr lang="en-US" sz="2800"/>
              <a:t>dynamic IR analysis result directory</a:t>
            </a:r>
          </a:p>
        </p:txBody>
      </p:sp>
      <p:sp>
        <p:nvSpPr>
          <p:cNvPr id="3" name="矩形 2"/>
          <p:cNvSpPr/>
          <p:nvPr/>
        </p:nvSpPr>
        <p:spPr>
          <a:xfrm>
            <a:off x="859461" y="5334642"/>
            <a:ext cx="1148493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B050"/>
                </a:solidFill>
              </a:rPr>
              <a:t>pg.sp</a:t>
            </a:r>
            <a:r>
              <a:rPr lang="en-US" sz="2400"/>
              <a:t>			SPICE netlist of power network. Current source is “average current”  </a:t>
            </a:r>
          </a:p>
          <a:p>
            <a:r>
              <a:rPr lang="en-US" sz="2800">
                <a:solidFill>
                  <a:srgbClr val="00B050"/>
                </a:solidFill>
              </a:rPr>
              <a:t>pg_current.sp</a:t>
            </a:r>
            <a:r>
              <a:rPr lang="en-US" sz="2400"/>
              <a:t>	Current value of each target node + middle node</a:t>
            </a:r>
          </a:p>
          <a:p>
            <a:r>
              <a:rPr lang="en-US" sz="2800">
                <a:solidFill>
                  <a:srgbClr val="00B050"/>
                </a:solidFill>
              </a:rPr>
              <a:t>pg_voltage.sp</a:t>
            </a:r>
            <a:r>
              <a:rPr lang="en-US" sz="2400"/>
              <a:t>	voltage drop  value of each target node  + middle node</a:t>
            </a:r>
          </a:p>
        </p:txBody>
      </p:sp>
    </p:spTree>
    <p:extLst>
      <p:ext uri="{BB962C8B-B14F-4D97-AF65-F5344CB8AC3E}">
        <p14:creationId xmlns:p14="http://schemas.microsoft.com/office/powerpoint/2010/main" val="1944330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4457" y="377371"/>
            <a:ext cx="35143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/>
              <a:t>To start with…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64457" y="1459554"/>
            <a:ext cx="905869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Write a script to parse pg_current.sp, pg_voltage.sp</a:t>
            </a:r>
          </a:p>
          <a:p>
            <a:r>
              <a:rPr lang="en-US" sz="2800"/>
              <a:t>Try to draw waveforms for a node.</a:t>
            </a:r>
          </a:p>
          <a:p>
            <a:endParaRPr lang="en-US" sz="2800"/>
          </a:p>
          <a:p>
            <a:r>
              <a:rPr lang="en-US" sz="2800"/>
              <a:t>Replace current source in pg.sp, replace with pwl source.</a:t>
            </a:r>
          </a:p>
          <a:p>
            <a:r>
              <a:rPr lang="en-US" sz="2800"/>
              <a:t>The pwl source can be extracted from pg_current.sp</a:t>
            </a:r>
          </a:p>
          <a:p>
            <a:endParaRPr lang="en-US" sz="2800"/>
          </a:p>
          <a:p>
            <a:r>
              <a:rPr lang="en-US" sz="2800"/>
              <a:t>Measure the volage drop value on each target node.</a:t>
            </a:r>
          </a:p>
          <a:p>
            <a:r>
              <a:rPr lang="en-US" sz="2800"/>
              <a:t>Measure the max dynamic voltage drop on each target node.</a:t>
            </a:r>
          </a:p>
        </p:txBody>
      </p:sp>
    </p:spTree>
    <p:extLst>
      <p:ext uri="{BB962C8B-B14F-4D97-AF65-F5344CB8AC3E}">
        <p14:creationId xmlns:p14="http://schemas.microsoft.com/office/powerpoint/2010/main" val="110323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7416" y="28458"/>
            <a:ext cx="8116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/>
              <a:t>Modify PG structure, and check Irdrop (1)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417" y="2362017"/>
            <a:ext cx="5534025" cy="1485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416" y="5347855"/>
            <a:ext cx="5876925" cy="14478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17417" y="1573904"/>
            <a:ext cx="8312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/home/stor19d2p1/jchen2/</a:t>
            </a:r>
            <a:r>
              <a:rPr lang="en-US" b="1" dirty="0" err="1">
                <a:solidFill>
                  <a:srgbClr val="00B050"/>
                </a:solidFill>
              </a:rPr>
              <a:t>VP_QA_base</a:t>
            </a:r>
            <a:r>
              <a:rPr lang="en-US" b="1" dirty="0">
                <a:solidFill>
                  <a:srgbClr val="00B050"/>
                </a:solidFill>
              </a:rPr>
              <a:t>/QA_designs_v2/</a:t>
            </a:r>
            <a:r>
              <a:rPr lang="en-US" b="1" dirty="0" err="1">
                <a:solidFill>
                  <a:srgbClr val="00B050"/>
                </a:solidFill>
              </a:rPr>
              <a:t>ARM_tiny_case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/>
              <a:t>In </a:t>
            </a:r>
            <a:r>
              <a:rPr lang="en-US" b="1" dirty="0">
                <a:solidFill>
                  <a:srgbClr val="00B050"/>
                </a:solidFill>
              </a:rPr>
              <a:t>tiny_arm_stage2.tcl</a:t>
            </a:r>
            <a:r>
              <a:rPr lang="en-US" dirty="0"/>
              <a:t>,  suppose the static IR drop of VDD is shown in below.</a:t>
            </a:r>
          </a:p>
        </p:txBody>
      </p:sp>
      <p:sp>
        <p:nvSpPr>
          <p:cNvPr id="6" name="矩形 5"/>
          <p:cNvSpPr/>
          <p:nvPr/>
        </p:nvSpPr>
        <p:spPr>
          <a:xfrm>
            <a:off x="817416" y="729619"/>
            <a:ext cx="9407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After testing the correlation of static IR drop and dynamic IR drop.</a:t>
            </a:r>
          </a:p>
          <a:p>
            <a:r>
              <a:rPr lang="en-US"/>
              <a:t>We can also test the PG network shape impacts on IR drop. (narrower PG, larger IR drop)</a:t>
            </a:r>
          </a:p>
        </p:txBody>
      </p:sp>
      <p:sp>
        <p:nvSpPr>
          <p:cNvPr id="7" name="矩形 6"/>
          <p:cNvSpPr/>
          <p:nvPr/>
        </p:nvSpPr>
        <p:spPr>
          <a:xfrm>
            <a:off x="817417" y="4170265"/>
            <a:ext cx="10169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Then, if we down-size the power rail width, we should see larger IR drop.</a:t>
            </a:r>
          </a:p>
          <a:p>
            <a:r>
              <a:rPr lang="en-US"/>
              <a:t>Please refer to </a:t>
            </a:r>
            <a:r>
              <a:rPr lang="en-US" b="1">
                <a:solidFill>
                  <a:srgbClr val="00B050"/>
                </a:solidFill>
              </a:rPr>
              <a:t>tiny_arm_stage3.tcl</a:t>
            </a:r>
            <a:r>
              <a:rPr lang="en-US"/>
              <a:t> for reference.</a:t>
            </a:r>
          </a:p>
          <a:p>
            <a:r>
              <a:rPr lang="en-US"/>
              <a:t>In the script, I modify the rail width from 0.3 to 0.2 (compare </a:t>
            </a:r>
            <a:r>
              <a:rPr lang="en-US" b="1">
                <a:solidFill>
                  <a:srgbClr val="00B050"/>
                </a:solidFill>
              </a:rPr>
              <a:t>tiny_arm_pg3.tcl</a:t>
            </a:r>
            <a:r>
              <a:rPr lang="en-US"/>
              <a:t> and </a:t>
            </a:r>
            <a:r>
              <a:rPr lang="en-US" b="1">
                <a:solidFill>
                  <a:srgbClr val="00B050"/>
                </a:solidFill>
              </a:rPr>
              <a:t>tiny_arm_pg.tcl</a:t>
            </a:r>
            <a:r>
              <a:rPr lang="en-US"/>
              <a:t>)</a:t>
            </a:r>
          </a:p>
          <a:p>
            <a:r>
              <a:rPr lang="en-US"/>
              <a:t>You can see the IR drop becomes larger.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349590" y="6071755"/>
            <a:ext cx="3750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Please modify the pg parameter, and </a:t>
            </a:r>
          </a:p>
          <a:p>
            <a:r>
              <a:rPr lang="en-US" b="1">
                <a:solidFill>
                  <a:srgbClr val="FF0000"/>
                </a:solidFill>
              </a:rPr>
              <a:t>perform more correlation check.</a:t>
            </a:r>
          </a:p>
        </p:txBody>
      </p:sp>
    </p:spTree>
    <p:extLst>
      <p:ext uri="{BB962C8B-B14F-4D97-AF65-F5344CB8AC3E}">
        <p14:creationId xmlns:p14="http://schemas.microsoft.com/office/powerpoint/2010/main" val="2874095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7416" y="28458"/>
            <a:ext cx="8116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/>
              <a:t>Modify PG structure, and check Irdrop (2)</a:t>
            </a:r>
          </a:p>
        </p:txBody>
      </p:sp>
      <p:sp>
        <p:nvSpPr>
          <p:cNvPr id="3" name="矩形 2"/>
          <p:cNvSpPr/>
          <p:nvPr/>
        </p:nvSpPr>
        <p:spPr>
          <a:xfrm>
            <a:off x="817416" y="972189"/>
            <a:ext cx="11077648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/>
              <a:t>How to generate new data?</a:t>
            </a:r>
          </a:p>
          <a:p>
            <a:endParaRPr lang="en-US" sz="2400"/>
          </a:p>
          <a:p>
            <a:pPr marL="457200" indent="-457200">
              <a:buAutoNum type="arabicPeriod"/>
            </a:pPr>
            <a:r>
              <a:rPr lang="en-US" sz="2400"/>
              <a:t>Use customized AG build:     </a:t>
            </a:r>
            <a:r>
              <a:rPr lang="en-US" sz="2400">
                <a:solidFill>
                  <a:srgbClr val="00B050"/>
                </a:solidFill>
              </a:rPr>
              <a:t>/home/jchen/work_stor19d2p1/jchen2/dyna_build/AG</a:t>
            </a:r>
          </a:p>
          <a:p>
            <a:pPr marL="457200" indent="-457200">
              <a:buAutoNum type="arabicPeriod"/>
            </a:pPr>
            <a:endParaRPr lang="en-US" sz="2400"/>
          </a:p>
          <a:p>
            <a:pPr marL="457200" indent="-457200">
              <a:buAutoNum type="arabicPeriod"/>
            </a:pPr>
            <a:r>
              <a:rPr lang="en-US" sz="2400"/>
              <a:t>Source </a:t>
            </a:r>
            <a:r>
              <a:rPr lang="en-US" sz="2400">
                <a:solidFill>
                  <a:srgbClr val="00B050"/>
                </a:solidFill>
              </a:rPr>
              <a:t>tiny_arm_stage2.tcl   </a:t>
            </a:r>
            <a:endParaRPr lang="en-US" sz="2400"/>
          </a:p>
          <a:p>
            <a:r>
              <a:rPr lang="en-US" sz="2400"/>
              <a:t>	the vector-based IR drop analysis will generate SPICE netlist and waveform</a:t>
            </a:r>
          </a:p>
          <a:p>
            <a:r>
              <a:rPr lang="en-US" sz="2400"/>
              <a:t>	perform correlation check</a:t>
            </a:r>
          </a:p>
          <a:p>
            <a:endParaRPr lang="en-US" sz="2400">
              <a:solidFill>
                <a:srgbClr val="00B050"/>
              </a:solidFill>
            </a:endParaRPr>
          </a:p>
          <a:p>
            <a:pPr marL="457200" indent="-457200">
              <a:buAutoNum type="arabicPeriod" startAt="3"/>
            </a:pPr>
            <a:r>
              <a:rPr lang="en-US" sz="2400"/>
              <a:t>Modify</a:t>
            </a:r>
            <a:r>
              <a:rPr lang="en-US" sz="2400">
                <a:solidFill>
                  <a:srgbClr val="00B050"/>
                </a:solidFill>
              </a:rPr>
              <a:t> tiny_arm_pg3.tcl</a:t>
            </a:r>
            <a:r>
              <a:rPr lang="en-US" sz="2400"/>
              <a:t> , source </a:t>
            </a:r>
            <a:r>
              <a:rPr lang="en-US" sz="2400">
                <a:solidFill>
                  <a:srgbClr val="00B050"/>
                </a:solidFill>
              </a:rPr>
              <a:t>tiny_arm_stage3.tcl</a:t>
            </a:r>
          </a:p>
          <a:p>
            <a:r>
              <a:rPr lang="en-US" sz="2400"/>
              <a:t>	run vector-based IR drop to generae new SPICE netlist and waveform</a:t>
            </a:r>
          </a:p>
          <a:p>
            <a:r>
              <a:rPr lang="en-US" sz="2400"/>
              <a:t>	perform correlation check</a:t>
            </a:r>
          </a:p>
          <a:p>
            <a:endParaRPr lang="en-US" sz="2400">
              <a:solidFill>
                <a:srgbClr val="00B050"/>
              </a:solidFill>
            </a:endParaRPr>
          </a:p>
          <a:p>
            <a:endParaRPr lang="en-US" sz="2400">
              <a:solidFill>
                <a:srgbClr val="00B05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7415" y="5682780"/>
            <a:ext cx="81161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More details on PG structure can be found in manual:</a:t>
            </a:r>
          </a:p>
          <a:p>
            <a:r>
              <a:rPr lang="en-US">
                <a:solidFill>
                  <a:srgbClr val="FF0000"/>
                </a:solidFill>
              </a:rPr>
              <a:t>http://172.168.8.15:8088/projects/aguda-techpub/wiki/Aguda_user_guide</a:t>
            </a:r>
          </a:p>
        </p:txBody>
      </p:sp>
    </p:spTree>
    <p:extLst>
      <p:ext uri="{BB962C8B-B14F-4D97-AF65-F5344CB8AC3E}">
        <p14:creationId xmlns:p14="http://schemas.microsoft.com/office/powerpoint/2010/main" val="394374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1643" y="933381"/>
            <a:ext cx="773942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Outline</a:t>
            </a:r>
          </a:p>
          <a:p>
            <a:endParaRPr lang="en-US" sz="4400" b="1" dirty="0"/>
          </a:p>
          <a:p>
            <a:r>
              <a:rPr lang="en-US" sz="4400" b="1" dirty="0"/>
              <a:t>IR drop background knowledge</a:t>
            </a:r>
          </a:p>
          <a:p>
            <a:endParaRPr lang="en-US" sz="4400" b="1" dirty="0"/>
          </a:p>
          <a:p>
            <a:r>
              <a:rPr lang="en-US" sz="4400" b="1" dirty="0" smtClean="0"/>
              <a:t>Main routine</a:t>
            </a:r>
            <a:endParaRPr lang="en-US" sz="4400" b="1" dirty="0"/>
          </a:p>
          <a:p>
            <a:endParaRPr lang="en-US" sz="4400" b="1" dirty="0"/>
          </a:p>
          <a:p>
            <a:r>
              <a:rPr lang="en-US" sz="4400" b="1" dirty="0" smtClean="0"/>
              <a:t>Main code structure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5366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矩形标注 186"/>
          <p:cNvSpPr/>
          <p:nvPr/>
        </p:nvSpPr>
        <p:spPr>
          <a:xfrm>
            <a:off x="4773510" y="2049715"/>
            <a:ext cx="2370969" cy="2522266"/>
          </a:xfrm>
          <a:prstGeom prst="wedgeRectCallout">
            <a:avLst>
              <a:gd name="adj1" fmla="val 107494"/>
              <a:gd name="adj2" fmla="val -51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文本框 1"/>
          <p:cNvSpPr txBox="1"/>
          <p:nvPr/>
        </p:nvSpPr>
        <p:spPr>
          <a:xfrm>
            <a:off x="323744" y="194030"/>
            <a:ext cx="97751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/>
              <a:t>Why we need to care IR drop?</a:t>
            </a:r>
            <a:endParaRPr lang="en-US" sz="6000" b="1"/>
          </a:p>
        </p:txBody>
      </p:sp>
      <p:grpSp>
        <p:nvGrpSpPr>
          <p:cNvPr id="134" name="组合 133"/>
          <p:cNvGrpSpPr/>
          <p:nvPr/>
        </p:nvGrpSpPr>
        <p:grpSpPr>
          <a:xfrm>
            <a:off x="7743190" y="2029296"/>
            <a:ext cx="3894667" cy="1049866"/>
            <a:chOff x="2328331" y="3759538"/>
            <a:chExt cx="3894667" cy="1049866"/>
          </a:xfrm>
        </p:grpSpPr>
        <p:grpSp>
          <p:nvGrpSpPr>
            <p:cNvPr id="135" name="组合 134"/>
            <p:cNvGrpSpPr/>
            <p:nvPr/>
          </p:nvGrpSpPr>
          <p:grpSpPr>
            <a:xfrm>
              <a:off x="2328331" y="3759538"/>
              <a:ext cx="3894667" cy="1049866"/>
              <a:chOff x="1930398" y="4020796"/>
              <a:chExt cx="3894667" cy="1049866"/>
            </a:xfrm>
          </p:grpSpPr>
          <p:sp>
            <p:nvSpPr>
              <p:cNvPr id="138" name="平行四边形 137"/>
              <p:cNvSpPr/>
              <p:nvPr/>
            </p:nvSpPr>
            <p:spPr>
              <a:xfrm>
                <a:off x="1930398" y="4020796"/>
                <a:ext cx="3894667" cy="1049866"/>
              </a:xfrm>
              <a:prstGeom prst="parallelogram">
                <a:avLst>
                  <a:gd name="adj" fmla="val 118548"/>
                </a:avLst>
              </a:prstGeom>
              <a:solidFill>
                <a:srgbClr val="00B050">
                  <a:alpha val="17000"/>
                </a:srgbClr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9" name="直接连接符 138"/>
              <p:cNvCxnSpPr/>
              <p:nvPr/>
            </p:nvCxnSpPr>
            <p:spPr>
              <a:xfrm>
                <a:off x="2362199" y="4717143"/>
                <a:ext cx="2578100" cy="0"/>
              </a:xfrm>
              <a:prstGeom prst="line">
                <a:avLst/>
              </a:prstGeom>
              <a:solidFill>
                <a:schemeClr val="accent1">
                  <a:alpha val="17000"/>
                </a:schemeClr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0" name="直接连接符 139"/>
              <p:cNvCxnSpPr/>
              <p:nvPr/>
            </p:nvCxnSpPr>
            <p:spPr>
              <a:xfrm>
                <a:off x="2777066" y="4354286"/>
                <a:ext cx="2578100" cy="0"/>
              </a:xfrm>
              <a:prstGeom prst="line">
                <a:avLst/>
              </a:prstGeom>
              <a:solidFill>
                <a:schemeClr val="accent1">
                  <a:alpha val="17000"/>
                </a:schemeClr>
              </a:solidFill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136" name="直接连接符 135"/>
            <p:cNvCxnSpPr/>
            <p:nvPr/>
          </p:nvCxnSpPr>
          <p:spPr>
            <a:xfrm flipH="1">
              <a:off x="3156255" y="3759538"/>
              <a:ext cx="1083732" cy="1049866"/>
            </a:xfrm>
            <a:prstGeom prst="line">
              <a:avLst/>
            </a:prstGeom>
            <a:solidFill>
              <a:srgbClr val="00B050">
                <a:alpha val="17000"/>
              </a:srgbClr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 flipH="1">
              <a:off x="4269620" y="3759538"/>
              <a:ext cx="1083732" cy="1049866"/>
            </a:xfrm>
            <a:prstGeom prst="line">
              <a:avLst/>
            </a:prstGeom>
            <a:solidFill>
              <a:srgbClr val="00B050">
                <a:alpha val="17000"/>
              </a:srgbClr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1" name="平行四边形 140"/>
          <p:cNvSpPr/>
          <p:nvPr/>
        </p:nvSpPr>
        <p:spPr>
          <a:xfrm>
            <a:off x="7743191" y="1791892"/>
            <a:ext cx="3894667" cy="1049866"/>
          </a:xfrm>
          <a:prstGeom prst="parallelogram">
            <a:avLst>
              <a:gd name="adj" fmla="val 118548"/>
            </a:avLst>
          </a:prstGeom>
          <a:solidFill>
            <a:schemeClr val="accent1">
              <a:alpha val="63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直接连接符 141"/>
          <p:cNvCxnSpPr/>
          <p:nvPr/>
        </p:nvCxnSpPr>
        <p:spPr>
          <a:xfrm flipH="1">
            <a:off x="8014125" y="1944291"/>
            <a:ext cx="795867" cy="0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3" name="直接连接符 142"/>
          <p:cNvCxnSpPr/>
          <p:nvPr/>
        </p:nvCxnSpPr>
        <p:spPr>
          <a:xfrm flipH="1">
            <a:off x="7844792" y="2096691"/>
            <a:ext cx="795867" cy="0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4" name="直接连接符 143"/>
          <p:cNvCxnSpPr/>
          <p:nvPr/>
        </p:nvCxnSpPr>
        <p:spPr>
          <a:xfrm flipH="1">
            <a:off x="7599258" y="2316825"/>
            <a:ext cx="795867" cy="0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5" name="直接连接符 144"/>
          <p:cNvCxnSpPr/>
          <p:nvPr/>
        </p:nvCxnSpPr>
        <p:spPr>
          <a:xfrm flipH="1">
            <a:off x="11460058" y="1944291"/>
            <a:ext cx="795867" cy="0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6" name="直接连接符 145"/>
          <p:cNvCxnSpPr/>
          <p:nvPr/>
        </p:nvCxnSpPr>
        <p:spPr>
          <a:xfrm flipH="1">
            <a:off x="11265324" y="2130558"/>
            <a:ext cx="795867" cy="0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7" name="直接连接符 146"/>
          <p:cNvCxnSpPr/>
          <p:nvPr/>
        </p:nvCxnSpPr>
        <p:spPr>
          <a:xfrm flipH="1">
            <a:off x="11062124" y="2282958"/>
            <a:ext cx="795867" cy="0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8" name="直接连接符 147"/>
          <p:cNvCxnSpPr>
            <a:stCxn id="141" idx="0"/>
          </p:cNvCxnSpPr>
          <p:nvPr/>
        </p:nvCxnSpPr>
        <p:spPr>
          <a:xfrm flipH="1">
            <a:off x="8606793" y="1791892"/>
            <a:ext cx="1083732" cy="1049866"/>
          </a:xfrm>
          <a:prstGeom prst="line">
            <a:avLst/>
          </a:prstGeom>
          <a:solidFill>
            <a:schemeClr val="accent1">
              <a:alpha val="17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9" name="直接连接符 148"/>
          <p:cNvCxnSpPr/>
          <p:nvPr/>
        </p:nvCxnSpPr>
        <p:spPr>
          <a:xfrm flipH="1">
            <a:off x="9720158" y="1791892"/>
            <a:ext cx="1083732" cy="1049866"/>
          </a:xfrm>
          <a:prstGeom prst="line">
            <a:avLst/>
          </a:prstGeom>
          <a:solidFill>
            <a:schemeClr val="accent1">
              <a:alpha val="17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0" name="等腰三角形 149"/>
          <p:cNvSpPr/>
          <p:nvPr/>
        </p:nvSpPr>
        <p:spPr>
          <a:xfrm rot="5400000">
            <a:off x="8287143" y="3292133"/>
            <a:ext cx="544741" cy="3914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等腰三角形 150"/>
          <p:cNvSpPr/>
          <p:nvPr/>
        </p:nvSpPr>
        <p:spPr>
          <a:xfrm rot="5400000">
            <a:off x="9412109" y="3292263"/>
            <a:ext cx="544741" cy="3914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直接连接符 151"/>
          <p:cNvCxnSpPr>
            <a:stCxn id="138" idx="4"/>
            <a:endCxn id="151" idx="1"/>
          </p:cNvCxnSpPr>
          <p:nvPr/>
        </p:nvCxnSpPr>
        <p:spPr>
          <a:xfrm flipH="1">
            <a:off x="9684480" y="3079162"/>
            <a:ext cx="6044" cy="272632"/>
          </a:xfrm>
          <a:prstGeom prst="line">
            <a:avLst/>
          </a:prstGeom>
          <a:solidFill>
            <a:srgbClr val="00B050">
              <a:alpha val="17000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3" name="直接连接符 152"/>
          <p:cNvCxnSpPr/>
          <p:nvPr/>
        </p:nvCxnSpPr>
        <p:spPr>
          <a:xfrm flipH="1">
            <a:off x="8559514" y="3088836"/>
            <a:ext cx="6044" cy="272632"/>
          </a:xfrm>
          <a:prstGeom prst="line">
            <a:avLst/>
          </a:prstGeom>
          <a:solidFill>
            <a:srgbClr val="00B050">
              <a:alpha val="17000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4" name="直接连接符 153"/>
          <p:cNvCxnSpPr>
            <a:stCxn id="150" idx="0"/>
            <a:endCxn id="151" idx="3"/>
          </p:cNvCxnSpPr>
          <p:nvPr/>
        </p:nvCxnSpPr>
        <p:spPr>
          <a:xfrm>
            <a:off x="8755230" y="3487850"/>
            <a:ext cx="733534" cy="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平行四边形 156"/>
          <p:cNvSpPr/>
          <p:nvPr/>
        </p:nvSpPr>
        <p:spPr>
          <a:xfrm>
            <a:off x="6963634" y="4035592"/>
            <a:ext cx="3894667" cy="1049866"/>
          </a:xfrm>
          <a:prstGeom prst="parallelogram">
            <a:avLst>
              <a:gd name="adj" fmla="val 118548"/>
            </a:avLst>
          </a:prstGeom>
          <a:solidFill>
            <a:schemeClr val="accent2">
              <a:lumMod val="20000"/>
              <a:lumOff val="80000"/>
              <a:alpha val="62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直接连接符 157"/>
          <p:cNvCxnSpPr>
            <a:stCxn id="151" idx="5"/>
          </p:cNvCxnSpPr>
          <p:nvPr/>
        </p:nvCxnSpPr>
        <p:spPr>
          <a:xfrm flipH="1">
            <a:off x="9684479" y="3624165"/>
            <a:ext cx="1" cy="91950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接连接符 158"/>
          <p:cNvCxnSpPr/>
          <p:nvPr/>
        </p:nvCxnSpPr>
        <p:spPr>
          <a:xfrm flipH="1">
            <a:off x="8533763" y="3624165"/>
            <a:ext cx="1" cy="91950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组合 163"/>
          <p:cNvGrpSpPr/>
          <p:nvPr/>
        </p:nvGrpSpPr>
        <p:grpSpPr>
          <a:xfrm>
            <a:off x="8497010" y="4995990"/>
            <a:ext cx="1477433" cy="787790"/>
            <a:chOff x="3224107" y="5824794"/>
            <a:chExt cx="1477433" cy="787790"/>
          </a:xfrm>
        </p:grpSpPr>
        <p:sp>
          <p:nvSpPr>
            <p:cNvPr id="163" name="矩形标注 162"/>
            <p:cNvSpPr/>
            <p:nvPr/>
          </p:nvSpPr>
          <p:spPr>
            <a:xfrm>
              <a:off x="3224107" y="5824794"/>
              <a:ext cx="1477433" cy="787790"/>
            </a:xfrm>
            <a:prstGeom prst="wedgeRectCallout">
              <a:avLst>
                <a:gd name="adj1" fmla="val -8818"/>
                <a:gd name="adj2" fmla="val -232795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2" name="肘形连接符 161"/>
            <p:cNvCxnSpPr/>
            <p:nvPr/>
          </p:nvCxnSpPr>
          <p:spPr>
            <a:xfrm flipV="1">
              <a:off x="3372472" y="5914262"/>
              <a:ext cx="1009471" cy="508310"/>
            </a:xfrm>
            <a:prstGeom prst="bentConnector3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任意多边形 164"/>
          <p:cNvSpPr/>
          <p:nvPr/>
        </p:nvSpPr>
        <p:spPr>
          <a:xfrm>
            <a:off x="7607495" y="2201382"/>
            <a:ext cx="1786597" cy="1209821"/>
          </a:xfrm>
          <a:custGeom>
            <a:avLst/>
            <a:gdLst>
              <a:gd name="connsiteX0" fmla="*/ 0 w 1786597"/>
              <a:gd name="connsiteY0" fmla="*/ 0 h 1209821"/>
              <a:gd name="connsiteX1" fmla="*/ 379828 w 1786597"/>
              <a:gd name="connsiteY1" fmla="*/ 56271 h 1209821"/>
              <a:gd name="connsiteX2" fmla="*/ 717453 w 1786597"/>
              <a:gd name="connsiteY2" fmla="*/ 42203 h 1209821"/>
              <a:gd name="connsiteX3" fmla="*/ 956603 w 1786597"/>
              <a:gd name="connsiteY3" fmla="*/ 28135 h 1209821"/>
              <a:gd name="connsiteX4" fmla="*/ 1252025 w 1786597"/>
              <a:gd name="connsiteY4" fmla="*/ 56271 h 1209821"/>
              <a:gd name="connsiteX5" fmla="*/ 1392702 w 1786597"/>
              <a:gd name="connsiteY5" fmla="*/ 168812 h 1209821"/>
              <a:gd name="connsiteX6" fmla="*/ 1012874 w 1786597"/>
              <a:gd name="connsiteY6" fmla="*/ 478301 h 1209821"/>
              <a:gd name="connsiteX7" fmla="*/ 1012874 w 1786597"/>
              <a:gd name="connsiteY7" fmla="*/ 661181 h 1209821"/>
              <a:gd name="connsiteX8" fmla="*/ 1434905 w 1786597"/>
              <a:gd name="connsiteY8" fmla="*/ 604911 h 1209821"/>
              <a:gd name="connsiteX9" fmla="*/ 1280160 w 1786597"/>
              <a:gd name="connsiteY9" fmla="*/ 731520 h 1209821"/>
              <a:gd name="connsiteX10" fmla="*/ 1055077 w 1786597"/>
              <a:gd name="connsiteY10" fmla="*/ 844061 h 1209821"/>
              <a:gd name="connsiteX11" fmla="*/ 1012874 w 1786597"/>
              <a:gd name="connsiteY11" fmla="*/ 1026941 h 1209821"/>
              <a:gd name="connsiteX12" fmla="*/ 1055077 w 1786597"/>
              <a:gd name="connsiteY12" fmla="*/ 1083212 h 1209821"/>
              <a:gd name="connsiteX13" fmla="*/ 1125416 w 1786597"/>
              <a:gd name="connsiteY13" fmla="*/ 1167618 h 1209821"/>
              <a:gd name="connsiteX14" fmla="*/ 1322363 w 1786597"/>
              <a:gd name="connsiteY14" fmla="*/ 1181686 h 1209821"/>
              <a:gd name="connsiteX15" fmla="*/ 1491176 w 1786597"/>
              <a:gd name="connsiteY15" fmla="*/ 1181686 h 1209821"/>
              <a:gd name="connsiteX16" fmla="*/ 1786597 w 1786597"/>
              <a:gd name="connsiteY16" fmla="*/ 1209821 h 120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86597" h="1209821">
                <a:moveTo>
                  <a:pt x="0" y="0"/>
                </a:moveTo>
                <a:cubicBezTo>
                  <a:pt x="130126" y="24618"/>
                  <a:pt x="260253" y="49237"/>
                  <a:pt x="379828" y="56271"/>
                </a:cubicBezTo>
                <a:cubicBezTo>
                  <a:pt x="499403" y="63305"/>
                  <a:pt x="621324" y="46892"/>
                  <a:pt x="717453" y="42203"/>
                </a:cubicBezTo>
                <a:cubicBezTo>
                  <a:pt x="813582" y="37514"/>
                  <a:pt x="867508" y="25790"/>
                  <a:pt x="956603" y="28135"/>
                </a:cubicBezTo>
                <a:cubicBezTo>
                  <a:pt x="1045698" y="30480"/>
                  <a:pt x="1179342" y="32825"/>
                  <a:pt x="1252025" y="56271"/>
                </a:cubicBezTo>
                <a:cubicBezTo>
                  <a:pt x="1324708" y="79717"/>
                  <a:pt x="1432560" y="98474"/>
                  <a:pt x="1392702" y="168812"/>
                </a:cubicBezTo>
                <a:cubicBezTo>
                  <a:pt x="1352844" y="239150"/>
                  <a:pt x="1076179" y="396240"/>
                  <a:pt x="1012874" y="478301"/>
                </a:cubicBezTo>
                <a:cubicBezTo>
                  <a:pt x="949569" y="560362"/>
                  <a:pt x="942536" y="640079"/>
                  <a:pt x="1012874" y="661181"/>
                </a:cubicBezTo>
                <a:cubicBezTo>
                  <a:pt x="1083213" y="682283"/>
                  <a:pt x="1390357" y="593188"/>
                  <a:pt x="1434905" y="604911"/>
                </a:cubicBezTo>
                <a:cubicBezTo>
                  <a:pt x="1479453" y="616634"/>
                  <a:pt x="1343465" y="691662"/>
                  <a:pt x="1280160" y="731520"/>
                </a:cubicBezTo>
                <a:cubicBezTo>
                  <a:pt x="1216855" y="771378"/>
                  <a:pt x="1099624" y="794824"/>
                  <a:pt x="1055077" y="844061"/>
                </a:cubicBezTo>
                <a:cubicBezTo>
                  <a:pt x="1010530" y="893298"/>
                  <a:pt x="1012874" y="1026941"/>
                  <a:pt x="1012874" y="1026941"/>
                </a:cubicBezTo>
                <a:cubicBezTo>
                  <a:pt x="1012874" y="1066799"/>
                  <a:pt x="1036320" y="1059766"/>
                  <a:pt x="1055077" y="1083212"/>
                </a:cubicBezTo>
                <a:cubicBezTo>
                  <a:pt x="1073834" y="1106658"/>
                  <a:pt x="1080868" y="1151206"/>
                  <a:pt x="1125416" y="1167618"/>
                </a:cubicBezTo>
                <a:cubicBezTo>
                  <a:pt x="1169964" y="1184030"/>
                  <a:pt x="1261403" y="1179341"/>
                  <a:pt x="1322363" y="1181686"/>
                </a:cubicBezTo>
                <a:cubicBezTo>
                  <a:pt x="1383323" y="1184031"/>
                  <a:pt x="1413804" y="1176997"/>
                  <a:pt x="1491176" y="1181686"/>
                </a:cubicBezTo>
                <a:cubicBezTo>
                  <a:pt x="1568548" y="1186375"/>
                  <a:pt x="1677572" y="1198098"/>
                  <a:pt x="1786597" y="1209821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6" name="组合 185"/>
          <p:cNvGrpSpPr/>
          <p:nvPr/>
        </p:nvGrpSpPr>
        <p:grpSpPr>
          <a:xfrm>
            <a:off x="4875417" y="2110046"/>
            <a:ext cx="2163000" cy="2375006"/>
            <a:chOff x="4425475" y="1779714"/>
            <a:chExt cx="2163000" cy="2695352"/>
          </a:xfrm>
        </p:grpSpPr>
        <p:sp>
          <p:nvSpPr>
            <p:cNvPr id="166" name="任意多边形 165"/>
            <p:cNvSpPr/>
            <p:nvPr/>
          </p:nvSpPr>
          <p:spPr>
            <a:xfrm>
              <a:off x="4629046" y="2135556"/>
              <a:ext cx="1393372" cy="939186"/>
            </a:xfrm>
            <a:custGeom>
              <a:avLst/>
              <a:gdLst>
                <a:gd name="connsiteX0" fmla="*/ 0 w 1393372"/>
                <a:gd name="connsiteY0" fmla="*/ 1181722 h 1181722"/>
                <a:gd name="connsiteX1" fmla="*/ 362858 w 1393372"/>
                <a:gd name="connsiteY1" fmla="*/ 1123664 h 1181722"/>
                <a:gd name="connsiteX2" fmla="*/ 435429 w 1393372"/>
                <a:gd name="connsiteY2" fmla="*/ 891436 h 1181722"/>
                <a:gd name="connsiteX3" fmla="*/ 566058 w 1393372"/>
                <a:gd name="connsiteY3" fmla="*/ 107664 h 1181722"/>
                <a:gd name="connsiteX4" fmla="*/ 667658 w 1393372"/>
                <a:gd name="connsiteY4" fmla="*/ 64122 h 1181722"/>
                <a:gd name="connsiteX5" fmla="*/ 725715 w 1393372"/>
                <a:gd name="connsiteY5" fmla="*/ 644693 h 1181722"/>
                <a:gd name="connsiteX6" fmla="*/ 812800 w 1393372"/>
                <a:gd name="connsiteY6" fmla="*/ 833379 h 1181722"/>
                <a:gd name="connsiteX7" fmla="*/ 1059543 w 1393372"/>
                <a:gd name="connsiteY7" fmla="*/ 1051093 h 1181722"/>
                <a:gd name="connsiteX8" fmla="*/ 1393372 w 1393372"/>
                <a:gd name="connsiteY8" fmla="*/ 1167207 h 1181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3372" h="1181722">
                  <a:moveTo>
                    <a:pt x="0" y="1181722"/>
                  </a:moveTo>
                  <a:cubicBezTo>
                    <a:pt x="145143" y="1176883"/>
                    <a:pt x="290287" y="1172045"/>
                    <a:pt x="362858" y="1123664"/>
                  </a:cubicBezTo>
                  <a:cubicBezTo>
                    <a:pt x="435429" y="1075283"/>
                    <a:pt x="401562" y="1060769"/>
                    <a:pt x="435429" y="891436"/>
                  </a:cubicBezTo>
                  <a:cubicBezTo>
                    <a:pt x="469296" y="722103"/>
                    <a:pt x="527353" y="245550"/>
                    <a:pt x="566058" y="107664"/>
                  </a:cubicBezTo>
                  <a:cubicBezTo>
                    <a:pt x="604763" y="-30222"/>
                    <a:pt x="641049" y="-25383"/>
                    <a:pt x="667658" y="64122"/>
                  </a:cubicBezTo>
                  <a:cubicBezTo>
                    <a:pt x="694267" y="153627"/>
                    <a:pt x="701525" y="516484"/>
                    <a:pt x="725715" y="644693"/>
                  </a:cubicBezTo>
                  <a:cubicBezTo>
                    <a:pt x="749905" y="772902"/>
                    <a:pt x="757162" y="765646"/>
                    <a:pt x="812800" y="833379"/>
                  </a:cubicBezTo>
                  <a:cubicBezTo>
                    <a:pt x="868438" y="901112"/>
                    <a:pt x="962781" y="995455"/>
                    <a:pt x="1059543" y="1051093"/>
                  </a:cubicBezTo>
                  <a:cubicBezTo>
                    <a:pt x="1156305" y="1106731"/>
                    <a:pt x="1274838" y="1136969"/>
                    <a:pt x="1393372" y="116720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任意多边形 166"/>
            <p:cNvSpPr/>
            <p:nvPr/>
          </p:nvSpPr>
          <p:spPr>
            <a:xfrm>
              <a:off x="4660817" y="3665246"/>
              <a:ext cx="1494972" cy="717047"/>
            </a:xfrm>
            <a:custGeom>
              <a:avLst/>
              <a:gdLst>
                <a:gd name="connsiteX0" fmla="*/ 0 w 1494972"/>
                <a:gd name="connsiteY0" fmla="*/ 5586 h 717047"/>
                <a:gd name="connsiteX1" fmla="*/ 362858 w 1494972"/>
                <a:gd name="connsiteY1" fmla="*/ 5586 h 717047"/>
                <a:gd name="connsiteX2" fmla="*/ 420915 w 1494972"/>
                <a:gd name="connsiteY2" fmla="*/ 63643 h 717047"/>
                <a:gd name="connsiteX3" fmla="*/ 449943 w 1494972"/>
                <a:gd name="connsiteY3" fmla="*/ 470043 h 717047"/>
                <a:gd name="connsiteX4" fmla="*/ 493486 w 1494972"/>
                <a:gd name="connsiteY4" fmla="*/ 716786 h 717047"/>
                <a:gd name="connsiteX5" fmla="*/ 638629 w 1494972"/>
                <a:gd name="connsiteY5" fmla="*/ 426500 h 717047"/>
                <a:gd name="connsiteX6" fmla="*/ 740229 w 1494972"/>
                <a:gd name="connsiteY6" fmla="*/ 92671 h 717047"/>
                <a:gd name="connsiteX7" fmla="*/ 899886 w 1494972"/>
                <a:gd name="connsiteY7" fmla="*/ 34614 h 717047"/>
                <a:gd name="connsiteX8" fmla="*/ 1219200 w 1494972"/>
                <a:gd name="connsiteY8" fmla="*/ 34614 h 717047"/>
                <a:gd name="connsiteX9" fmla="*/ 1494972 w 1494972"/>
                <a:gd name="connsiteY9" fmla="*/ 34614 h 717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94972" h="717047">
                  <a:moveTo>
                    <a:pt x="0" y="5586"/>
                  </a:moveTo>
                  <a:cubicBezTo>
                    <a:pt x="146352" y="748"/>
                    <a:pt x="292705" y="-4090"/>
                    <a:pt x="362858" y="5586"/>
                  </a:cubicBezTo>
                  <a:cubicBezTo>
                    <a:pt x="433011" y="15262"/>
                    <a:pt x="406401" y="-13766"/>
                    <a:pt x="420915" y="63643"/>
                  </a:cubicBezTo>
                  <a:cubicBezTo>
                    <a:pt x="435429" y="141052"/>
                    <a:pt x="437848" y="361186"/>
                    <a:pt x="449943" y="470043"/>
                  </a:cubicBezTo>
                  <a:cubicBezTo>
                    <a:pt x="462038" y="578900"/>
                    <a:pt x="462038" y="724043"/>
                    <a:pt x="493486" y="716786"/>
                  </a:cubicBezTo>
                  <a:cubicBezTo>
                    <a:pt x="524934" y="709529"/>
                    <a:pt x="597505" y="530519"/>
                    <a:pt x="638629" y="426500"/>
                  </a:cubicBezTo>
                  <a:cubicBezTo>
                    <a:pt x="679753" y="322481"/>
                    <a:pt x="696686" y="157985"/>
                    <a:pt x="740229" y="92671"/>
                  </a:cubicBezTo>
                  <a:cubicBezTo>
                    <a:pt x="783772" y="27357"/>
                    <a:pt x="820057" y="44290"/>
                    <a:pt x="899886" y="34614"/>
                  </a:cubicBezTo>
                  <a:cubicBezTo>
                    <a:pt x="979715" y="24938"/>
                    <a:pt x="1219200" y="34614"/>
                    <a:pt x="1219200" y="34614"/>
                  </a:cubicBezTo>
                  <a:lnTo>
                    <a:pt x="1494972" y="34614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9" name="直接箭头连接符 168"/>
            <p:cNvCxnSpPr/>
            <p:nvPr/>
          </p:nvCxnSpPr>
          <p:spPr>
            <a:xfrm>
              <a:off x="4469389" y="3205492"/>
              <a:ext cx="211908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箭头连接符 169"/>
            <p:cNvCxnSpPr/>
            <p:nvPr/>
          </p:nvCxnSpPr>
          <p:spPr>
            <a:xfrm>
              <a:off x="4469389" y="4461834"/>
              <a:ext cx="211908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箭头连接符 171"/>
            <p:cNvCxnSpPr/>
            <p:nvPr/>
          </p:nvCxnSpPr>
          <p:spPr>
            <a:xfrm flipV="1">
              <a:off x="4469389" y="1898152"/>
              <a:ext cx="0" cy="13073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箭头连接符 172"/>
            <p:cNvCxnSpPr/>
            <p:nvPr/>
          </p:nvCxnSpPr>
          <p:spPr>
            <a:xfrm flipV="1">
              <a:off x="4469389" y="3404267"/>
              <a:ext cx="0" cy="10707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文本框 176"/>
            <p:cNvSpPr txBox="1"/>
            <p:nvPr/>
          </p:nvSpPr>
          <p:spPr>
            <a:xfrm>
              <a:off x="6324257" y="2894184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178" name="文本框 177"/>
            <p:cNvSpPr txBox="1"/>
            <p:nvPr/>
          </p:nvSpPr>
          <p:spPr>
            <a:xfrm>
              <a:off x="6324257" y="4105734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179" name="文本框 178"/>
            <p:cNvSpPr txBox="1"/>
            <p:nvPr/>
          </p:nvSpPr>
          <p:spPr>
            <a:xfrm>
              <a:off x="4425475" y="3262466"/>
              <a:ext cx="14729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VDD (IR drop)</a:t>
              </a:r>
            </a:p>
          </p:txBody>
        </p:sp>
        <p:sp>
          <p:nvSpPr>
            <p:cNvPr id="180" name="文本框 179"/>
            <p:cNvSpPr txBox="1"/>
            <p:nvPr/>
          </p:nvSpPr>
          <p:spPr>
            <a:xfrm>
              <a:off x="4469389" y="1779714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</a:t>
              </a:r>
            </a:p>
          </p:txBody>
        </p:sp>
      </p:grpSp>
      <p:sp>
        <p:nvSpPr>
          <p:cNvPr id="188" name="文本框 187"/>
          <p:cNvSpPr txBox="1"/>
          <p:nvPr/>
        </p:nvSpPr>
        <p:spPr>
          <a:xfrm>
            <a:off x="323744" y="1169234"/>
            <a:ext cx="351756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If too much IR drop, </a:t>
            </a:r>
          </a:p>
          <a:p>
            <a:r>
              <a:rPr lang="en-US" sz="2800"/>
              <a:t>Timing impact (slower)</a:t>
            </a:r>
          </a:p>
          <a:p>
            <a:r>
              <a:rPr lang="en-US" sz="2800"/>
              <a:t>Function error</a:t>
            </a:r>
          </a:p>
          <a:p>
            <a:r>
              <a:rPr lang="en-US" sz="2800"/>
              <a:t>Typically max 10% VDD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9158514" y="5428290"/>
            <a:ext cx="101600" cy="141801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260114" y="5428290"/>
            <a:ext cx="133978" cy="165478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9394092" y="5570091"/>
            <a:ext cx="486104" cy="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8672410" y="5570091"/>
            <a:ext cx="486104" cy="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5355771" y="4159616"/>
            <a:ext cx="537029" cy="313777"/>
          </a:xfrm>
          <a:prstGeom prst="ellipse">
            <a:avLst/>
          </a:prstGeom>
          <a:solidFill>
            <a:srgbClr val="FF00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2" t="16848" r="15116" b="18179"/>
          <a:stretch/>
        </p:blipFill>
        <p:spPr>
          <a:xfrm>
            <a:off x="435185" y="3423572"/>
            <a:ext cx="3439887" cy="332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76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9615" y="1164492"/>
            <a:ext cx="1072421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To debug </a:t>
            </a:r>
            <a:r>
              <a:rPr lang="en-US" altLang="zh-CN" sz="2800" b="1" dirty="0" err="1" smtClean="0"/>
              <a:t>ir</a:t>
            </a:r>
            <a:r>
              <a:rPr lang="en-US" altLang="zh-CN" sz="2800" b="1" dirty="0" smtClean="0"/>
              <a:t> case, you can find some data/design under:</a:t>
            </a:r>
          </a:p>
          <a:p>
            <a:endParaRPr lang="en-US" altLang="zh-CN" sz="2800" dirty="0"/>
          </a:p>
          <a:p>
            <a:pPr lvl="1"/>
            <a:r>
              <a:rPr lang="en-US" altLang="zh-CN" sz="2800" dirty="0" smtClean="0"/>
              <a:t>	/</a:t>
            </a:r>
            <a:r>
              <a:rPr lang="en-US" altLang="zh-CN" sz="2800" dirty="0" err="1" smtClean="0"/>
              <a:t>rnd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jchen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VP_QA_base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QA_test_template</a:t>
            </a:r>
            <a:r>
              <a:rPr lang="en-US" altLang="zh-CN" sz="2800" dirty="0" smtClean="0"/>
              <a:t>/</a:t>
            </a:r>
          </a:p>
          <a:p>
            <a:pPr lvl="1"/>
            <a:r>
              <a:rPr lang="en-US" altLang="zh-CN" sz="2800" dirty="0"/>
              <a:t> </a:t>
            </a:r>
            <a:r>
              <a:rPr lang="en-US" altLang="zh-CN" sz="2800" dirty="0" smtClean="0"/>
              <a:t>  		</a:t>
            </a:r>
            <a:r>
              <a:rPr lang="en-US" altLang="zh-CN" sz="2800" dirty="0" err="1" smtClean="0"/>
              <a:t>ir_test</a:t>
            </a:r>
            <a:r>
              <a:rPr lang="en-US" altLang="zh-CN" sz="2800" dirty="0" smtClean="0"/>
              <a:t>                      (IR analysis on full ARM core block)</a:t>
            </a:r>
          </a:p>
          <a:p>
            <a:pPr lvl="1"/>
            <a:r>
              <a:rPr lang="en-US" altLang="zh-CN" sz="2800" dirty="0"/>
              <a:t> </a:t>
            </a:r>
            <a:r>
              <a:rPr lang="en-US" altLang="zh-CN" sz="2800" dirty="0" smtClean="0"/>
              <a:t>  		</a:t>
            </a:r>
            <a:r>
              <a:rPr lang="en-US" altLang="zh-CN" sz="2800" b="1" smtClean="0">
                <a:solidFill>
                  <a:srgbClr val="FF0000"/>
                </a:solidFill>
              </a:rPr>
              <a:t>dyna_ir_fastrun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  (IR analysis on tiny ARM case, very </a:t>
            </a:r>
            <a:r>
              <a:rPr lang="en-US" altLang="zh-CN" sz="2800" b="1" dirty="0">
                <a:solidFill>
                  <a:srgbClr val="FF0000"/>
                </a:solidFill>
              </a:rPr>
              <a:t>fast)</a:t>
            </a:r>
          </a:p>
          <a:p>
            <a:pPr lvl="1"/>
            <a:r>
              <a:rPr lang="en-US" altLang="zh-CN" sz="2800" dirty="0"/>
              <a:t> </a:t>
            </a:r>
            <a:r>
              <a:rPr lang="en-US" altLang="zh-CN" sz="2800" dirty="0" smtClean="0"/>
              <a:t>  		</a:t>
            </a:r>
            <a:r>
              <a:rPr lang="en-US" altLang="zh-CN" sz="2800" dirty="0" err="1" smtClean="0"/>
              <a:t>vector_ir_test</a:t>
            </a:r>
            <a:r>
              <a:rPr lang="en-US" altLang="zh-CN" sz="2800" dirty="0" smtClean="0"/>
              <a:t>/  (IR analysis on 16nm case)</a:t>
            </a:r>
          </a:p>
          <a:p>
            <a:endParaRPr lang="en-US" altLang="zh-CN" sz="2800" dirty="0" smtClean="0"/>
          </a:p>
          <a:p>
            <a:r>
              <a:rPr lang="en-US" altLang="zh-CN" sz="2800" b="1" dirty="0" smtClean="0"/>
              <a:t>You can find other designs under </a:t>
            </a:r>
          </a:p>
          <a:p>
            <a:pPr lvl="1"/>
            <a:r>
              <a:rPr lang="en-US" altLang="zh-CN" sz="2800" b="1" dirty="0"/>
              <a:t>	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rnd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jchen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VP_QA_base</a:t>
            </a:r>
            <a:r>
              <a:rPr lang="en-US" altLang="zh-CN" sz="2800" dirty="0" smtClean="0"/>
              <a:t>/</a:t>
            </a:r>
            <a:r>
              <a:rPr lang="en-US" altLang="zh-CN" sz="2800" dirty="0" err="1" smtClean="0"/>
              <a:t>QA_designs</a:t>
            </a:r>
            <a:r>
              <a:rPr lang="en-US" altLang="zh-CN" sz="2800" dirty="0" smtClean="0"/>
              <a:t>/</a:t>
            </a:r>
          </a:p>
          <a:p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 smtClean="0"/>
              <a:t>We will use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tiny ARM case </a:t>
            </a:r>
            <a:r>
              <a:rPr lang="en-US" altLang="zh-CN" sz="2800" dirty="0" smtClean="0"/>
              <a:t>as demo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524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123" y="269968"/>
            <a:ext cx="1060912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Step 1.</a:t>
            </a:r>
          </a:p>
          <a:p>
            <a:r>
              <a:rPr lang="en-US" altLang="zh-CN" sz="2400" dirty="0" smtClean="0"/>
              <a:t>Copy </a:t>
            </a:r>
            <a:r>
              <a:rPr lang="en-US" altLang="zh-CN" sz="2400" b="1" dirty="0" err="1">
                <a:solidFill>
                  <a:srgbClr val="00B050"/>
                </a:solidFill>
              </a:rPr>
              <a:t>dyna_ir_fastrun</a:t>
            </a:r>
            <a:r>
              <a:rPr lang="en-US" altLang="zh-CN" sz="2400" dirty="0" smtClean="0"/>
              <a:t> to your local directory (e.g.,  /scratch/</a:t>
            </a:r>
            <a:r>
              <a:rPr lang="en-US" altLang="zh-CN" sz="2400" dirty="0" err="1" smtClean="0"/>
              <a:t>rnd</a:t>
            </a:r>
            <a:r>
              <a:rPr lang="en-US" altLang="zh-CN" sz="2400" dirty="0" smtClean="0"/>
              <a:t>/</a:t>
            </a:r>
            <a:r>
              <a:rPr lang="en-US" altLang="zh-CN" sz="2400" dirty="0" err="1" smtClean="0"/>
              <a:t>jchen</a:t>
            </a:r>
            <a:r>
              <a:rPr lang="en-US" altLang="zh-CN" sz="2400" dirty="0" smtClean="0"/>
              <a:t>/new/demo/)</a:t>
            </a:r>
          </a:p>
          <a:p>
            <a:endParaRPr lang="en-US" altLang="zh-CN" sz="2400" dirty="0"/>
          </a:p>
          <a:p>
            <a:r>
              <a:rPr lang="en-US" altLang="zh-CN" sz="2400" b="1" dirty="0" smtClean="0"/>
              <a:t>Step 2.</a:t>
            </a:r>
          </a:p>
          <a:p>
            <a:r>
              <a:rPr lang="en-US" altLang="zh-CN" sz="2400" dirty="0" smtClean="0"/>
              <a:t>Check-out code and build VP using</a:t>
            </a:r>
          </a:p>
          <a:p>
            <a:r>
              <a:rPr lang="en-US" altLang="zh-CN" sz="2400" dirty="0" smtClean="0"/>
              <a:t>	</a:t>
            </a:r>
            <a:r>
              <a:rPr lang="en-US" altLang="zh-CN" sz="2400" b="1" dirty="0" err="1" smtClean="0">
                <a:solidFill>
                  <a:srgbClr val="00B050"/>
                </a:solidFill>
              </a:rPr>
              <a:t>vp_make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00B050"/>
                </a:solidFill>
              </a:rPr>
              <a:t>ir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00B050"/>
                </a:solidFill>
              </a:rPr>
              <a:t>prTcl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00B050"/>
                </a:solidFill>
              </a:rPr>
              <a:t>pow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 </a:t>
            </a:r>
            <a:r>
              <a:rPr lang="en-US" altLang="zh-CN" sz="2400" b="1" dirty="0" err="1" smtClean="0">
                <a:solidFill>
                  <a:srgbClr val="00B050"/>
                </a:solidFill>
              </a:rPr>
              <a:t>powTcl</a:t>
            </a:r>
            <a:endParaRPr lang="en-US" altLang="zh-CN" sz="2400" b="1" dirty="0" smtClean="0">
              <a:solidFill>
                <a:srgbClr val="00B050"/>
              </a:solidFill>
            </a:endParaRPr>
          </a:p>
          <a:p>
            <a:r>
              <a:rPr lang="en-US" altLang="zh-CN" sz="2400" dirty="0" smtClean="0"/>
              <a:t>This command will build </a:t>
            </a:r>
            <a:r>
              <a:rPr lang="en-US" altLang="zh-CN" sz="2400" u="sng" dirty="0" smtClean="0">
                <a:solidFill>
                  <a:srgbClr val="FF0000"/>
                </a:solidFill>
              </a:rPr>
              <a:t>debug-version code </a:t>
            </a:r>
            <a:r>
              <a:rPr lang="en-US" altLang="zh-CN" sz="2400" dirty="0" smtClean="0"/>
              <a:t>under emir code module.</a:t>
            </a:r>
            <a:endParaRPr lang="en-US" altLang="zh-CN" sz="2400" dirty="0"/>
          </a:p>
          <a:p>
            <a:r>
              <a:rPr lang="en-US" altLang="zh-CN" sz="2400" dirty="0" smtClean="0"/>
              <a:t>Where:</a:t>
            </a:r>
          </a:p>
          <a:p>
            <a:pPr lvl="2"/>
            <a:r>
              <a:rPr lang="en-US" altLang="zh-CN" sz="2400" b="1" dirty="0" err="1">
                <a:solidFill>
                  <a:srgbClr val="00B050"/>
                </a:solidFill>
              </a:rPr>
              <a:t>ir</a:t>
            </a:r>
            <a:r>
              <a:rPr lang="en-US" altLang="zh-CN" sz="2400" dirty="0" smtClean="0"/>
              <a:t> 	IR analysis core code</a:t>
            </a:r>
          </a:p>
          <a:p>
            <a:pPr lvl="2"/>
            <a:r>
              <a:rPr lang="en-US" altLang="zh-CN" sz="2400" b="1" dirty="0" err="1">
                <a:solidFill>
                  <a:srgbClr val="00B050"/>
                </a:solidFill>
              </a:rPr>
              <a:t>prTcl</a:t>
            </a:r>
            <a:r>
              <a:rPr lang="en-US" altLang="zh-CN" sz="2400" dirty="0" smtClean="0"/>
              <a:t> 	IR analysis UI code</a:t>
            </a:r>
          </a:p>
          <a:p>
            <a:pPr lvl="2"/>
            <a:r>
              <a:rPr lang="en-US" altLang="zh-CN" sz="2400" b="1" dirty="0" err="1">
                <a:solidFill>
                  <a:srgbClr val="00B050"/>
                </a:solidFill>
              </a:rPr>
              <a:t>pow</a:t>
            </a:r>
            <a:r>
              <a:rPr lang="en-US" altLang="zh-CN" sz="2400" dirty="0" smtClean="0"/>
              <a:t>	power analysis core code</a:t>
            </a:r>
          </a:p>
          <a:p>
            <a:pPr lvl="2"/>
            <a:r>
              <a:rPr lang="en-US" altLang="zh-CN" sz="2400" b="1" dirty="0" err="1">
                <a:solidFill>
                  <a:srgbClr val="00B050"/>
                </a:solidFill>
              </a:rPr>
              <a:t>powTcl</a:t>
            </a:r>
            <a:r>
              <a:rPr lang="en-US" altLang="zh-CN" sz="2400" dirty="0" smtClean="0"/>
              <a:t> power analysis UI code</a:t>
            </a:r>
          </a:p>
          <a:p>
            <a:pPr lvl="2"/>
            <a:r>
              <a:rPr lang="en-US" altLang="zh-CN" sz="2400" dirty="0" err="1" smtClean="0"/>
              <a:t>db</a:t>
            </a:r>
            <a:r>
              <a:rPr lang="en-US" altLang="zh-CN" sz="2400" dirty="0" smtClean="0"/>
              <a:t> 	 database</a:t>
            </a:r>
            <a:r>
              <a:rPr lang="zh-CN" altLang="en-US" sz="2400" dirty="0" smtClean="0"/>
              <a:t>， </a:t>
            </a:r>
            <a:r>
              <a:rPr lang="en-US" altLang="zh-CN" sz="2400" dirty="0" smtClean="0"/>
              <a:t>object</a:t>
            </a:r>
          </a:p>
          <a:p>
            <a:r>
              <a:rPr lang="en-US" altLang="zh-CN" sz="2400" dirty="0" smtClean="0"/>
              <a:t>After build finished, make a soft link under your </a:t>
            </a:r>
            <a:r>
              <a:rPr lang="en-US" altLang="zh-CN" sz="2400" dirty="0" err="1" smtClean="0"/>
              <a:t>dyna_ir_fastrun</a:t>
            </a:r>
            <a:r>
              <a:rPr lang="en-US" altLang="zh-CN" sz="2400" dirty="0" smtClean="0"/>
              <a:t>/ directory.</a:t>
            </a:r>
          </a:p>
          <a:p>
            <a:endParaRPr lang="zh-CN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32947"/>
            <a:ext cx="12192000" cy="1147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338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5123" y="2050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/>
              <a:t>Step </a:t>
            </a:r>
            <a:r>
              <a:rPr lang="en-US" altLang="zh-CN" b="1" dirty="0" smtClean="0"/>
              <a:t>4. </a:t>
            </a:r>
          </a:p>
          <a:p>
            <a:r>
              <a:rPr lang="en-US" altLang="zh-CN" b="1" dirty="0" smtClean="0"/>
              <a:t>Open script </a:t>
            </a:r>
            <a:r>
              <a:rPr lang="en-US" altLang="zh-CN" b="1" dirty="0" err="1" smtClean="0"/>
              <a:t>test_dynamic_ir.tcl</a:t>
            </a:r>
            <a:r>
              <a:rPr lang="en-US" altLang="zh-CN" b="1" dirty="0" smtClean="0"/>
              <a:t>,</a:t>
            </a:r>
          </a:p>
          <a:p>
            <a:r>
              <a:rPr lang="en-US" altLang="zh-CN" b="1" dirty="0" smtClean="0"/>
              <a:t>Try to understand the script (using --help for the command )</a:t>
            </a:r>
          </a:p>
          <a:p>
            <a:endParaRPr lang="en-US" altLang="zh-CN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46" y="911999"/>
            <a:ext cx="7277100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582246" y="49473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/>
              <a:t>Step 3. Check main routine of static IR analysis</a:t>
            </a:r>
          </a:p>
          <a:p>
            <a:r>
              <a:rPr lang="en-US" altLang="zh-CN" dirty="0"/>
              <a:t>Use </a:t>
            </a:r>
            <a:r>
              <a:rPr lang="en-US" altLang="zh-CN" dirty="0" err="1"/>
              <a:t>gdb</a:t>
            </a:r>
            <a:r>
              <a:rPr lang="en-US" altLang="zh-CN" dirty="0"/>
              <a:t> (or </a:t>
            </a:r>
            <a:r>
              <a:rPr lang="en-US" altLang="zh-CN" dirty="0" err="1"/>
              <a:t>ddd</a:t>
            </a:r>
            <a:r>
              <a:rPr lang="en-US" altLang="zh-CN" dirty="0"/>
              <a:t>) to run </a:t>
            </a:r>
            <a:r>
              <a:rPr lang="en-US" altLang="zh-CN" dirty="0" smtClean="0"/>
              <a:t>VP: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$</a:t>
            </a:r>
            <a:r>
              <a:rPr lang="en-US" altLang="zh-CN" dirty="0" err="1" smtClean="0"/>
              <a:t>gdb</a:t>
            </a:r>
            <a:endParaRPr lang="en-US" altLang="zh-CN" dirty="0" smtClean="0"/>
          </a:p>
          <a:p>
            <a:r>
              <a:rPr lang="en-US" altLang="zh-CN" dirty="0"/>
              <a:t>	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gdb</a:t>
            </a:r>
            <a:r>
              <a:rPr lang="en-US" altLang="zh-CN" dirty="0" smtClean="0"/>
              <a:t>) file VP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gdb</a:t>
            </a:r>
            <a:r>
              <a:rPr lang="en-US" altLang="zh-CN" dirty="0" smtClean="0"/>
              <a:t>) r</a:t>
            </a:r>
          </a:p>
          <a:p>
            <a:r>
              <a:rPr lang="en-US" altLang="zh-CN" dirty="0" smtClean="0"/>
              <a:t>% source </a:t>
            </a:r>
            <a:r>
              <a:rPr lang="en-US" altLang="zh-CN" dirty="0" err="1" smtClean="0"/>
              <a:t>test_dynamic_ir.tcl</a:t>
            </a:r>
            <a:endParaRPr lang="en-US" altLang="zh-CN" dirty="0" smtClean="0"/>
          </a:p>
        </p:txBody>
      </p:sp>
      <p:sp>
        <p:nvSpPr>
          <p:cNvPr id="3" name="圆角矩形 2"/>
          <p:cNvSpPr/>
          <p:nvPr/>
        </p:nvSpPr>
        <p:spPr>
          <a:xfrm>
            <a:off x="444500" y="2870974"/>
            <a:ext cx="7581900" cy="15740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箭头连接符 5"/>
          <p:cNvCxnSpPr>
            <a:stCxn id="3" idx="3"/>
          </p:cNvCxnSpPr>
          <p:nvPr/>
        </p:nvCxnSpPr>
        <p:spPr>
          <a:xfrm>
            <a:off x="8026400" y="3657987"/>
            <a:ext cx="9525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978900" y="2578100"/>
            <a:ext cx="31863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Try to answer:</a:t>
            </a:r>
          </a:p>
          <a:p>
            <a:endParaRPr lang="en-US" altLang="zh-CN" dirty="0"/>
          </a:p>
          <a:p>
            <a:r>
              <a:rPr lang="en-US" altLang="zh-CN" dirty="0" smtClean="0"/>
              <a:t>What is static IR analysis</a:t>
            </a:r>
          </a:p>
          <a:p>
            <a:r>
              <a:rPr lang="en-US" altLang="zh-CN" dirty="0" smtClean="0"/>
              <a:t>What is vector-less IR analysis</a:t>
            </a:r>
          </a:p>
          <a:p>
            <a:r>
              <a:rPr lang="en-US" altLang="zh-CN" dirty="0" smtClean="0"/>
              <a:t>What is vector-based IR analysis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2878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3744" y="62405"/>
            <a:ext cx="94537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How to </a:t>
            </a:r>
            <a:r>
              <a:rPr lang="en-US" sz="6000" b="1" dirty="0" smtClean="0"/>
              <a:t>analyze static IR </a:t>
            </a:r>
            <a:r>
              <a:rPr lang="en-US" sz="6000" b="1" dirty="0"/>
              <a:t>drop</a:t>
            </a:r>
          </a:p>
        </p:txBody>
      </p:sp>
      <p:sp>
        <p:nvSpPr>
          <p:cNvPr id="3" name="矩形 2"/>
          <p:cNvSpPr/>
          <p:nvPr/>
        </p:nvSpPr>
        <p:spPr>
          <a:xfrm>
            <a:off x="582246" y="890833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/>
              <a:t>Step 3. </a:t>
            </a:r>
            <a:r>
              <a:rPr lang="en-US" altLang="zh-CN" b="1" dirty="0" smtClean="0"/>
              <a:t>Understand code</a:t>
            </a:r>
            <a:endParaRPr lang="en-US" altLang="zh-CN" b="1" dirty="0"/>
          </a:p>
          <a:p>
            <a:r>
              <a:rPr lang="en-US" altLang="zh-CN" dirty="0" smtClean="0"/>
              <a:t>% press ctrl-c enter into </a:t>
            </a:r>
            <a:r>
              <a:rPr lang="en-US" altLang="zh-CN" dirty="0" err="1" smtClean="0"/>
              <a:t>gdb</a:t>
            </a:r>
            <a:endParaRPr lang="en-US" altLang="zh-CN" dirty="0" smtClean="0"/>
          </a:p>
          <a:p>
            <a:r>
              <a:rPr lang="en-US" altLang="zh-CN" dirty="0" smtClean="0"/>
              <a:t>(</a:t>
            </a:r>
            <a:r>
              <a:rPr lang="en-US" altLang="zh-CN" dirty="0" err="1" smtClean="0"/>
              <a:t>gdb</a:t>
            </a:r>
            <a:r>
              <a:rPr lang="en-US" altLang="zh-CN" dirty="0" smtClean="0"/>
              <a:t>) </a:t>
            </a:r>
            <a:r>
              <a:rPr lang="en-US" altLang="zh-CN" b="1" dirty="0" smtClean="0">
                <a:solidFill>
                  <a:srgbClr val="FF0000"/>
                </a:solidFill>
              </a:rPr>
              <a:t>b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irPGMgr</a:t>
            </a:r>
            <a:r>
              <a:rPr lang="en-US" altLang="zh-CN" b="1" dirty="0" smtClean="0">
                <a:solidFill>
                  <a:srgbClr val="FF0000"/>
                </a:solidFill>
              </a:rPr>
              <a:t>::</a:t>
            </a:r>
            <a:r>
              <a:rPr lang="en-US" altLang="zh-CN" b="1" dirty="0" err="1" smtClean="0">
                <a:solidFill>
                  <a:srgbClr val="FF0000"/>
                </a:solidFill>
              </a:rPr>
              <a:t>AnalyzeIRStatic</a:t>
            </a:r>
            <a:r>
              <a:rPr lang="en-US" altLang="zh-CN" b="1" dirty="0" smtClean="0">
                <a:solidFill>
                  <a:srgbClr val="FF0000"/>
                </a:solidFill>
              </a:rPr>
              <a:t>()</a:t>
            </a:r>
          </a:p>
          <a:p>
            <a:r>
              <a:rPr lang="en-US" altLang="zh-CN" dirty="0"/>
              <a:t>(</a:t>
            </a:r>
            <a:r>
              <a:rPr lang="en-US" altLang="zh-CN" dirty="0" err="1"/>
              <a:t>gdb</a:t>
            </a:r>
            <a:r>
              <a:rPr lang="en-US" altLang="zh-CN" dirty="0" smtClean="0"/>
              <a:t>) c</a:t>
            </a:r>
          </a:p>
          <a:p>
            <a:endParaRPr lang="en-US" altLang="zh-CN" dirty="0" smtClean="0"/>
          </a:p>
          <a:p>
            <a:r>
              <a:rPr lang="en-US" altLang="zh-CN" b="1" dirty="0" smtClean="0"/>
              <a:t>Then run this command in VP</a:t>
            </a:r>
            <a:endParaRPr lang="en-US" altLang="zh-CN" b="1" dirty="0"/>
          </a:p>
          <a:p>
            <a:r>
              <a:rPr lang="en-US" altLang="zh-CN" dirty="0" smtClean="0"/>
              <a:t>% </a:t>
            </a:r>
            <a:r>
              <a:rPr lang="en-US" altLang="zh-CN" b="1" dirty="0" err="1" smtClean="0">
                <a:solidFill>
                  <a:srgbClr val="00B050"/>
                </a:solidFill>
              </a:rPr>
              <a:t>analyze_power_network</a:t>
            </a:r>
            <a:r>
              <a:rPr lang="en-US" altLang="zh-CN" b="1" dirty="0" smtClean="0">
                <a:solidFill>
                  <a:srgbClr val="00B050"/>
                </a:solidFill>
              </a:rPr>
              <a:t> -net VDD</a:t>
            </a:r>
          </a:p>
          <a:p>
            <a:endParaRPr lang="en-US" altLang="zh-CN" dirty="0"/>
          </a:p>
          <a:p>
            <a:r>
              <a:rPr lang="en-US" altLang="zh-CN" b="1" dirty="0" smtClean="0"/>
              <a:t>Now, you should see the main call stack of static IR analysis</a:t>
            </a:r>
            <a:endParaRPr lang="en-US" altLang="zh-CN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1106734"/>
            <a:ext cx="4076700" cy="2703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46" y="3442061"/>
            <a:ext cx="7126654" cy="3415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79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下箭头 8"/>
          <p:cNvSpPr/>
          <p:nvPr/>
        </p:nvSpPr>
        <p:spPr>
          <a:xfrm rot="10800000">
            <a:off x="3822698" y="1594391"/>
            <a:ext cx="425450" cy="4597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圆角矩形 1"/>
          <p:cNvSpPr/>
          <p:nvPr/>
        </p:nvSpPr>
        <p:spPr>
          <a:xfrm>
            <a:off x="2530474" y="6197600"/>
            <a:ext cx="3009900" cy="66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prTclIRDrop.cpp</a:t>
            </a:r>
            <a:endParaRPr lang="zh-CN" altLang="en-US" sz="2800" b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400" y="3765627"/>
            <a:ext cx="6451600" cy="3092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圆角矩形 3"/>
          <p:cNvSpPr/>
          <p:nvPr/>
        </p:nvSpPr>
        <p:spPr>
          <a:xfrm>
            <a:off x="2530474" y="5023030"/>
            <a:ext cx="3009900" cy="66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 smtClean="0"/>
              <a:t>Ir</a:t>
            </a:r>
            <a:r>
              <a:rPr lang="en-US" altLang="zh-CN" sz="2800" b="1" dirty="0" smtClean="0"/>
              <a:t>/ir.cpp</a:t>
            </a:r>
            <a:endParaRPr lang="zh-CN" altLang="en-US" sz="2800" b="1" dirty="0"/>
          </a:p>
        </p:txBody>
      </p:sp>
      <p:sp>
        <p:nvSpPr>
          <p:cNvPr id="6" name="圆角矩形 5"/>
          <p:cNvSpPr/>
          <p:nvPr/>
        </p:nvSpPr>
        <p:spPr>
          <a:xfrm>
            <a:off x="2530474" y="2984860"/>
            <a:ext cx="3009900" cy="1575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 smtClean="0">
                <a:solidFill>
                  <a:srgbClr val="FF0000"/>
                </a:solidFill>
              </a:rPr>
              <a:t>Ir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/irAnalyze.cpp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530474" y="1968861"/>
            <a:ext cx="3009900" cy="66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 smtClean="0">
                <a:solidFill>
                  <a:srgbClr val="FFC000"/>
                </a:solidFill>
              </a:rPr>
              <a:t>Ir</a:t>
            </a:r>
            <a:r>
              <a:rPr lang="en-US" altLang="zh-CN" sz="2800" b="1" dirty="0" smtClean="0">
                <a:solidFill>
                  <a:srgbClr val="FFC000"/>
                </a:solidFill>
              </a:rPr>
              <a:t>/irPartition.cpp</a:t>
            </a:r>
            <a:endParaRPr lang="zh-CN" altLang="en-US" sz="2800" b="1" dirty="0">
              <a:solidFill>
                <a:srgbClr val="FFC000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2530474" y="940161"/>
            <a:ext cx="3009900" cy="66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 smtClean="0">
                <a:solidFill>
                  <a:srgbClr val="FFC000"/>
                </a:solidFill>
              </a:rPr>
              <a:t>Ir</a:t>
            </a:r>
            <a:r>
              <a:rPr lang="en-US" altLang="zh-CN" sz="2800" b="1" dirty="0" smtClean="0">
                <a:solidFill>
                  <a:srgbClr val="FFC000"/>
                </a:solidFill>
              </a:rPr>
              <a:t>/irSolve.cpp</a:t>
            </a:r>
            <a:endParaRPr lang="zh-CN" alt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900" y="0"/>
            <a:ext cx="25383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Code flow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013700" y="384720"/>
            <a:ext cx="378982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irMgr.h</a:t>
            </a:r>
            <a:r>
              <a:rPr lang="en-US" altLang="zh-CN" dirty="0" smtClean="0"/>
              <a:t>:  manage data, infrastructure</a:t>
            </a:r>
          </a:p>
          <a:p>
            <a:r>
              <a:rPr lang="en-US" altLang="zh-CN" dirty="0" err="1" smtClean="0"/>
              <a:t>irGraph.h</a:t>
            </a:r>
            <a:r>
              <a:rPr lang="en-US" altLang="zh-CN" dirty="0" smtClean="0"/>
              <a:t>: hold PG graph </a:t>
            </a:r>
          </a:p>
          <a:p>
            <a:r>
              <a:rPr lang="en-US" altLang="zh-CN" dirty="0" err="1" smtClean="0"/>
              <a:t>irParamTbl</a:t>
            </a:r>
            <a:r>
              <a:rPr lang="en-US" altLang="zh-CN" dirty="0" smtClean="0"/>
              <a:t>:  Parameter list of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 engine</a:t>
            </a:r>
          </a:p>
          <a:p>
            <a:r>
              <a:rPr lang="en-US" altLang="zh-CN" dirty="0" err="1" smtClean="0"/>
              <a:t>irReport</a:t>
            </a:r>
            <a:r>
              <a:rPr lang="en-US" altLang="zh-CN" dirty="0" smtClean="0"/>
              <a:t>:       Report message class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irSolve</a:t>
            </a:r>
            <a:r>
              <a:rPr lang="en-US" altLang="zh-CN" dirty="0" smtClean="0"/>
              <a:t>   :  classical LDL solver</a:t>
            </a:r>
          </a:p>
          <a:p>
            <a:r>
              <a:rPr lang="en-US" altLang="zh-CN" dirty="0" err="1" smtClean="0"/>
              <a:t>irSolver</a:t>
            </a:r>
            <a:r>
              <a:rPr lang="en-US" altLang="zh-CN" dirty="0" smtClean="0"/>
              <a:t>  :  New solver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9947" y="6343134"/>
            <a:ext cx="143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UI command</a:t>
            </a:r>
            <a:endParaRPr lang="zh-CN" alt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9947" y="5168564"/>
            <a:ext cx="1517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Entrance of IR</a:t>
            </a:r>
            <a:endParaRPr lang="zh-CN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9946" y="3174664"/>
            <a:ext cx="17783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Setup PG graph</a:t>
            </a:r>
          </a:p>
          <a:p>
            <a:r>
              <a:rPr lang="en-US" altLang="zh-CN" b="1" dirty="0" err="1" smtClean="0">
                <a:solidFill>
                  <a:srgbClr val="FFC000"/>
                </a:solidFill>
              </a:rPr>
              <a:t>CalculateStaticIR</a:t>
            </a:r>
            <a:endParaRPr lang="en-US" altLang="zh-CN" b="1" dirty="0" smtClean="0">
              <a:solidFill>
                <a:srgbClr val="FFC000"/>
              </a:solidFill>
            </a:endParaRPr>
          </a:p>
          <a:p>
            <a:r>
              <a:rPr lang="en-US" altLang="zh-CN" b="1" dirty="0" smtClean="0"/>
              <a:t>Update EM</a:t>
            </a:r>
          </a:p>
          <a:p>
            <a:r>
              <a:rPr lang="en-US" altLang="zh-CN" b="1" dirty="0" smtClean="0"/>
              <a:t>Print result</a:t>
            </a:r>
          </a:p>
          <a:p>
            <a:r>
              <a:rPr lang="en-US" altLang="zh-CN" b="1" dirty="0" smtClean="0"/>
              <a:t>Save </a:t>
            </a:r>
            <a:r>
              <a:rPr lang="en-US" altLang="zh-CN" b="1" dirty="0" err="1" smtClean="0"/>
              <a:t>db</a:t>
            </a:r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58719" y="1837396"/>
            <a:ext cx="14362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Flat calculate</a:t>
            </a:r>
          </a:p>
          <a:p>
            <a:r>
              <a:rPr lang="en-US" altLang="zh-CN" b="1" dirty="0" smtClean="0"/>
              <a:t>Or partition </a:t>
            </a:r>
          </a:p>
          <a:p>
            <a:r>
              <a:rPr lang="en-US" altLang="zh-CN" b="1" dirty="0" smtClean="0"/>
              <a:t>DMP, MT…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58719" y="1085695"/>
            <a:ext cx="1543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Matrix solving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92033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3744" y="62405"/>
            <a:ext cx="72003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How to model IR drop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3068" y="1156768"/>
            <a:ext cx="4682134" cy="1993565"/>
          </a:xfrm>
          <a:prstGeom prst="rect">
            <a:avLst/>
          </a:prstGeom>
        </p:spPr>
      </p:pic>
      <p:sp>
        <p:nvSpPr>
          <p:cNvPr id="14" name="平行四边形 13"/>
          <p:cNvSpPr/>
          <p:nvPr/>
        </p:nvSpPr>
        <p:spPr>
          <a:xfrm>
            <a:off x="539525" y="2926080"/>
            <a:ext cx="4630057" cy="2075543"/>
          </a:xfrm>
          <a:prstGeom prst="parallelogram">
            <a:avLst>
              <a:gd name="adj" fmla="val 84091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矩形 16"/>
          <p:cNvSpPr/>
          <p:nvPr/>
        </p:nvSpPr>
        <p:spPr>
          <a:xfrm>
            <a:off x="539525" y="1707274"/>
            <a:ext cx="449539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bool</a:t>
            </a:r>
            <a:r>
              <a:rPr lang="en-US" sz="2400" b="1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irPGMgr</a:t>
            </a:r>
            <a:r>
              <a:rPr lang="en-US" sz="2800" b="1" dirty="0">
                <a:solidFill>
                  <a:srgbClr val="FF0000"/>
                </a:solidFill>
              </a:rPr>
              <a:t>::</a:t>
            </a:r>
            <a:r>
              <a:rPr lang="en-US" sz="2800" b="1" dirty="0" err="1">
                <a:solidFill>
                  <a:srgbClr val="FF0000"/>
                </a:solidFill>
              </a:rPr>
              <a:t>ExtractPGraph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Will build up PG graph model</a:t>
            </a:r>
            <a:endParaRPr lang="en-US" sz="2400" b="1" dirty="0"/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1381355" y="2926080"/>
            <a:ext cx="1647370" cy="20755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H="1">
            <a:off x="2451783" y="2926080"/>
            <a:ext cx="1647370" cy="20755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1689782" y="3603852"/>
            <a:ext cx="29318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1083325" y="4325166"/>
            <a:ext cx="29318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451783" y="286258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矩形 49"/>
          <p:cNvSpPr/>
          <p:nvPr/>
        </p:nvSpPr>
        <p:spPr>
          <a:xfrm>
            <a:off x="3317363" y="286258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矩形 50"/>
          <p:cNvSpPr/>
          <p:nvPr/>
        </p:nvSpPr>
        <p:spPr>
          <a:xfrm>
            <a:off x="4429596" y="286258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矩形 51"/>
          <p:cNvSpPr/>
          <p:nvPr/>
        </p:nvSpPr>
        <p:spPr>
          <a:xfrm>
            <a:off x="1929632" y="354579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矩形 52"/>
          <p:cNvSpPr/>
          <p:nvPr/>
        </p:nvSpPr>
        <p:spPr>
          <a:xfrm>
            <a:off x="2795212" y="354579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矩形 53"/>
          <p:cNvSpPr/>
          <p:nvPr/>
        </p:nvSpPr>
        <p:spPr>
          <a:xfrm>
            <a:off x="3907445" y="354579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矩形 54"/>
          <p:cNvSpPr/>
          <p:nvPr/>
        </p:nvSpPr>
        <p:spPr>
          <a:xfrm>
            <a:off x="1334786" y="4250413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矩形 55"/>
          <p:cNvSpPr/>
          <p:nvPr/>
        </p:nvSpPr>
        <p:spPr>
          <a:xfrm>
            <a:off x="2200366" y="4250413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3312599" y="4250413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矩形 57"/>
          <p:cNvSpPr/>
          <p:nvPr/>
        </p:nvSpPr>
        <p:spPr>
          <a:xfrm>
            <a:off x="811471" y="4960262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矩形 58"/>
          <p:cNvSpPr/>
          <p:nvPr/>
        </p:nvSpPr>
        <p:spPr>
          <a:xfrm>
            <a:off x="1677051" y="4960262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矩形 59"/>
          <p:cNvSpPr/>
          <p:nvPr/>
        </p:nvSpPr>
        <p:spPr>
          <a:xfrm>
            <a:off x="2789284" y="4960262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矩形 60"/>
          <p:cNvSpPr/>
          <p:nvPr/>
        </p:nvSpPr>
        <p:spPr>
          <a:xfrm rot="18574612">
            <a:off x="1856467" y="316267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矩形 61"/>
          <p:cNvSpPr/>
          <p:nvPr/>
        </p:nvSpPr>
        <p:spPr>
          <a:xfrm rot="18574612">
            <a:off x="2571661" y="319348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矩形 62"/>
          <p:cNvSpPr/>
          <p:nvPr/>
        </p:nvSpPr>
        <p:spPr>
          <a:xfrm rot="18574612">
            <a:off x="3638757" y="319348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矩形 63"/>
          <p:cNvSpPr/>
          <p:nvPr/>
        </p:nvSpPr>
        <p:spPr>
          <a:xfrm rot="18574612">
            <a:off x="4705179" y="319348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矩形 64"/>
          <p:cNvSpPr/>
          <p:nvPr/>
        </p:nvSpPr>
        <p:spPr>
          <a:xfrm rot="18574612">
            <a:off x="1293101" y="385543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矩形 65"/>
          <p:cNvSpPr/>
          <p:nvPr/>
        </p:nvSpPr>
        <p:spPr>
          <a:xfrm rot="18574612">
            <a:off x="2008295" y="388624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矩形 66"/>
          <p:cNvSpPr/>
          <p:nvPr/>
        </p:nvSpPr>
        <p:spPr>
          <a:xfrm rot="18574612">
            <a:off x="3075391" y="388624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矩形 67"/>
          <p:cNvSpPr/>
          <p:nvPr/>
        </p:nvSpPr>
        <p:spPr>
          <a:xfrm rot="18574612">
            <a:off x="4141813" y="388624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矩形 68"/>
          <p:cNvSpPr/>
          <p:nvPr/>
        </p:nvSpPr>
        <p:spPr>
          <a:xfrm rot="18574612">
            <a:off x="688472" y="456277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矩形 69"/>
          <p:cNvSpPr/>
          <p:nvPr/>
        </p:nvSpPr>
        <p:spPr>
          <a:xfrm rot="18574612">
            <a:off x="1427462" y="462601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矩形 70"/>
          <p:cNvSpPr/>
          <p:nvPr/>
        </p:nvSpPr>
        <p:spPr>
          <a:xfrm rot="18574612">
            <a:off x="2516450" y="460690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 rot="18574612">
            <a:off x="3537184" y="459358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3240230" y="5319716"/>
            <a:ext cx="388707" cy="523220"/>
            <a:chOff x="3620873" y="5108700"/>
            <a:chExt cx="388707" cy="523220"/>
          </a:xfrm>
        </p:grpSpPr>
        <p:sp>
          <p:nvSpPr>
            <p:cNvPr id="29" name="流程图: 接点 28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2244467" y="5291580"/>
            <a:ext cx="388707" cy="523220"/>
            <a:chOff x="3620873" y="5108700"/>
            <a:chExt cx="388707" cy="523220"/>
          </a:xfrm>
        </p:grpSpPr>
        <p:sp>
          <p:nvSpPr>
            <p:cNvPr id="74" name="流程图: 接点 73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1172284" y="5291580"/>
            <a:ext cx="388707" cy="523220"/>
            <a:chOff x="3620873" y="5108700"/>
            <a:chExt cx="388707" cy="523220"/>
          </a:xfrm>
        </p:grpSpPr>
        <p:sp>
          <p:nvSpPr>
            <p:cNvPr id="77" name="流程图: 接点 76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323744" y="5291580"/>
            <a:ext cx="388707" cy="523220"/>
            <a:chOff x="3620873" y="5108700"/>
            <a:chExt cx="388707" cy="523220"/>
          </a:xfrm>
        </p:grpSpPr>
        <p:sp>
          <p:nvSpPr>
            <p:cNvPr id="80" name="流程图: 接点 79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cxnSp>
        <p:nvCxnSpPr>
          <p:cNvPr id="41" name="直接连接符 40"/>
          <p:cNvCxnSpPr/>
          <p:nvPr/>
        </p:nvCxnSpPr>
        <p:spPr>
          <a:xfrm>
            <a:off x="2451783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1353853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512023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>
            <a:off x="343521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383082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383082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343458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401521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>
            <a:off x="401521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>
            <a:off x="343458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>
            <a:off x="343458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/>
          <p:nvPr/>
        </p:nvCxnSpPr>
        <p:spPr>
          <a:xfrm>
            <a:off x="245241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/>
          <p:nvPr/>
        </p:nvCxnSpPr>
        <p:spPr>
          <a:xfrm>
            <a:off x="284802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>
            <a:off x="284802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/>
        </p:nvCxnSpPr>
        <p:spPr>
          <a:xfrm>
            <a:off x="245178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/>
        </p:nvCxnSpPr>
        <p:spPr>
          <a:xfrm>
            <a:off x="303241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/>
        </p:nvCxnSpPr>
        <p:spPr>
          <a:xfrm>
            <a:off x="303241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/>
          <p:cNvCxnSpPr/>
          <p:nvPr/>
        </p:nvCxnSpPr>
        <p:spPr>
          <a:xfrm>
            <a:off x="245178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/>
          <p:nvPr/>
        </p:nvCxnSpPr>
        <p:spPr>
          <a:xfrm>
            <a:off x="245178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/>
          <p:cNvCxnSpPr/>
          <p:nvPr/>
        </p:nvCxnSpPr>
        <p:spPr>
          <a:xfrm>
            <a:off x="135448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/>
        </p:nvCxnSpPr>
        <p:spPr>
          <a:xfrm>
            <a:off x="175009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>
            <a:off x="175009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连接符 109"/>
          <p:cNvCxnSpPr/>
          <p:nvPr/>
        </p:nvCxnSpPr>
        <p:spPr>
          <a:xfrm>
            <a:off x="135385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>
            <a:off x="193448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>
            <a:off x="193448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>
            <a:off x="135385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>
            <a:off x="135385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51265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>
            <a:off x="90826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>
            <a:off x="90826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>
            <a:off x="51202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>
            <a:off x="109265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/>
          <p:cNvCxnSpPr/>
          <p:nvPr/>
        </p:nvCxnSpPr>
        <p:spPr>
          <a:xfrm>
            <a:off x="109265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/>
          <p:cNvCxnSpPr/>
          <p:nvPr/>
        </p:nvCxnSpPr>
        <p:spPr>
          <a:xfrm>
            <a:off x="51202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>
            <a:off x="51202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等腰三角形 122"/>
          <p:cNvSpPr/>
          <p:nvPr/>
        </p:nvSpPr>
        <p:spPr>
          <a:xfrm rot="10800000">
            <a:off x="3275467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等腰三角形 123"/>
          <p:cNvSpPr/>
          <p:nvPr/>
        </p:nvSpPr>
        <p:spPr>
          <a:xfrm rot="10800000">
            <a:off x="2303818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等腰三角形 124"/>
          <p:cNvSpPr/>
          <p:nvPr/>
        </p:nvSpPr>
        <p:spPr>
          <a:xfrm rot="10800000">
            <a:off x="1220578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等腰三角形 125"/>
          <p:cNvSpPr/>
          <p:nvPr/>
        </p:nvSpPr>
        <p:spPr>
          <a:xfrm rot="10800000">
            <a:off x="374900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椭圆 127"/>
          <p:cNvSpPr/>
          <p:nvPr/>
        </p:nvSpPr>
        <p:spPr>
          <a:xfrm>
            <a:off x="3155725" y="5169017"/>
            <a:ext cx="1080478" cy="9313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下箭头 3"/>
          <p:cNvSpPr/>
          <p:nvPr/>
        </p:nvSpPr>
        <p:spPr>
          <a:xfrm rot="3445649">
            <a:off x="6209780" y="2116883"/>
            <a:ext cx="458933" cy="205026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69582" y="5466237"/>
            <a:ext cx="6306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</a:rPr>
              <a:t>irCurrCap.cpp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(How to get static current and dynamic current? How to set cap?)</a:t>
            </a:r>
            <a:endParaRPr lang="en-US" altLang="zh-CN" dirty="0">
              <a:solidFill>
                <a:srgbClr val="FF0000"/>
              </a:solidFill>
            </a:endParaRPr>
          </a:p>
        </p:txBody>
      </p:sp>
      <p:cxnSp>
        <p:nvCxnSpPr>
          <p:cNvPr id="7" name="直接箭头连接符 6"/>
          <p:cNvCxnSpPr>
            <a:stCxn id="5" idx="1"/>
            <a:endCxn id="128" idx="6"/>
          </p:cNvCxnSpPr>
          <p:nvPr/>
        </p:nvCxnSpPr>
        <p:spPr>
          <a:xfrm flipH="1" flipV="1">
            <a:off x="4236203" y="5634692"/>
            <a:ext cx="933379" cy="293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椭圆 96"/>
          <p:cNvSpPr/>
          <p:nvPr/>
        </p:nvSpPr>
        <p:spPr>
          <a:xfrm>
            <a:off x="1452414" y="2862584"/>
            <a:ext cx="3048592" cy="19432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直接箭头连接符 133"/>
          <p:cNvCxnSpPr/>
          <p:nvPr/>
        </p:nvCxnSpPr>
        <p:spPr>
          <a:xfrm flipH="1" flipV="1">
            <a:off x="4501007" y="4022154"/>
            <a:ext cx="1407720" cy="228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5945989" y="3898004"/>
            <a:ext cx="57118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err="1" smtClean="0">
                <a:solidFill>
                  <a:srgbClr val="FF0000"/>
                </a:solidFill>
              </a:rPr>
              <a:t>irGraph.h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irParaGraph.cpp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(Try to understand </a:t>
            </a:r>
            <a:r>
              <a:rPr lang="en-US" altLang="zh-CN" dirty="0" err="1" smtClean="0">
                <a:solidFill>
                  <a:srgbClr val="FF0000"/>
                </a:solidFill>
              </a:rPr>
              <a:t>irPGraph</a:t>
            </a:r>
            <a:r>
              <a:rPr lang="en-US" altLang="zh-CN" dirty="0" smtClean="0">
                <a:solidFill>
                  <a:srgbClr val="FF0000"/>
                </a:solidFill>
              </a:rPr>
              <a:t>, how to iterate all node, edge?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How to get source node, target node? Middle node?)</a:t>
            </a:r>
          </a:p>
        </p:txBody>
      </p:sp>
    </p:spTree>
    <p:extLst>
      <p:ext uri="{BB962C8B-B14F-4D97-AF65-F5344CB8AC3E}">
        <p14:creationId xmlns:p14="http://schemas.microsoft.com/office/powerpoint/2010/main" val="1545682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776</Words>
  <Application>Microsoft Office PowerPoint</Application>
  <PresentationFormat>自定义</PresentationFormat>
  <Paragraphs>182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 chen</dc:creator>
  <cp:lastModifiedBy>user</cp:lastModifiedBy>
  <cp:revision>200</cp:revision>
  <dcterms:created xsi:type="dcterms:W3CDTF">2020-07-21T03:51:08Z</dcterms:created>
  <dcterms:modified xsi:type="dcterms:W3CDTF">2021-01-28T10:40:42Z</dcterms:modified>
</cp:coreProperties>
</file>