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5" r:id="rId3"/>
    <p:sldId id="263" r:id="rId4"/>
    <p:sldId id="297" r:id="rId5"/>
    <p:sldId id="299" r:id="rId6"/>
    <p:sldId id="300" r:id="rId7"/>
    <p:sldId id="302" r:id="rId8"/>
    <p:sldId id="303" r:id="rId9"/>
    <p:sldId id="304" r:id="rId10"/>
    <p:sldId id="305" r:id="rId11"/>
    <p:sldId id="296" r:id="rId12"/>
    <p:sldId id="298" r:id="rId13"/>
    <p:sldId id="306" r:id="rId14"/>
    <p:sldId id="301" r:id="rId15"/>
    <p:sldId id="307" r:id="rId16"/>
    <p:sldId id="308" r:id="rId17"/>
    <p:sldId id="310" r:id="rId18"/>
    <p:sldId id="311" r:id="rId19"/>
    <p:sldId id="309" r:id="rId20"/>
    <p:sldId id="314" r:id="rId21"/>
    <p:sldId id="312" r:id="rId22"/>
    <p:sldId id="31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C70FF9B-0AE6-4480-9CA4-F6AB9399F8D2}">
          <p14:sldIdLst>
            <p14:sldId id="256"/>
            <p14:sldId id="265"/>
            <p14:sldId id="263"/>
            <p14:sldId id="297"/>
            <p14:sldId id="299"/>
            <p14:sldId id="300"/>
            <p14:sldId id="302"/>
            <p14:sldId id="303"/>
            <p14:sldId id="304"/>
            <p14:sldId id="305"/>
            <p14:sldId id="296"/>
            <p14:sldId id="298"/>
            <p14:sldId id="306"/>
            <p14:sldId id="301"/>
            <p14:sldId id="307"/>
            <p14:sldId id="308"/>
            <p14:sldId id="310"/>
            <p14:sldId id="311"/>
            <p14:sldId id="309"/>
            <p14:sldId id="314"/>
          </p14:sldIdLst>
        </p14:section>
        <p14:section name="Tune PG structure" id="{8C3AAB38-6292-4710-B2DF-7C6BF55B1092}">
          <p14:sldIdLst>
            <p14:sldId id="312"/>
            <p14:sldId id="313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C8059-9520-42DA-BBD9-9D14B14DC524}" type="datetimeFigureOut">
              <a:rPr lang="zh-CN" altLang="en-US" smtClean="0"/>
              <a:t>2021/2/9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C6A2C-C383-4E80-AC05-5DAC6D59A0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793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93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8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2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9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8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3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5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4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2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82EFF-BDC5-46A4-A20F-A1B076F17510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354D7-570A-49E2-B199-723233CA2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3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70933" y="174559"/>
            <a:ext cx="11650133" cy="6463308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13800" b="1" dirty="0">
                <a:solidFill>
                  <a:schemeClr val="bg1"/>
                </a:solidFill>
              </a:rPr>
              <a:t>IR drop</a:t>
            </a:r>
          </a:p>
          <a:p>
            <a:r>
              <a:rPr lang="en-US" sz="13800" b="1" dirty="0">
                <a:solidFill>
                  <a:schemeClr val="bg1"/>
                </a:solidFill>
              </a:rPr>
              <a:t>Analyze, Solve,</a:t>
            </a:r>
          </a:p>
          <a:p>
            <a:r>
              <a:rPr lang="en-US" sz="13800" b="1" dirty="0">
                <a:solidFill>
                  <a:schemeClr val="bg1"/>
                </a:solidFill>
              </a:rPr>
              <a:t>&amp; </a:t>
            </a:r>
            <a:r>
              <a:rPr lang="en-US" sz="13800" b="1" dirty="0" smtClean="0">
                <a:solidFill>
                  <a:schemeClr val="bg1"/>
                </a:solidFill>
              </a:rPr>
              <a:t>Validation </a:t>
            </a:r>
            <a:r>
              <a:rPr lang="en-US" sz="13800" b="1" dirty="0" smtClean="0">
                <a:solidFill>
                  <a:schemeClr val="bg1"/>
                </a:solidFill>
              </a:rPr>
              <a:t>3</a:t>
            </a:r>
            <a:endParaRPr lang="en-US" sz="13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2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2249713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endCxn id="4" idx="2"/>
          </p:cNvCxnSpPr>
          <p:nvPr/>
        </p:nvCxnSpPr>
        <p:spPr>
          <a:xfrm>
            <a:off x="2249714" y="2873829"/>
            <a:ext cx="657486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818099" y="2133600"/>
            <a:ext cx="2090057" cy="1480458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45854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We want partition 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2028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V1(step1)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0228" y="1970091"/>
            <a:ext cx="2028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V2(step2)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5733142" y="3429000"/>
            <a:ext cx="1611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4782" y="3524123"/>
            <a:ext cx="1134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I2 (</a:t>
            </a:r>
            <a:r>
              <a:rPr lang="en-US" altLang="zh-CN" b="1" dirty="0" smtClean="0">
                <a:solidFill>
                  <a:srgbClr val="FF0000"/>
                </a:solidFill>
              </a:rPr>
              <a:t>step 1</a:t>
            </a:r>
            <a:r>
              <a:rPr lang="en-US" altLang="zh-CN" b="1" dirty="0" smtClean="0"/>
              <a:t>)</a:t>
            </a:r>
            <a:endParaRPr lang="zh-CN" altLang="en-US" b="1" dirty="0"/>
          </a:p>
        </p:txBody>
      </p:sp>
      <p:sp>
        <p:nvSpPr>
          <p:cNvPr id="3" name="椭圆 2"/>
          <p:cNvSpPr/>
          <p:nvPr/>
        </p:nvSpPr>
        <p:spPr>
          <a:xfrm>
            <a:off x="1785256" y="3106059"/>
            <a:ext cx="928915" cy="972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075541" y="3137004"/>
            <a:ext cx="3642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/>
              <a:t>+</a:t>
            </a:r>
          </a:p>
          <a:p>
            <a:pPr algn="ctr"/>
            <a:r>
              <a:rPr lang="en-US" altLang="zh-CN" sz="2800" b="1" dirty="0"/>
              <a:t>-</a:t>
            </a:r>
            <a:endParaRPr lang="zh-CN" alt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4443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If we got the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correct V2</a:t>
            </a:r>
          </a:p>
          <a:p>
            <a:r>
              <a:rPr lang="en-US" altLang="zh-CN" sz="3200" b="1" dirty="0" smtClean="0"/>
              <a:t>Then we can do partition</a:t>
            </a:r>
          </a:p>
          <a:p>
            <a:r>
              <a:rPr lang="en-US" altLang="zh-CN" sz="3200" b="1" dirty="0" smtClean="0"/>
              <a:t>accurately</a:t>
            </a:r>
            <a:endParaRPr lang="zh-CN" altLang="en-US" sz="3200" b="1" dirty="0"/>
          </a:p>
        </p:txBody>
      </p:sp>
      <p:sp>
        <p:nvSpPr>
          <p:cNvPr id="19" name="等腰三角形 18"/>
          <p:cNvSpPr/>
          <p:nvPr/>
        </p:nvSpPr>
        <p:spPr>
          <a:xfrm rot="10800000">
            <a:off x="1938327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08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469" y="116633"/>
            <a:ext cx="411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IR analysis swap talk</a:t>
            </a:r>
            <a:endParaRPr lang="zh-CN" altLang="en-US" sz="3600" b="1" dirty="0">
              <a:solidFill>
                <a:srgbClr val="00B05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6696" y="1080668"/>
            <a:ext cx="3936437" cy="830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94675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958771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822867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2686963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3551059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935822" y="758674"/>
            <a:ext cx="49285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0: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If partition is perfect,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Then I,V agree at all boundary</a:t>
            </a:r>
            <a:endParaRPr lang="zh-CN" altLang="en-US" sz="2400" b="1" dirty="0"/>
          </a:p>
        </p:txBody>
      </p:sp>
      <p:grpSp>
        <p:nvGrpSpPr>
          <p:cNvPr id="37" name="组合 36"/>
          <p:cNvGrpSpPr/>
          <p:nvPr/>
        </p:nvGrpSpPr>
        <p:grpSpPr>
          <a:xfrm>
            <a:off x="94675" y="2260272"/>
            <a:ext cx="4320480" cy="1368152"/>
            <a:chOff x="539552" y="3429000"/>
            <a:chExt cx="3240360" cy="2016224"/>
          </a:xfrm>
        </p:grpSpPr>
        <p:sp>
          <p:nvSpPr>
            <p:cNvPr id="13" name="矩形 12"/>
            <p:cNvSpPr/>
            <p:nvPr/>
          </p:nvSpPr>
          <p:spPr>
            <a:xfrm>
              <a:off x="683568" y="3717032"/>
              <a:ext cx="2952328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39552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1187624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1835696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2483768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3131840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95209" y="2319752"/>
            <a:ext cx="43765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1: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If boundary disagree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Swap boundary condition</a:t>
            </a:r>
            <a:endParaRPr lang="zh-CN" alt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935821" y="3855841"/>
            <a:ext cx="63116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2: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DMP solve with new boundary condition</a:t>
            </a:r>
          </a:p>
          <a:p>
            <a:r>
              <a:rPr lang="en-US" altLang="zh-CN" sz="2400" b="1" dirty="0">
                <a:solidFill>
                  <a:srgbClr val="00B050"/>
                </a:solidFill>
              </a:rPr>
              <a:t>	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Repeat phase 1-2 until convergent</a:t>
            </a:r>
            <a:endParaRPr lang="zh-CN" altLang="en-US" sz="2400" b="1" dirty="0">
              <a:solidFill>
                <a:srgbClr val="00B050"/>
              </a:solidFill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77291" y="3855840"/>
            <a:ext cx="4320480" cy="1268760"/>
            <a:chOff x="539552" y="5589240"/>
            <a:chExt cx="3240360" cy="2160240"/>
          </a:xfrm>
        </p:grpSpPr>
        <p:sp>
          <p:nvSpPr>
            <p:cNvPr id="24" name="矩形 23"/>
            <p:cNvSpPr/>
            <p:nvPr/>
          </p:nvSpPr>
          <p:spPr>
            <a:xfrm>
              <a:off x="683568" y="5949280"/>
              <a:ext cx="2952328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539552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1187624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835696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2483768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3131840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1189566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834055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2483768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3131840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直接箭头连接符 7"/>
          <p:cNvCxnSpPr/>
          <p:nvPr/>
        </p:nvCxnSpPr>
        <p:spPr>
          <a:xfrm>
            <a:off x="680279" y="2632224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680279" y="2944348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680279" y="3382059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1504079" y="3382059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2405881" y="3382059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>
            <a:off x="3269977" y="3382059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3269977" y="3068960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>
          <a:xfrm>
            <a:off x="3269977" y="2632224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/>
          <p:nvPr/>
        </p:nvCxnSpPr>
        <p:spPr>
          <a:xfrm>
            <a:off x="2423265" y="2632224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2423265" y="3068960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>
            <a:off x="1559169" y="3068960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>
            <a:off x="1559169" y="2632224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462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286" y="290286"/>
            <a:ext cx="109466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How we do static IR analysis without partition</a:t>
            </a:r>
            <a:endParaRPr lang="zh-CN" altLang="en-US" sz="4400" b="1" dirty="0"/>
          </a:p>
        </p:txBody>
      </p:sp>
      <p:cxnSp>
        <p:nvCxnSpPr>
          <p:cNvPr id="7" name="直接连接符 6"/>
          <p:cNvCxnSpPr>
            <a:endCxn id="8" idx="3"/>
          </p:cNvCxnSpPr>
          <p:nvPr/>
        </p:nvCxnSpPr>
        <p:spPr>
          <a:xfrm>
            <a:off x="1516743" y="1059727"/>
            <a:ext cx="0" cy="3940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1378857" y="1553029"/>
            <a:ext cx="319314" cy="725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378857" y="2801257"/>
            <a:ext cx="319314" cy="725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/>
        </p:nvSpPr>
        <p:spPr>
          <a:xfrm rot="10800000">
            <a:off x="1262743" y="5000172"/>
            <a:ext cx="508000" cy="5370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1698171" y="3744686"/>
            <a:ext cx="1727200" cy="33382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1698171" y="2467429"/>
            <a:ext cx="1727200" cy="33382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1698171" y="1132298"/>
            <a:ext cx="1727200" cy="33382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85029" y="1466126"/>
            <a:ext cx="998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 smtClean="0"/>
              <a:t>Src</a:t>
            </a:r>
            <a:r>
              <a:rPr lang="en-US" altLang="zh-CN" b="1" dirty="0" smtClean="0"/>
              <a:t> node</a:t>
            </a:r>
            <a:endParaRPr lang="zh-CN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85029" y="2772411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Middle node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85029" y="3940810"/>
            <a:ext cx="1312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Target node</a:t>
            </a:r>
            <a:endParaRPr lang="zh-CN" altLang="en-US" b="1" dirty="0"/>
          </a:p>
        </p:txBody>
      </p:sp>
      <p:sp>
        <p:nvSpPr>
          <p:cNvPr id="17" name="椭圆 16"/>
          <p:cNvSpPr/>
          <p:nvPr/>
        </p:nvSpPr>
        <p:spPr>
          <a:xfrm>
            <a:off x="1458685" y="3643086"/>
            <a:ext cx="159657" cy="16691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1458685" y="2467429"/>
            <a:ext cx="159657" cy="16691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1458685" y="976270"/>
            <a:ext cx="159657" cy="16691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146629" y="3933371"/>
            <a:ext cx="740228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i1</a:t>
            </a:r>
            <a:endParaRPr lang="zh-CN" altLang="en-US" dirty="0"/>
          </a:p>
        </p:txBody>
      </p:sp>
      <p:sp>
        <p:nvSpPr>
          <p:cNvPr id="20" name="椭圆 19"/>
          <p:cNvSpPr/>
          <p:nvPr/>
        </p:nvSpPr>
        <p:spPr>
          <a:xfrm>
            <a:off x="0" y="2823028"/>
            <a:ext cx="740228" cy="740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i2</a:t>
            </a:r>
            <a:endParaRPr lang="zh-CN" altLang="en-US" dirty="0"/>
          </a:p>
        </p:txBody>
      </p:sp>
      <p:sp>
        <p:nvSpPr>
          <p:cNvPr id="21" name="等腰三角形 20"/>
          <p:cNvSpPr/>
          <p:nvPr/>
        </p:nvSpPr>
        <p:spPr>
          <a:xfrm rot="10800000">
            <a:off x="116114" y="3969839"/>
            <a:ext cx="508000" cy="5370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任意多边形 21"/>
          <p:cNvSpPr/>
          <p:nvPr/>
        </p:nvSpPr>
        <p:spPr>
          <a:xfrm>
            <a:off x="347168" y="2495835"/>
            <a:ext cx="1104261" cy="1495594"/>
          </a:xfrm>
          <a:custGeom>
            <a:avLst/>
            <a:gdLst>
              <a:gd name="connsiteX0" fmla="*/ 1104261 w 1104261"/>
              <a:gd name="connsiteY0" fmla="*/ 44165 h 1495594"/>
              <a:gd name="connsiteX1" fmla="*/ 697861 w 1104261"/>
              <a:gd name="connsiteY1" fmla="*/ 622 h 1495594"/>
              <a:gd name="connsiteX2" fmla="*/ 393061 w 1104261"/>
              <a:gd name="connsiteY2" fmla="*/ 73194 h 1495594"/>
              <a:gd name="connsiteX3" fmla="*/ 102775 w 1104261"/>
              <a:gd name="connsiteY3" fmla="*/ 348965 h 1495594"/>
              <a:gd name="connsiteX4" fmla="*/ 1175 w 1104261"/>
              <a:gd name="connsiteY4" fmla="*/ 813422 h 1495594"/>
              <a:gd name="connsiteX5" fmla="*/ 44718 w 1104261"/>
              <a:gd name="connsiteY5" fmla="*/ 1350451 h 1495594"/>
              <a:gd name="connsiteX6" fmla="*/ 1175 w 1104261"/>
              <a:gd name="connsiteY6" fmla="*/ 1495594 h 1495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04261" h="1495594">
                <a:moveTo>
                  <a:pt x="1104261" y="44165"/>
                </a:moveTo>
                <a:cubicBezTo>
                  <a:pt x="960327" y="19974"/>
                  <a:pt x="816394" y="-4216"/>
                  <a:pt x="697861" y="622"/>
                </a:cubicBezTo>
                <a:cubicBezTo>
                  <a:pt x="579328" y="5460"/>
                  <a:pt x="492242" y="15137"/>
                  <a:pt x="393061" y="73194"/>
                </a:cubicBezTo>
                <a:cubicBezTo>
                  <a:pt x="293880" y="131251"/>
                  <a:pt x="168089" y="225594"/>
                  <a:pt x="102775" y="348965"/>
                </a:cubicBezTo>
                <a:cubicBezTo>
                  <a:pt x="37461" y="472336"/>
                  <a:pt x="10851" y="646508"/>
                  <a:pt x="1175" y="813422"/>
                </a:cubicBezTo>
                <a:cubicBezTo>
                  <a:pt x="-8501" y="980336"/>
                  <a:pt x="44718" y="1236756"/>
                  <a:pt x="44718" y="1350451"/>
                </a:cubicBezTo>
                <a:cubicBezTo>
                  <a:pt x="44718" y="1464146"/>
                  <a:pt x="22946" y="1479870"/>
                  <a:pt x="1175" y="1495594"/>
                </a:cubicBezTo>
              </a:path>
            </a:pathLst>
          </a:cu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5442857" y="1516327"/>
            <a:ext cx="59283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altLang="zh-CN" sz="2400" b="1" dirty="0" err="1" smtClean="0"/>
              <a:t>Src</a:t>
            </a:r>
            <a:r>
              <a:rPr lang="en-US" altLang="zh-CN" sz="2400" b="1" dirty="0" smtClean="0"/>
              <a:t> node is NOT included in Ax = b solving</a:t>
            </a:r>
          </a:p>
          <a:p>
            <a:r>
              <a:rPr lang="en-US" altLang="zh-CN" sz="2400" b="1" dirty="0"/>
              <a:t> </a:t>
            </a:r>
            <a:r>
              <a:rPr lang="en-US" altLang="zh-CN" sz="2400" b="1" dirty="0" smtClean="0"/>
              <a:t>      (Since V already known, want full rank A)</a:t>
            </a:r>
          </a:p>
          <a:p>
            <a:endParaRPr lang="en-US" altLang="zh-CN" sz="2400" b="1" dirty="0"/>
          </a:p>
          <a:p>
            <a:pPr marL="457200" indent="-457200">
              <a:buAutoNum type="arabicPeriod" startAt="2"/>
            </a:pPr>
            <a:r>
              <a:rPr lang="en-US" altLang="zh-CN" sz="2400" b="1" dirty="0" smtClean="0"/>
              <a:t>Size of A is (Mid# + </a:t>
            </a:r>
            <a:r>
              <a:rPr lang="en-US" altLang="zh-CN" sz="2400" b="1" dirty="0" err="1" smtClean="0"/>
              <a:t>Tgt</a:t>
            </a:r>
            <a:r>
              <a:rPr lang="en-US" altLang="zh-CN" sz="2400" b="1" dirty="0" smtClean="0"/>
              <a:t>#)</a:t>
            </a:r>
          </a:p>
          <a:p>
            <a:pPr marL="457200" indent="-457200">
              <a:buAutoNum type="arabicPeriod" startAt="2"/>
            </a:pPr>
            <a:endParaRPr lang="en-US" altLang="zh-CN" sz="2400" b="1" dirty="0"/>
          </a:p>
          <a:p>
            <a:pPr marL="457200" indent="-457200">
              <a:buAutoNum type="arabicPeriod" startAt="2"/>
            </a:pPr>
            <a:r>
              <a:rPr lang="en-US" altLang="zh-CN" sz="2400" b="1" dirty="0" smtClean="0"/>
              <a:t>Usually, </a:t>
            </a:r>
            <a:r>
              <a:rPr lang="en-US" altLang="zh-CN" sz="2400" b="1" dirty="0" err="1" smtClean="0"/>
              <a:t>I_mid</a:t>
            </a:r>
            <a:r>
              <a:rPr lang="en-US" altLang="zh-CN" sz="2400" b="1" dirty="0" smtClean="0"/>
              <a:t> is 0</a:t>
            </a:r>
            <a:endParaRPr lang="zh-CN" altLang="en-US" sz="2400" b="1" dirty="0"/>
          </a:p>
        </p:txBody>
      </p:sp>
      <p:sp>
        <p:nvSpPr>
          <p:cNvPr id="24" name="矩形 23"/>
          <p:cNvSpPr/>
          <p:nvPr/>
        </p:nvSpPr>
        <p:spPr>
          <a:xfrm>
            <a:off x="5442857" y="4673600"/>
            <a:ext cx="2598057" cy="2017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8701314" y="4673600"/>
            <a:ext cx="413657" cy="20174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0341428" y="4673600"/>
            <a:ext cx="413657" cy="2017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9426165" y="5246578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 smtClean="0"/>
              <a:t>=</a:t>
            </a:r>
            <a:endParaRPr lang="zh-CN" altLang="en-US" sz="6000" b="1" dirty="0"/>
          </a:p>
        </p:txBody>
      </p:sp>
      <p:sp>
        <p:nvSpPr>
          <p:cNvPr id="29" name="乘号 28"/>
          <p:cNvSpPr/>
          <p:nvPr/>
        </p:nvSpPr>
        <p:spPr>
          <a:xfrm>
            <a:off x="10426324" y="5658888"/>
            <a:ext cx="243863" cy="290622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乘号 29"/>
          <p:cNvSpPr/>
          <p:nvPr/>
        </p:nvSpPr>
        <p:spPr>
          <a:xfrm>
            <a:off x="10426324" y="6021409"/>
            <a:ext cx="243863" cy="290622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乘号 30"/>
          <p:cNvSpPr/>
          <p:nvPr/>
        </p:nvSpPr>
        <p:spPr>
          <a:xfrm>
            <a:off x="10426324" y="6332961"/>
            <a:ext cx="243863" cy="290622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左大括号 31"/>
          <p:cNvSpPr/>
          <p:nvPr/>
        </p:nvSpPr>
        <p:spPr>
          <a:xfrm rot="10800000">
            <a:off x="10853040" y="5537200"/>
            <a:ext cx="383897" cy="1199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11236937" y="5843554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Src</a:t>
            </a:r>
            <a:endParaRPr lang="en-US" altLang="zh-CN" dirty="0" smtClean="0"/>
          </a:p>
          <a:p>
            <a:r>
              <a:rPr lang="en-US" altLang="zh-CN" dirty="0" smtClean="0"/>
              <a:t>nodes</a:t>
            </a:r>
            <a:endParaRPr lang="zh-CN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763611" y="4988592"/>
            <a:ext cx="20378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/>
              <a:t>SPD</a:t>
            </a:r>
          </a:p>
          <a:p>
            <a:r>
              <a:rPr lang="en-US" altLang="zh-CN" sz="4000" b="1" dirty="0" smtClean="0"/>
              <a:t>Sparse G</a:t>
            </a:r>
            <a:endParaRPr lang="zh-CN" altLang="en-US" sz="4000" b="1" dirty="0"/>
          </a:p>
        </p:txBody>
      </p:sp>
      <p:sp>
        <p:nvSpPr>
          <p:cNvPr id="35" name="矩形 34"/>
          <p:cNvSpPr/>
          <p:nvPr/>
        </p:nvSpPr>
        <p:spPr>
          <a:xfrm>
            <a:off x="8742071" y="4137535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V</a:t>
            </a:r>
            <a:endParaRPr lang="zh-CN" altLang="en-US" b="1" dirty="0"/>
          </a:p>
        </p:txBody>
      </p:sp>
      <p:sp>
        <p:nvSpPr>
          <p:cNvPr id="38" name="矩形 37"/>
          <p:cNvSpPr/>
          <p:nvPr/>
        </p:nvSpPr>
        <p:spPr>
          <a:xfrm>
            <a:off x="10392807" y="4137535"/>
            <a:ext cx="245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I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29492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360228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49714" y="2873829"/>
            <a:ext cx="6110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70858" y="2133600"/>
            <a:ext cx="2090057" cy="14804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32293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How to swap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691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0228" y="1970091"/>
            <a:ext cx="104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VDD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4426856" y="3614058"/>
            <a:ext cx="1611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88496" y="3709181"/>
            <a:ext cx="1792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Assume current i</a:t>
            </a:r>
            <a:endParaRPr lang="zh-CN" altLang="en-US" b="1" dirty="0"/>
          </a:p>
        </p:txBody>
      </p:sp>
      <p:sp>
        <p:nvSpPr>
          <p:cNvPr id="3" name="椭圆 2"/>
          <p:cNvSpPr/>
          <p:nvPr/>
        </p:nvSpPr>
        <p:spPr>
          <a:xfrm>
            <a:off x="7895771" y="3106059"/>
            <a:ext cx="928915" cy="97245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186056" y="3137004"/>
            <a:ext cx="3642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/>
              <a:t>+</a:t>
            </a:r>
          </a:p>
          <a:p>
            <a:pPr algn="ctr"/>
            <a:r>
              <a:rPr lang="en-US" altLang="zh-CN" sz="2800" b="1" dirty="0"/>
              <a:t>-</a:t>
            </a:r>
            <a:endParaRPr lang="zh-CN" alt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4443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If we got the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correct V2</a:t>
            </a:r>
          </a:p>
          <a:p>
            <a:r>
              <a:rPr lang="en-US" altLang="zh-CN" sz="3200" b="1" dirty="0" smtClean="0"/>
              <a:t>Then we can do partition</a:t>
            </a:r>
          </a:p>
          <a:p>
            <a:r>
              <a:rPr lang="en-US" altLang="zh-CN" sz="3200" b="1" dirty="0" smtClean="0"/>
              <a:t>accurately</a:t>
            </a:r>
            <a:endParaRPr lang="zh-CN" altLang="en-US" sz="3200" b="1" dirty="0"/>
          </a:p>
        </p:txBody>
      </p:sp>
      <p:sp>
        <p:nvSpPr>
          <p:cNvPr id="19" name="等腰三角形 18"/>
          <p:cNvSpPr/>
          <p:nvPr/>
        </p:nvSpPr>
        <p:spPr>
          <a:xfrm rot="10800000">
            <a:off x="8048842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2702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360228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49714" y="2873829"/>
            <a:ext cx="6110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70858" y="2133600"/>
            <a:ext cx="2090057" cy="14804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32293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/>
              <a:t>How to swap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691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64492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Norton equivalent circuit</a:t>
            </a:r>
          </a:p>
          <a:p>
            <a:r>
              <a:rPr lang="zh-CN" altLang="en-US" sz="3200" b="1" dirty="0"/>
              <a:t>诺</a:t>
            </a:r>
            <a:r>
              <a:rPr lang="zh-CN" altLang="en-US" sz="3200" b="1" dirty="0" smtClean="0"/>
              <a:t>顿等效电路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电流元</a:t>
            </a:r>
            <a:r>
              <a:rPr lang="en-US" altLang="zh-CN" sz="3200" b="1" dirty="0" smtClean="0"/>
              <a:t>//</a:t>
            </a:r>
            <a:r>
              <a:rPr lang="zh-CN" altLang="en-US" sz="3200" b="1" dirty="0" smtClean="0"/>
              <a:t>电阻  替换  电压源</a:t>
            </a:r>
            <a:r>
              <a:rPr lang="en-US" altLang="zh-CN" sz="3200" b="1" dirty="0" smtClean="0"/>
              <a:t>===</a:t>
            </a:r>
            <a:r>
              <a:rPr lang="zh-CN" altLang="en-US" sz="3200" b="1" dirty="0" smtClean="0"/>
              <a:t>电阻</a:t>
            </a:r>
            <a:endParaRPr lang="zh-CN" altLang="en-US" sz="3200" b="1" dirty="0"/>
          </a:p>
        </p:txBody>
      </p:sp>
      <p:sp>
        <p:nvSpPr>
          <p:cNvPr id="16" name="等腰三角形 15"/>
          <p:cNvSpPr/>
          <p:nvPr/>
        </p:nvSpPr>
        <p:spPr>
          <a:xfrm rot="10800000">
            <a:off x="8048842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/>
          <p:cNvCxnSpPr/>
          <p:nvPr/>
        </p:nvCxnSpPr>
        <p:spPr>
          <a:xfrm>
            <a:off x="3280229" y="3846645"/>
            <a:ext cx="507999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4991501" y="3353161"/>
            <a:ext cx="928915" cy="972454"/>
            <a:chOff x="4991501" y="3353161"/>
            <a:chExt cx="928915" cy="972454"/>
          </a:xfrm>
        </p:grpSpPr>
        <p:sp>
          <p:nvSpPr>
            <p:cNvPr id="3" name="椭圆 2"/>
            <p:cNvSpPr/>
            <p:nvPr/>
          </p:nvSpPr>
          <p:spPr>
            <a:xfrm>
              <a:off x="4991501" y="3353161"/>
              <a:ext cx="928915" cy="97245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5144572" y="3585035"/>
              <a:ext cx="4748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 smtClean="0"/>
                <a:t>-&gt;</a:t>
              </a:r>
              <a:endParaRPr lang="zh-CN" altLang="en-US" sz="2800" b="1" dirty="0"/>
            </a:p>
          </p:txBody>
        </p:sp>
      </p:grpSp>
      <p:cxnSp>
        <p:nvCxnSpPr>
          <p:cNvPr id="19" name="直接连接符 18"/>
          <p:cNvCxnSpPr/>
          <p:nvPr/>
        </p:nvCxnSpPr>
        <p:spPr>
          <a:xfrm>
            <a:off x="3280229" y="2873829"/>
            <a:ext cx="0" cy="972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455958" y="4434898"/>
            <a:ext cx="1864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Boundary current</a:t>
            </a:r>
          </a:p>
          <a:p>
            <a:r>
              <a:rPr lang="en-US" altLang="zh-CN" b="1" dirty="0" smtClean="0"/>
              <a:t>source</a:t>
            </a:r>
            <a:endParaRPr lang="zh-CN" alt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408427" y="197009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0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40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360228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49714" y="2873829"/>
            <a:ext cx="6110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70858" y="2133600"/>
            <a:ext cx="2090057" cy="14804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32293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How to swap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691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0228" y="1970091"/>
            <a:ext cx="21859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V2(Step n)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4426856" y="3614058"/>
            <a:ext cx="1611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88496" y="3709181"/>
            <a:ext cx="1792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Assume current i</a:t>
            </a:r>
            <a:endParaRPr lang="zh-CN" altLang="en-US" b="1" dirty="0"/>
          </a:p>
        </p:txBody>
      </p:sp>
      <p:sp>
        <p:nvSpPr>
          <p:cNvPr id="3" name="椭圆 2"/>
          <p:cNvSpPr/>
          <p:nvPr/>
        </p:nvSpPr>
        <p:spPr>
          <a:xfrm>
            <a:off x="7895771" y="3106059"/>
            <a:ext cx="928915" cy="97245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186056" y="3137004"/>
            <a:ext cx="3642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/>
              <a:t>+</a:t>
            </a:r>
          </a:p>
          <a:p>
            <a:pPr algn="ctr"/>
            <a:r>
              <a:rPr lang="en-US" altLang="zh-CN" sz="2800" b="1" dirty="0"/>
              <a:t>-</a:t>
            </a:r>
            <a:endParaRPr lang="zh-CN" alt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4443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If we got the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correct V2</a:t>
            </a:r>
          </a:p>
          <a:p>
            <a:r>
              <a:rPr lang="en-US" altLang="zh-CN" sz="3200" b="1" dirty="0" smtClean="0"/>
              <a:t>Then we can do partition</a:t>
            </a:r>
          </a:p>
          <a:p>
            <a:r>
              <a:rPr lang="en-US" altLang="zh-CN" sz="3200" b="1" dirty="0" smtClean="0"/>
              <a:t>accurately</a:t>
            </a:r>
            <a:endParaRPr lang="zh-CN" altLang="en-US" sz="3200" b="1" dirty="0"/>
          </a:p>
        </p:txBody>
      </p:sp>
      <p:sp>
        <p:nvSpPr>
          <p:cNvPr id="19" name="等腰三角形 18"/>
          <p:cNvSpPr/>
          <p:nvPr/>
        </p:nvSpPr>
        <p:spPr>
          <a:xfrm rot="10800000">
            <a:off x="8048842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5495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360228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49714" y="2873829"/>
            <a:ext cx="6110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70858" y="2133600"/>
            <a:ext cx="2090057" cy="14804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32293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/>
              <a:t>How to swap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691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644920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Norton equivalent circuit</a:t>
            </a:r>
          </a:p>
          <a:p>
            <a:r>
              <a:rPr lang="zh-CN" altLang="en-US" sz="3200" b="1" dirty="0"/>
              <a:t>诺</a:t>
            </a:r>
            <a:r>
              <a:rPr lang="zh-CN" altLang="en-US" sz="3200" b="1" dirty="0" smtClean="0"/>
              <a:t>顿等效电路</a:t>
            </a:r>
            <a:endParaRPr lang="en-US" altLang="zh-CN" sz="3200" b="1" dirty="0" smtClean="0"/>
          </a:p>
          <a:p>
            <a:r>
              <a:rPr lang="zh-CN" altLang="en-US" sz="3200" b="1" dirty="0" smtClean="0"/>
              <a:t>电流元</a:t>
            </a:r>
            <a:r>
              <a:rPr lang="en-US" altLang="zh-CN" sz="3200" b="1" dirty="0" smtClean="0"/>
              <a:t>//</a:t>
            </a:r>
            <a:r>
              <a:rPr lang="zh-CN" altLang="en-US" sz="3200" b="1" dirty="0" smtClean="0"/>
              <a:t>电阻  替换  电压源</a:t>
            </a:r>
            <a:r>
              <a:rPr lang="en-US" altLang="zh-CN" sz="3200" b="1" dirty="0" smtClean="0"/>
              <a:t>===</a:t>
            </a:r>
            <a:r>
              <a:rPr lang="zh-CN" altLang="en-US" sz="3200" b="1" dirty="0" smtClean="0"/>
              <a:t>电阻</a:t>
            </a:r>
            <a:endParaRPr lang="zh-CN" altLang="en-US" sz="3200" b="1" dirty="0"/>
          </a:p>
        </p:txBody>
      </p:sp>
      <p:sp>
        <p:nvSpPr>
          <p:cNvPr id="16" name="等腰三角形 15"/>
          <p:cNvSpPr/>
          <p:nvPr/>
        </p:nvSpPr>
        <p:spPr>
          <a:xfrm rot="10800000">
            <a:off x="8048842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连接符 16"/>
          <p:cNvCxnSpPr/>
          <p:nvPr/>
        </p:nvCxnSpPr>
        <p:spPr>
          <a:xfrm>
            <a:off x="3280229" y="3846645"/>
            <a:ext cx="507999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4991501" y="3353161"/>
            <a:ext cx="928915" cy="972454"/>
            <a:chOff x="4991501" y="3353161"/>
            <a:chExt cx="928915" cy="972454"/>
          </a:xfrm>
        </p:grpSpPr>
        <p:sp>
          <p:nvSpPr>
            <p:cNvPr id="3" name="椭圆 2"/>
            <p:cNvSpPr/>
            <p:nvPr/>
          </p:nvSpPr>
          <p:spPr>
            <a:xfrm>
              <a:off x="4991501" y="3353161"/>
              <a:ext cx="928915" cy="97245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extBox 12"/>
            <p:cNvSpPr txBox="1"/>
            <p:nvPr/>
          </p:nvSpPr>
          <p:spPr>
            <a:xfrm rot="10800000">
              <a:off x="5144572" y="3585035"/>
              <a:ext cx="47481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b="1" dirty="0" smtClean="0"/>
                <a:t>-&gt;</a:t>
              </a:r>
              <a:endParaRPr lang="zh-CN" altLang="en-US" sz="2800" b="1" dirty="0"/>
            </a:p>
          </p:txBody>
        </p:sp>
      </p:grpSp>
      <p:cxnSp>
        <p:nvCxnSpPr>
          <p:cNvPr id="19" name="直接连接符 18"/>
          <p:cNvCxnSpPr/>
          <p:nvPr/>
        </p:nvCxnSpPr>
        <p:spPr>
          <a:xfrm>
            <a:off x="3280229" y="2873829"/>
            <a:ext cx="0" cy="972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455958" y="4434898"/>
            <a:ext cx="1864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Boundary current</a:t>
            </a: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Source (Step n)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08427" y="1970091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0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723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469" y="116633"/>
            <a:ext cx="411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IR analysis swap talk</a:t>
            </a:r>
            <a:endParaRPr lang="zh-CN" altLang="en-US" sz="3600" b="1" dirty="0">
              <a:solidFill>
                <a:srgbClr val="00B05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6696" y="1080668"/>
            <a:ext cx="3936437" cy="830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94675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958771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822867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2686963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3551059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935822" y="758674"/>
            <a:ext cx="49285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0: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If partition is perfect,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Then I,V agree at all boundary</a:t>
            </a:r>
            <a:endParaRPr lang="zh-CN" altLang="en-US" sz="2400" b="1" dirty="0"/>
          </a:p>
        </p:txBody>
      </p:sp>
      <p:grpSp>
        <p:nvGrpSpPr>
          <p:cNvPr id="37" name="组合 36"/>
          <p:cNvGrpSpPr/>
          <p:nvPr/>
        </p:nvGrpSpPr>
        <p:grpSpPr>
          <a:xfrm>
            <a:off x="94675" y="2260272"/>
            <a:ext cx="4320480" cy="1368152"/>
            <a:chOff x="539552" y="3429000"/>
            <a:chExt cx="3240360" cy="2016224"/>
          </a:xfrm>
        </p:grpSpPr>
        <p:sp>
          <p:nvSpPr>
            <p:cNvPr id="13" name="矩形 12"/>
            <p:cNvSpPr/>
            <p:nvPr/>
          </p:nvSpPr>
          <p:spPr>
            <a:xfrm>
              <a:off x="683568" y="3717032"/>
              <a:ext cx="2952328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39552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1187624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1835696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2483768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3131840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95209" y="2319752"/>
            <a:ext cx="43765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1: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If boundary disagree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Swap boundary condition</a:t>
            </a:r>
            <a:endParaRPr lang="zh-CN" alt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935821" y="3855841"/>
            <a:ext cx="63116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2: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DMP solve with new boundary condition</a:t>
            </a:r>
          </a:p>
          <a:p>
            <a:r>
              <a:rPr lang="en-US" altLang="zh-CN" sz="2400" b="1" dirty="0">
                <a:solidFill>
                  <a:srgbClr val="00B050"/>
                </a:solidFill>
              </a:rPr>
              <a:t>	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Repeat phase 1-2 until convergent</a:t>
            </a:r>
            <a:endParaRPr lang="zh-CN" altLang="en-US" sz="2400" b="1" dirty="0">
              <a:solidFill>
                <a:srgbClr val="00B050"/>
              </a:solidFill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77291" y="3855840"/>
            <a:ext cx="4320480" cy="1268760"/>
            <a:chOff x="539552" y="5589240"/>
            <a:chExt cx="3240360" cy="2160240"/>
          </a:xfrm>
        </p:grpSpPr>
        <p:sp>
          <p:nvSpPr>
            <p:cNvPr id="24" name="矩形 23"/>
            <p:cNvSpPr/>
            <p:nvPr/>
          </p:nvSpPr>
          <p:spPr>
            <a:xfrm>
              <a:off x="683568" y="5949280"/>
              <a:ext cx="2952328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539552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1187624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835696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2483768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3131840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1189566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834055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2483768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3131840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" name="直接箭头连接符 7"/>
          <p:cNvCxnSpPr/>
          <p:nvPr/>
        </p:nvCxnSpPr>
        <p:spPr>
          <a:xfrm>
            <a:off x="680279" y="2632224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680279" y="2944348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57"/>
          <p:cNvCxnSpPr/>
          <p:nvPr/>
        </p:nvCxnSpPr>
        <p:spPr>
          <a:xfrm>
            <a:off x="680279" y="3382059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1504079" y="3382059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2405881" y="3382059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>
            <a:off x="3269977" y="3382059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3269977" y="3068960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/>
          <p:nvPr/>
        </p:nvCxnSpPr>
        <p:spPr>
          <a:xfrm>
            <a:off x="3269977" y="2632224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/>
          <p:nvPr/>
        </p:nvCxnSpPr>
        <p:spPr>
          <a:xfrm>
            <a:off x="2423265" y="2632224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/>
          <p:nvPr/>
        </p:nvCxnSpPr>
        <p:spPr>
          <a:xfrm>
            <a:off x="2423265" y="3068960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>
            <a:off x="1559169" y="3068960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/>
          <p:nvPr/>
        </p:nvCxnSpPr>
        <p:spPr>
          <a:xfrm>
            <a:off x="1559169" y="2632224"/>
            <a:ext cx="527395" cy="0"/>
          </a:xfrm>
          <a:prstGeom prst="straightConnector1">
            <a:avLst/>
          </a:prstGeom>
          <a:ln w="28575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8590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32115" y="1074057"/>
            <a:ext cx="2598057" cy="2017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390572" y="1074057"/>
            <a:ext cx="413657" cy="20174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030686" y="1074057"/>
            <a:ext cx="413657" cy="20174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115423" y="1647035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 smtClean="0"/>
              <a:t>=</a:t>
            </a:r>
            <a:endParaRPr lang="zh-CN" altLang="en-US" sz="6000" b="1" dirty="0"/>
          </a:p>
        </p:txBody>
      </p:sp>
      <p:sp>
        <p:nvSpPr>
          <p:cNvPr id="6" name="乘号 5"/>
          <p:cNvSpPr/>
          <p:nvPr/>
        </p:nvSpPr>
        <p:spPr>
          <a:xfrm>
            <a:off x="6115582" y="2059345"/>
            <a:ext cx="243863" cy="290622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乘号 6"/>
          <p:cNvSpPr/>
          <p:nvPr/>
        </p:nvSpPr>
        <p:spPr>
          <a:xfrm>
            <a:off x="6115582" y="2421866"/>
            <a:ext cx="243863" cy="290622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乘号 7"/>
          <p:cNvSpPr/>
          <p:nvPr/>
        </p:nvSpPr>
        <p:spPr>
          <a:xfrm>
            <a:off x="6115582" y="2733418"/>
            <a:ext cx="243863" cy="290622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左大括号 8"/>
          <p:cNvSpPr/>
          <p:nvPr/>
        </p:nvSpPr>
        <p:spPr>
          <a:xfrm rot="10800000">
            <a:off x="6542298" y="1937657"/>
            <a:ext cx="383897" cy="1199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926195" y="2244011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Src</a:t>
            </a:r>
            <a:endParaRPr lang="en-US" altLang="zh-CN" dirty="0" smtClean="0"/>
          </a:p>
          <a:p>
            <a:r>
              <a:rPr lang="en-US" altLang="zh-CN" dirty="0" smtClean="0"/>
              <a:t>nodes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52869" y="1389049"/>
            <a:ext cx="20378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/>
              <a:t>SPD</a:t>
            </a:r>
          </a:p>
          <a:p>
            <a:r>
              <a:rPr lang="en-US" altLang="zh-CN" sz="4000" b="1" dirty="0" smtClean="0"/>
              <a:t>Sparse G</a:t>
            </a:r>
            <a:endParaRPr lang="zh-CN" altLang="en-US" sz="4000" b="1" dirty="0"/>
          </a:p>
        </p:txBody>
      </p:sp>
      <p:sp>
        <p:nvSpPr>
          <p:cNvPr id="12" name="矩形 11"/>
          <p:cNvSpPr/>
          <p:nvPr/>
        </p:nvSpPr>
        <p:spPr>
          <a:xfrm>
            <a:off x="4431329" y="537992"/>
            <a:ext cx="320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V</a:t>
            </a:r>
            <a:endParaRPr lang="zh-CN" altLang="en-US" b="1" dirty="0"/>
          </a:p>
        </p:txBody>
      </p:sp>
      <p:sp>
        <p:nvSpPr>
          <p:cNvPr id="13" name="矩形 12"/>
          <p:cNvSpPr/>
          <p:nvPr/>
        </p:nvSpPr>
        <p:spPr>
          <a:xfrm>
            <a:off x="6082065" y="537992"/>
            <a:ext cx="245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I</a:t>
            </a:r>
            <a:endParaRPr lang="zh-CN" altLang="en-US" b="1" dirty="0"/>
          </a:p>
        </p:txBody>
      </p:sp>
      <p:sp>
        <p:nvSpPr>
          <p:cNvPr id="14" name="矩形 13"/>
          <p:cNvSpPr/>
          <p:nvPr/>
        </p:nvSpPr>
        <p:spPr>
          <a:xfrm>
            <a:off x="1030514" y="4049486"/>
            <a:ext cx="1248229" cy="11030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2598056" y="5210628"/>
            <a:ext cx="1248229" cy="11030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390572" y="4049486"/>
            <a:ext cx="413657" cy="110308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4390572" y="5210628"/>
            <a:ext cx="413657" cy="110308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6030686" y="4049486"/>
            <a:ext cx="413657" cy="1103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乘号 18"/>
          <p:cNvSpPr/>
          <p:nvPr/>
        </p:nvSpPr>
        <p:spPr>
          <a:xfrm>
            <a:off x="6115582" y="4064505"/>
            <a:ext cx="243863" cy="290622"/>
          </a:xfrm>
          <a:prstGeom prst="mathMultiply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乘号 19"/>
          <p:cNvSpPr/>
          <p:nvPr/>
        </p:nvSpPr>
        <p:spPr>
          <a:xfrm>
            <a:off x="6115582" y="4427026"/>
            <a:ext cx="243863" cy="290622"/>
          </a:xfrm>
          <a:prstGeom prst="mathMultiply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乘号 20"/>
          <p:cNvSpPr/>
          <p:nvPr/>
        </p:nvSpPr>
        <p:spPr>
          <a:xfrm>
            <a:off x="6115582" y="4738578"/>
            <a:ext cx="243863" cy="290622"/>
          </a:xfrm>
          <a:prstGeom prst="mathMultiply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6030686" y="5239319"/>
            <a:ext cx="413657" cy="1103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乘号 23"/>
          <p:cNvSpPr/>
          <p:nvPr/>
        </p:nvSpPr>
        <p:spPr>
          <a:xfrm>
            <a:off x="6115582" y="5254338"/>
            <a:ext cx="243863" cy="290622"/>
          </a:xfrm>
          <a:prstGeom prst="mathMultiply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乘号 24"/>
          <p:cNvSpPr/>
          <p:nvPr/>
        </p:nvSpPr>
        <p:spPr>
          <a:xfrm>
            <a:off x="6115582" y="5616859"/>
            <a:ext cx="243863" cy="290622"/>
          </a:xfrm>
          <a:prstGeom prst="mathMultiply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乘号 25"/>
          <p:cNvSpPr/>
          <p:nvPr/>
        </p:nvSpPr>
        <p:spPr>
          <a:xfrm>
            <a:off x="6115582" y="5928411"/>
            <a:ext cx="243863" cy="290622"/>
          </a:xfrm>
          <a:prstGeom prst="mathMultiply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5115423" y="4724064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 smtClean="0"/>
              <a:t>=</a:t>
            </a:r>
            <a:endParaRPr lang="zh-CN" altLang="en-US" sz="6000" b="1" dirty="0"/>
          </a:p>
        </p:txBody>
      </p:sp>
      <p:sp>
        <p:nvSpPr>
          <p:cNvPr id="28" name="任意多边形 27"/>
          <p:cNvSpPr/>
          <p:nvPr/>
        </p:nvSpPr>
        <p:spPr>
          <a:xfrm>
            <a:off x="3280229" y="3527701"/>
            <a:ext cx="2628703" cy="957213"/>
          </a:xfrm>
          <a:custGeom>
            <a:avLst/>
            <a:gdLst>
              <a:gd name="connsiteX0" fmla="*/ 0 w 2628703"/>
              <a:gd name="connsiteY0" fmla="*/ 957213 h 957213"/>
              <a:gd name="connsiteX1" fmla="*/ 217714 w 2628703"/>
              <a:gd name="connsiteY1" fmla="*/ 405670 h 957213"/>
              <a:gd name="connsiteX2" fmla="*/ 841828 w 2628703"/>
              <a:gd name="connsiteY2" fmla="*/ 42813 h 957213"/>
              <a:gd name="connsiteX3" fmla="*/ 1654628 w 2628703"/>
              <a:gd name="connsiteY3" fmla="*/ 71842 h 957213"/>
              <a:gd name="connsiteX4" fmla="*/ 2307771 w 2628703"/>
              <a:gd name="connsiteY4" fmla="*/ 623385 h 957213"/>
              <a:gd name="connsiteX5" fmla="*/ 2569028 w 2628703"/>
              <a:gd name="connsiteY5" fmla="*/ 870128 h 957213"/>
              <a:gd name="connsiteX6" fmla="*/ 2627085 w 2628703"/>
              <a:gd name="connsiteY6" fmla="*/ 870128 h 957213"/>
              <a:gd name="connsiteX7" fmla="*/ 2612571 w 2628703"/>
              <a:gd name="connsiteY7" fmla="*/ 884642 h 9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28703" h="957213">
                <a:moveTo>
                  <a:pt x="0" y="957213"/>
                </a:moveTo>
                <a:cubicBezTo>
                  <a:pt x="38704" y="757641"/>
                  <a:pt x="77409" y="558070"/>
                  <a:pt x="217714" y="405670"/>
                </a:cubicBezTo>
                <a:cubicBezTo>
                  <a:pt x="358019" y="253270"/>
                  <a:pt x="602342" y="98451"/>
                  <a:pt x="841828" y="42813"/>
                </a:cubicBezTo>
                <a:cubicBezTo>
                  <a:pt x="1081314" y="-12825"/>
                  <a:pt x="1410304" y="-24920"/>
                  <a:pt x="1654628" y="71842"/>
                </a:cubicBezTo>
                <a:cubicBezTo>
                  <a:pt x="1898952" y="168604"/>
                  <a:pt x="2155371" y="490337"/>
                  <a:pt x="2307771" y="623385"/>
                </a:cubicBezTo>
                <a:cubicBezTo>
                  <a:pt x="2460171" y="756433"/>
                  <a:pt x="2515809" y="829004"/>
                  <a:pt x="2569028" y="870128"/>
                </a:cubicBezTo>
                <a:cubicBezTo>
                  <a:pt x="2622247" y="911252"/>
                  <a:pt x="2619828" y="867709"/>
                  <a:pt x="2627085" y="870128"/>
                </a:cubicBezTo>
                <a:cubicBezTo>
                  <a:pt x="2634342" y="872547"/>
                  <a:pt x="2614990" y="887061"/>
                  <a:pt x="2612571" y="884642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任意多边形 28"/>
          <p:cNvSpPr/>
          <p:nvPr/>
        </p:nvSpPr>
        <p:spPr>
          <a:xfrm>
            <a:off x="1886857" y="5500914"/>
            <a:ext cx="4064766" cy="1211602"/>
          </a:xfrm>
          <a:custGeom>
            <a:avLst/>
            <a:gdLst>
              <a:gd name="connsiteX0" fmla="*/ 0 w 4064766"/>
              <a:gd name="connsiteY0" fmla="*/ 0 h 1211602"/>
              <a:gd name="connsiteX1" fmla="*/ 653143 w 4064766"/>
              <a:gd name="connsiteY1" fmla="*/ 1030515 h 1211602"/>
              <a:gd name="connsiteX2" fmla="*/ 1828800 w 4064766"/>
              <a:gd name="connsiteY2" fmla="*/ 1103086 h 1211602"/>
              <a:gd name="connsiteX3" fmla="*/ 2931886 w 4064766"/>
              <a:gd name="connsiteY3" fmla="*/ 1175657 h 1211602"/>
              <a:gd name="connsiteX4" fmla="*/ 3976914 w 4064766"/>
              <a:gd name="connsiteY4" fmla="*/ 478972 h 1211602"/>
              <a:gd name="connsiteX5" fmla="*/ 4005943 w 4064766"/>
              <a:gd name="connsiteY5" fmla="*/ 420915 h 1211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4766" h="1211602">
                <a:moveTo>
                  <a:pt x="0" y="0"/>
                </a:moveTo>
                <a:cubicBezTo>
                  <a:pt x="174171" y="423333"/>
                  <a:pt x="348343" y="846667"/>
                  <a:pt x="653143" y="1030515"/>
                </a:cubicBezTo>
                <a:cubicBezTo>
                  <a:pt x="957943" y="1214363"/>
                  <a:pt x="1828800" y="1103086"/>
                  <a:pt x="1828800" y="1103086"/>
                </a:cubicBezTo>
                <a:cubicBezTo>
                  <a:pt x="2208590" y="1127276"/>
                  <a:pt x="2573867" y="1279676"/>
                  <a:pt x="2931886" y="1175657"/>
                </a:cubicBezTo>
                <a:cubicBezTo>
                  <a:pt x="3289905" y="1071638"/>
                  <a:pt x="3797905" y="604762"/>
                  <a:pt x="3976914" y="478972"/>
                </a:cubicBezTo>
                <a:cubicBezTo>
                  <a:pt x="4155924" y="353182"/>
                  <a:pt x="4005943" y="420915"/>
                  <a:pt x="4005943" y="420915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左大括号 29"/>
          <p:cNvSpPr/>
          <p:nvPr/>
        </p:nvSpPr>
        <p:spPr>
          <a:xfrm rot="10800000">
            <a:off x="6542298" y="3903462"/>
            <a:ext cx="383897" cy="1199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TextBox 30"/>
          <p:cNvSpPr txBox="1"/>
          <p:nvPr/>
        </p:nvSpPr>
        <p:spPr>
          <a:xfrm>
            <a:off x="6926195" y="4348316"/>
            <a:ext cx="1188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Partition 1</a:t>
            </a:r>
            <a:endParaRPr lang="zh-CN" altLang="en-US" b="1" dirty="0"/>
          </a:p>
        </p:txBody>
      </p:sp>
      <p:sp>
        <p:nvSpPr>
          <p:cNvPr id="32" name="左大括号 31"/>
          <p:cNvSpPr/>
          <p:nvPr/>
        </p:nvSpPr>
        <p:spPr>
          <a:xfrm rot="10800000">
            <a:off x="6542298" y="5238606"/>
            <a:ext cx="383897" cy="1199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6926194" y="5544960"/>
            <a:ext cx="1188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Partition 2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940518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468" y="116633"/>
            <a:ext cx="85451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/>
              <a:t>IR analysis </a:t>
            </a:r>
            <a:r>
              <a:rPr lang="en-US" altLang="zh-CN" sz="3600" b="1" dirty="0" smtClean="0">
                <a:solidFill>
                  <a:srgbClr val="00B050"/>
                </a:solidFill>
              </a:rPr>
              <a:t>Double-Partition DMP (DP-DMP)</a:t>
            </a:r>
            <a:endParaRPr lang="zh-CN" altLang="en-US" sz="3600" b="1" dirty="0">
              <a:solidFill>
                <a:srgbClr val="00B05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6696" y="1080668"/>
            <a:ext cx="3936437" cy="830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 2"/>
          <p:cNvSpPr/>
          <p:nvPr/>
        </p:nvSpPr>
        <p:spPr>
          <a:xfrm>
            <a:off x="94675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958771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1822867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2686963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3551059" y="792636"/>
            <a:ext cx="864096" cy="1224136"/>
          </a:xfrm>
          <a:prstGeom prst="roundRect">
            <a:avLst/>
          </a:prstGeom>
          <a:solidFill>
            <a:schemeClr val="accent6">
              <a:alpha val="23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4935822" y="758674"/>
            <a:ext cx="49285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0: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If partition is perfect,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Then I,V agree at all boundary</a:t>
            </a:r>
            <a:endParaRPr lang="zh-CN" altLang="en-US" sz="2400" b="1" dirty="0"/>
          </a:p>
        </p:txBody>
      </p:sp>
      <p:grpSp>
        <p:nvGrpSpPr>
          <p:cNvPr id="37" name="组合 36"/>
          <p:cNvGrpSpPr/>
          <p:nvPr/>
        </p:nvGrpSpPr>
        <p:grpSpPr>
          <a:xfrm>
            <a:off x="94675" y="2127648"/>
            <a:ext cx="4320480" cy="1584176"/>
            <a:chOff x="539552" y="3233554"/>
            <a:chExt cx="3240360" cy="2334575"/>
          </a:xfrm>
        </p:grpSpPr>
        <p:sp>
          <p:nvSpPr>
            <p:cNvPr id="13" name="矩形 12"/>
            <p:cNvSpPr/>
            <p:nvPr/>
          </p:nvSpPr>
          <p:spPr>
            <a:xfrm>
              <a:off x="683568" y="3717032"/>
              <a:ext cx="2952328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圆角矩形 13"/>
            <p:cNvSpPr/>
            <p:nvPr/>
          </p:nvSpPr>
          <p:spPr>
            <a:xfrm>
              <a:off x="539552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圆角矩形 14"/>
            <p:cNvSpPr/>
            <p:nvPr/>
          </p:nvSpPr>
          <p:spPr>
            <a:xfrm>
              <a:off x="1187624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圆角矩形 15"/>
            <p:cNvSpPr/>
            <p:nvPr/>
          </p:nvSpPr>
          <p:spPr>
            <a:xfrm>
              <a:off x="1835696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2483768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3131840" y="3429000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969288" y="3233554"/>
              <a:ext cx="381209" cy="2334575"/>
            </a:xfrm>
            <a:prstGeom prst="roundRect">
              <a:avLst/>
            </a:prstGeom>
            <a:solidFill>
              <a:schemeClr val="accent4">
                <a:alpha val="54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1665974" y="3233554"/>
              <a:ext cx="450260" cy="2334575"/>
            </a:xfrm>
            <a:prstGeom prst="roundRect">
              <a:avLst/>
            </a:prstGeom>
            <a:solidFill>
              <a:schemeClr val="accent4">
                <a:alpha val="54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圆角矩形 20"/>
            <p:cNvSpPr/>
            <p:nvPr/>
          </p:nvSpPr>
          <p:spPr>
            <a:xfrm>
              <a:off x="2324273" y="3233554"/>
              <a:ext cx="343188" cy="2334575"/>
            </a:xfrm>
            <a:prstGeom prst="roundRect">
              <a:avLst/>
            </a:prstGeom>
            <a:solidFill>
              <a:schemeClr val="accent4">
                <a:alpha val="54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圆角矩形 21"/>
            <p:cNvSpPr/>
            <p:nvPr/>
          </p:nvSpPr>
          <p:spPr>
            <a:xfrm>
              <a:off x="2964854" y="3233554"/>
              <a:ext cx="333978" cy="2334575"/>
            </a:xfrm>
            <a:prstGeom prst="roundRect">
              <a:avLst/>
            </a:prstGeom>
            <a:solidFill>
              <a:schemeClr val="accent4">
                <a:alpha val="54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895208" y="2319752"/>
            <a:ext cx="64758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1: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If boundary disagree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Add a 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double-partition</a:t>
            </a:r>
            <a:r>
              <a:rPr lang="en-US" altLang="zh-CN" sz="2400" b="1" dirty="0" smtClean="0"/>
              <a:t>, set new boundary</a:t>
            </a:r>
            <a:endParaRPr lang="zh-CN" alt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935821" y="3855841"/>
            <a:ext cx="63116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Phase 2: 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DMP solve with new boundary condition</a:t>
            </a:r>
          </a:p>
          <a:p>
            <a:r>
              <a:rPr lang="en-US" altLang="zh-CN" sz="2400" b="1" dirty="0">
                <a:solidFill>
                  <a:srgbClr val="00B050"/>
                </a:solidFill>
              </a:rPr>
              <a:t>	</a:t>
            </a:r>
            <a:r>
              <a:rPr lang="en-US" altLang="zh-CN" sz="2400" b="1" dirty="0" smtClean="0">
                <a:solidFill>
                  <a:srgbClr val="00B050"/>
                </a:solidFill>
              </a:rPr>
              <a:t>Repeat phase 1-2 until convergent</a:t>
            </a:r>
            <a:endParaRPr lang="zh-CN" altLang="en-US" sz="2400" b="1" dirty="0">
              <a:solidFill>
                <a:srgbClr val="00B050"/>
              </a:solidFill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77291" y="3855840"/>
            <a:ext cx="4320480" cy="1268760"/>
            <a:chOff x="539552" y="5589240"/>
            <a:chExt cx="3240360" cy="2160240"/>
          </a:xfrm>
        </p:grpSpPr>
        <p:sp>
          <p:nvSpPr>
            <p:cNvPr id="24" name="矩形 23"/>
            <p:cNvSpPr/>
            <p:nvPr/>
          </p:nvSpPr>
          <p:spPr>
            <a:xfrm>
              <a:off x="683568" y="5949280"/>
              <a:ext cx="2952328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539552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圆角矩形 25"/>
            <p:cNvSpPr/>
            <p:nvPr/>
          </p:nvSpPr>
          <p:spPr>
            <a:xfrm>
              <a:off x="1187624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圆角矩形 26"/>
            <p:cNvSpPr/>
            <p:nvPr/>
          </p:nvSpPr>
          <p:spPr>
            <a:xfrm>
              <a:off x="1835696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圆角矩形 27"/>
            <p:cNvSpPr/>
            <p:nvPr/>
          </p:nvSpPr>
          <p:spPr>
            <a:xfrm>
              <a:off x="2483768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圆角矩形 28"/>
            <p:cNvSpPr/>
            <p:nvPr/>
          </p:nvSpPr>
          <p:spPr>
            <a:xfrm>
              <a:off x="3131840" y="5661248"/>
              <a:ext cx="648072" cy="2016224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1189566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>
              <a:off x="1834055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>
              <a:off x="2483768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>
              <a:off x="3131840" y="5589240"/>
              <a:ext cx="0" cy="2160240"/>
            </a:xfrm>
            <a:prstGeom prst="lin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4895208" y="5736523"/>
            <a:ext cx="5985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Why DP-DMP works: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Double-partition will carry/propagate </a:t>
            </a:r>
          </a:p>
          <a:p>
            <a:r>
              <a:rPr lang="en-US" altLang="zh-CN" sz="2400" b="1" dirty="0"/>
              <a:t>	</a:t>
            </a:r>
            <a:r>
              <a:rPr lang="en-US" altLang="zh-CN" sz="2400" b="1" dirty="0" smtClean="0"/>
              <a:t>I/V info among partitions</a:t>
            </a:r>
            <a:endParaRPr lang="zh-CN" altLang="en-US" sz="2400" b="1" dirty="0"/>
          </a:p>
        </p:txBody>
      </p:sp>
      <p:grpSp>
        <p:nvGrpSpPr>
          <p:cNvPr id="51" name="组合 50"/>
          <p:cNvGrpSpPr/>
          <p:nvPr/>
        </p:nvGrpSpPr>
        <p:grpSpPr>
          <a:xfrm>
            <a:off x="36678" y="5328575"/>
            <a:ext cx="4529885" cy="2016223"/>
            <a:chOff x="526514" y="5949280"/>
            <a:chExt cx="1296144" cy="2016223"/>
          </a:xfrm>
        </p:grpSpPr>
        <p:sp>
          <p:nvSpPr>
            <p:cNvPr id="42" name="圆角矩形 41"/>
            <p:cNvSpPr/>
            <p:nvPr/>
          </p:nvSpPr>
          <p:spPr>
            <a:xfrm>
              <a:off x="526514" y="6265297"/>
              <a:ext cx="648072" cy="1368152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圆角矩形 42"/>
            <p:cNvSpPr/>
            <p:nvPr/>
          </p:nvSpPr>
          <p:spPr>
            <a:xfrm>
              <a:off x="1174586" y="6265297"/>
              <a:ext cx="648072" cy="1368152"/>
            </a:xfrm>
            <a:prstGeom prst="roundRect">
              <a:avLst/>
            </a:prstGeom>
            <a:solidFill>
              <a:schemeClr val="accent6">
                <a:alpha val="23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7" name="圆角矩形 46"/>
            <p:cNvSpPr/>
            <p:nvPr/>
          </p:nvSpPr>
          <p:spPr>
            <a:xfrm>
              <a:off x="852492" y="5949280"/>
              <a:ext cx="648072" cy="2016223"/>
            </a:xfrm>
            <a:prstGeom prst="roundRect">
              <a:avLst/>
            </a:prstGeom>
            <a:solidFill>
              <a:schemeClr val="accent4">
                <a:alpha val="54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53" name="直接连接符 52"/>
          <p:cNvCxnSpPr>
            <a:stCxn id="47" idx="0"/>
            <a:endCxn id="47" idx="2"/>
          </p:cNvCxnSpPr>
          <p:nvPr/>
        </p:nvCxnSpPr>
        <p:spPr>
          <a:xfrm>
            <a:off x="2308408" y="5328575"/>
            <a:ext cx="0" cy="2016223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右箭头 55"/>
          <p:cNvSpPr/>
          <p:nvPr/>
        </p:nvSpPr>
        <p:spPr>
          <a:xfrm>
            <a:off x="488699" y="5957978"/>
            <a:ext cx="1708219" cy="720080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43000">
                <a:schemeClr val="bg1"/>
              </a:gs>
              <a:gs pos="100000">
                <a:srgbClr val="7030A0"/>
              </a:gs>
            </a:gsLst>
            <a:lin ang="0" scaled="1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右箭头 56"/>
          <p:cNvSpPr/>
          <p:nvPr/>
        </p:nvSpPr>
        <p:spPr>
          <a:xfrm>
            <a:off x="2474301" y="5957978"/>
            <a:ext cx="1708219" cy="720080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43000">
                <a:schemeClr val="bg1"/>
              </a:gs>
              <a:gs pos="100000">
                <a:srgbClr val="7030A0"/>
              </a:gs>
            </a:gsLst>
            <a:lin ang="10800000" scaled="1"/>
            <a:tileRect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93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1643" y="933381"/>
            <a:ext cx="5062411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Outline</a:t>
            </a:r>
          </a:p>
          <a:p>
            <a:endParaRPr lang="en-US" sz="4400" b="1" dirty="0"/>
          </a:p>
          <a:p>
            <a:r>
              <a:rPr lang="en-US" altLang="zh-CN" sz="4400" b="1" dirty="0" smtClean="0"/>
              <a:t>Why partition?</a:t>
            </a:r>
          </a:p>
          <a:p>
            <a:endParaRPr lang="en-US" sz="4400" b="1" dirty="0"/>
          </a:p>
          <a:p>
            <a:r>
              <a:rPr lang="en-US" sz="4400" b="1" dirty="0" smtClean="0"/>
              <a:t>How to do partition?</a:t>
            </a:r>
            <a:endParaRPr lang="en-US" sz="4400" b="1" dirty="0"/>
          </a:p>
          <a:p>
            <a:endParaRPr lang="en-US" sz="4400" b="1" dirty="0"/>
          </a:p>
          <a:p>
            <a:r>
              <a:rPr lang="en-US" sz="4400" b="1" dirty="0" smtClean="0"/>
              <a:t>Next step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53665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7825" y="1314450"/>
            <a:ext cx="5948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诺</a:t>
            </a:r>
            <a:r>
              <a:rPr lang="zh-CN" altLang="en-US" dirty="0" smtClean="0"/>
              <a:t>顿定理</a:t>
            </a:r>
            <a:endParaRPr lang="en-US" altLang="zh-CN" dirty="0" smtClean="0"/>
          </a:p>
          <a:p>
            <a:r>
              <a:rPr lang="en-US" altLang="zh-CN" dirty="0"/>
              <a:t>https://max.book118.com/html/2017/0620/116780000.shtm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35597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7175"/>
            <a:ext cx="46431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/>
              <a:t>Coding starting point</a:t>
            </a:r>
            <a:endParaRPr lang="zh-CN" alt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0525" y="1133475"/>
            <a:ext cx="998408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 </a:t>
            </a:r>
            <a:r>
              <a:rPr lang="en-US" altLang="zh-CN" dirty="0" err="1" smtClean="0"/>
              <a:t>irPGMgr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CalcStaticIRDropByZone</a:t>
            </a:r>
            <a:r>
              <a:rPr lang="en-US" altLang="zh-CN" dirty="0" smtClean="0"/>
              <a:t>()  // static IR analysis entrance</a:t>
            </a:r>
          </a:p>
          <a:p>
            <a:endParaRPr lang="en-US" altLang="zh-CN" dirty="0"/>
          </a:p>
          <a:p>
            <a:r>
              <a:rPr lang="en-US" altLang="zh-CN" dirty="0" smtClean="0"/>
              <a:t>	result = </a:t>
            </a:r>
            <a:r>
              <a:rPr lang="en-US" altLang="zh-CN" dirty="0" err="1" smtClean="0"/>
              <a:t>SolveStaticIR</a:t>
            </a:r>
            <a:r>
              <a:rPr lang="en-US" altLang="zh-CN" dirty="0" smtClean="0"/>
              <a:t>(false)	// this is default flat IR solve (use PCG solver, which is MT solving)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	else clause  //  this part we need to work on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	    //  Currently, I made partition, solving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	    //   But iteration talk sync is not added yet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smtClean="0"/>
              <a:t>As first step, we need to use MT method for partition version of static IR analysis</a:t>
            </a:r>
          </a:p>
          <a:p>
            <a:r>
              <a:rPr lang="en-US" altLang="zh-CN" dirty="0" smtClean="0"/>
              <a:t>We need to use LDL solver (rather than PCG MT solver, since MT code can mess up with each other)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How to talk using Norton current source in middle node?</a:t>
            </a:r>
          </a:p>
          <a:p>
            <a:r>
              <a:rPr lang="en-US" altLang="zh-CN" dirty="0" smtClean="0"/>
              <a:t>Please check </a:t>
            </a:r>
            <a:r>
              <a:rPr lang="en-US" altLang="zh-CN" dirty="0" err="1" smtClean="0"/>
              <a:t>irPGraph</a:t>
            </a:r>
            <a:r>
              <a:rPr lang="en-US" altLang="zh-CN" dirty="0" smtClean="0"/>
              <a:t>::</a:t>
            </a:r>
            <a:r>
              <a:rPr lang="en-US" altLang="zh-CN" dirty="0" err="1" smtClean="0"/>
              <a:t>PreCalcTermCurrOnPNode</a:t>
            </a:r>
            <a:r>
              <a:rPr lang="en-US" altLang="zh-CN" dirty="0" smtClean="0"/>
              <a:t>()  as reference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91441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57175"/>
            <a:ext cx="4019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 smtClean="0"/>
              <a:t>Testing start point</a:t>
            </a:r>
            <a:endParaRPr lang="zh-CN" alt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0525" y="1133475"/>
            <a:ext cx="791152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Please study /rnd/jchen/VP_QA_base/QA_utility/test_report_power_network.py</a:t>
            </a:r>
          </a:p>
          <a:p>
            <a:endParaRPr lang="en-US" altLang="zh-CN" dirty="0"/>
          </a:p>
          <a:p>
            <a:r>
              <a:rPr lang="en-US" altLang="zh-CN" dirty="0" smtClean="0"/>
              <a:t>And </a:t>
            </a:r>
          </a:p>
          <a:p>
            <a:endParaRPr lang="en-US" altLang="zh-CN" dirty="0"/>
          </a:p>
          <a:p>
            <a:r>
              <a:rPr lang="en-US" altLang="zh-CN" dirty="0" smtClean="0"/>
              <a:t>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jchen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VP_QA_base</a:t>
            </a:r>
            <a:r>
              <a:rPr lang="en-US" altLang="zh-CN" dirty="0" smtClean="0"/>
              <a:t>/QA_suite_v2/</a:t>
            </a:r>
            <a:r>
              <a:rPr lang="en-US" altLang="zh-CN" dirty="0" err="1" smtClean="0"/>
              <a:t>ir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These testing cases and utility are preliminary work, please help to enhance script:</a:t>
            </a:r>
          </a:p>
          <a:p>
            <a:endParaRPr lang="en-US" altLang="zh-CN" dirty="0"/>
          </a:p>
          <a:p>
            <a:r>
              <a:rPr lang="en-US" altLang="zh-CN" dirty="0" smtClean="0"/>
              <a:t>If there is difference between IR analysis,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what is max difference?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what is average difference?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what is MSE?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Figure out error region?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2833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3744" y="62405"/>
            <a:ext cx="72003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How to model IR drop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3068" y="1156768"/>
            <a:ext cx="4682134" cy="1993565"/>
          </a:xfrm>
          <a:prstGeom prst="rect">
            <a:avLst/>
          </a:prstGeom>
        </p:spPr>
      </p:pic>
      <p:sp>
        <p:nvSpPr>
          <p:cNvPr id="14" name="平行四边形 13"/>
          <p:cNvSpPr/>
          <p:nvPr/>
        </p:nvSpPr>
        <p:spPr>
          <a:xfrm>
            <a:off x="539525" y="2926080"/>
            <a:ext cx="4630057" cy="2075543"/>
          </a:xfrm>
          <a:prstGeom prst="parallelogram">
            <a:avLst>
              <a:gd name="adj" fmla="val 84091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矩形 16"/>
          <p:cNvSpPr/>
          <p:nvPr/>
        </p:nvSpPr>
        <p:spPr>
          <a:xfrm>
            <a:off x="539525" y="1707274"/>
            <a:ext cx="4495398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/>
              <a:t>bool</a:t>
            </a:r>
            <a:r>
              <a:rPr lang="en-US" sz="2400" b="1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irPGMgr</a:t>
            </a:r>
            <a:r>
              <a:rPr lang="en-US" sz="2800" b="1" dirty="0">
                <a:solidFill>
                  <a:srgbClr val="FF0000"/>
                </a:solidFill>
              </a:rPr>
              <a:t>::</a:t>
            </a:r>
            <a:r>
              <a:rPr lang="en-US" sz="2800" b="1" dirty="0" err="1">
                <a:solidFill>
                  <a:srgbClr val="FF0000"/>
                </a:solidFill>
              </a:rPr>
              <a:t>ExtractPGraph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sz="2400" b="1" dirty="0" smtClean="0"/>
              <a:t>Will build up PG graph model</a:t>
            </a:r>
            <a:endParaRPr lang="en-US" sz="2400" b="1" dirty="0"/>
          </a:p>
        </p:txBody>
      </p:sp>
      <p:cxnSp>
        <p:nvCxnSpPr>
          <p:cNvPr id="22" name="直接连接符 21"/>
          <p:cNvCxnSpPr/>
          <p:nvPr/>
        </p:nvCxnSpPr>
        <p:spPr>
          <a:xfrm flipH="1">
            <a:off x="1381355" y="2926080"/>
            <a:ext cx="1647370" cy="20755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H="1">
            <a:off x="2451783" y="2926080"/>
            <a:ext cx="1647370" cy="207554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1689782" y="3603852"/>
            <a:ext cx="29318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>
            <a:off x="1083325" y="4325166"/>
            <a:ext cx="293188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2451783" y="2862584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矩形 49"/>
          <p:cNvSpPr/>
          <p:nvPr/>
        </p:nvSpPr>
        <p:spPr>
          <a:xfrm>
            <a:off x="3317363" y="2862584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矩形 50"/>
          <p:cNvSpPr/>
          <p:nvPr/>
        </p:nvSpPr>
        <p:spPr>
          <a:xfrm>
            <a:off x="4429596" y="2862584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矩形 51"/>
          <p:cNvSpPr/>
          <p:nvPr/>
        </p:nvSpPr>
        <p:spPr>
          <a:xfrm>
            <a:off x="1929632" y="3545795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矩形 52"/>
          <p:cNvSpPr/>
          <p:nvPr/>
        </p:nvSpPr>
        <p:spPr>
          <a:xfrm>
            <a:off x="2795212" y="3545795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矩形 53"/>
          <p:cNvSpPr/>
          <p:nvPr/>
        </p:nvSpPr>
        <p:spPr>
          <a:xfrm>
            <a:off x="3907445" y="3545795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矩形 54"/>
          <p:cNvSpPr/>
          <p:nvPr/>
        </p:nvSpPr>
        <p:spPr>
          <a:xfrm>
            <a:off x="1334786" y="4250413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矩形 55"/>
          <p:cNvSpPr/>
          <p:nvPr/>
        </p:nvSpPr>
        <p:spPr>
          <a:xfrm>
            <a:off x="2200366" y="4250413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矩形 56"/>
          <p:cNvSpPr/>
          <p:nvPr/>
        </p:nvSpPr>
        <p:spPr>
          <a:xfrm>
            <a:off x="3312599" y="4250413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矩形 57"/>
          <p:cNvSpPr/>
          <p:nvPr/>
        </p:nvSpPr>
        <p:spPr>
          <a:xfrm>
            <a:off x="811471" y="4960262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矩形 58"/>
          <p:cNvSpPr/>
          <p:nvPr/>
        </p:nvSpPr>
        <p:spPr>
          <a:xfrm>
            <a:off x="1677051" y="4960262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矩形 59"/>
          <p:cNvSpPr/>
          <p:nvPr/>
        </p:nvSpPr>
        <p:spPr>
          <a:xfrm>
            <a:off x="2789284" y="4960262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矩形 60"/>
          <p:cNvSpPr/>
          <p:nvPr/>
        </p:nvSpPr>
        <p:spPr>
          <a:xfrm rot="18574612">
            <a:off x="1856467" y="3162675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矩形 61"/>
          <p:cNvSpPr/>
          <p:nvPr/>
        </p:nvSpPr>
        <p:spPr>
          <a:xfrm rot="18574612">
            <a:off x="2571661" y="319348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矩形 62"/>
          <p:cNvSpPr/>
          <p:nvPr/>
        </p:nvSpPr>
        <p:spPr>
          <a:xfrm rot="18574612">
            <a:off x="3638757" y="319348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矩形 63"/>
          <p:cNvSpPr/>
          <p:nvPr/>
        </p:nvSpPr>
        <p:spPr>
          <a:xfrm rot="18574612">
            <a:off x="4705179" y="319348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矩形 64"/>
          <p:cNvSpPr/>
          <p:nvPr/>
        </p:nvSpPr>
        <p:spPr>
          <a:xfrm rot="18574612">
            <a:off x="1293101" y="385543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矩形 65"/>
          <p:cNvSpPr/>
          <p:nvPr/>
        </p:nvSpPr>
        <p:spPr>
          <a:xfrm rot="18574612">
            <a:off x="2008295" y="3886249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矩形 66"/>
          <p:cNvSpPr/>
          <p:nvPr/>
        </p:nvSpPr>
        <p:spPr>
          <a:xfrm rot="18574612">
            <a:off x="3075391" y="3886249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矩形 67"/>
          <p:cNvSpPr/>
          <p:nvPr/>
        </p:nvSpPr>
        <p:spPr>
          <a:xfrm rot="18574612">
            <a:off x="4141813" y="3886249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矩形 68"/>
          <p:cNvSpPr/>
          <p:nvPr/>
        </p:nvSpPr>
        <p:spPr>
          <a:xfrm rot="18574612">
            <a:off x="688472" y="456277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矩形 69"/>
          <p:cNvSpPr/>
          <p:nvPr/>
        </p:nvSpPr>
        <p:spPr>
          <a:xfrm rot="18574612">
            <a:off x="1427462" y="4626017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矩形 70"/>
          <p:cNvSpPr/>
          <p:nvPr/>
        </p:nvSpPr>
        <p:spPr>
          <a:xfrm rot="18574612">
            <a:off x="2516450" y="4606904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矩形 71"/>
          <p:cNvSpPr/>
          <p:nvPr/>
        </p:nvSpPr>
        <p:spPr>
          <a:xfrm rot="18574612">
            <a:off x="3537184" y="4593589"/>
            <a:ext cx="384144" cy="116114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3240230" y="5319716"/>
            <a:ext cx="388707" cy="523220"/>
            <a:chOff x="3620873" y="5108700"/>
            <a:chExt cx="388707" cy="523220"/>
          </a:xfrm>
        </p:grpSpPr>
        <p:sp>
          <p:nvSpPr>
            <p:cNvPr id="29" name="流程图: 接点 28"/>
            <p:cNvSpPr/>
            <p:nvPr/>
          </p:nvSpPr>
          <p:spPr>
            <a:xfrm>
              <a:off x="3620873" y="5136836"/>
              <a:ext cx="388707" cy="39175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3633125" y="51087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~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2244467" y="5291580"/>
            <a:ext cx="388707" cy="523220"/>
            <a:chOff x="3620873" y="5108700"/>
            <a:chExt cx="388707" cy="523220"/>
          </a:xfrm>
        </p:grpSpPr>
        <p:sp>
          <p:nvSpPr>
            <p:cNvPr id="74" name="流程图: 接点 73"/>
            <p:cNvSpPr/>
            <p:nvPr/>
          </p:nvSpPr>
          <p:spPr>
            <a:xfrm>
              <a:off x="3620873" y="5136836"/>
              <a:ext cx="388707" cy="39175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75" name="文本框 74"/>
            <p:cNvSpPr txBox="1"/>
            <p:nvPr/>
          </p:nvSpPr>
          <p:spPr>
            <a:xfrm>
              <a:off x="3633125" y="51087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~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1172284" y="5291580"/>
            <a:ext cx="388707" cy="523220"/>
            <a:chOff x="3620873" y="5108700"/>
            <a:chExt cx="388707" cy="523220"/>
          </a:xfrm>
        </p:grpSpPr>
        <p:sp>
          <p:nvSpPr>
            <p:cNvPr id="77" name="流程图: 接点 76"/>
            <p:cNvSpPr/>
            <p:nvPr/>
          </p:nvSpPr>
          <p:spPr>
            <a:xfrm>
              <a:off x="3620873" y="5136836"/>
              <a:ext cx="388707" cy="39175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78" name="文本框 77"/>
            <p:cNvSpPr txBox="1"/>
            <p:nvPr/>
          </p:nvSpPr>
          <p:spPr>
            <a:xfrm>
              <a:off x="3633125" y="51087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~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323744" y="5291580"/>
            <a:ext cx="388707" cy="523220"/>
            <a:chOff x="3620873" y="5108700"/>
            <a:chExt cx="388707" cy="523220"/>
          </a:xfrm>
        </p:grpSpPr>
        <p:sp>
          <p:nvSpPr>
            <p:cNvPr id="80" name="流程图: 接点 79"/>
            <p:cNvSpPr/>
            <p:nvPr/>
          </p:nvSpPr>
          <p:spPr>
            <a:xfrm>
              <a:off x="3620873" y="5136836"/>
              <a:ext cx="388707" cy="391755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>
                <a:solidFill>
                  <a:schemeClr val="tx1"/>
                </a:solidFill>
              </a:endParaRPr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3633125" y="510870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/>
                <a:t>~</a:t>
              </a:r>
            </a:p>
          </p:txBody>
        </p:sp>
      </p:grpSp>
      <p:cxnSp>
        <p:nvCxnSpPr>
          <p:cNvPr id="41" name="直接连接符 40"/>
          <p:cNvCxnSpPr/>
          <p:nvPr/>
        </p:nvCxnSpPr>
        <p:spPr>
          <a:xfrm>
            <a:off x="2451783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1353853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512023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>
            <a:off x="3435216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>
            <a:off x="3830829" y="5515593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3830829" y="5581326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>
            <a:off x="3434583" y="5169017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4015211" y="5169017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94"/>
          <p:cNvCxnSpPr/>
          <p:nvPr/>
        </p:nvCxnSpPr>
        <p:spPr>
          <a:xfrm>
            <a:off x="4015211" y="5581326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95"/>
          <p:cNvCxnSpPr/>
          <p:nvPr/>
        </p:nvCxnSpPr>
        <p:spPr>
          <a:xfrm>
            <a:off x="3434583" y="5754614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97"/>
          <p:cNvCxnSpPr/>
          <p:nvPr/>
        </p:nvCxnSpPr>
        <p:spPr>
          <a:xfrm>
            <a:off x="3434583" y="5927902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连接符 98"/>
          <p:cNvCxnSpPr/>
          <p:nvPr/>
        </p:nvCxnSpPr>
        <p:spPr>
          <a:xfrm>
            <a:off x="2452416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连接符 99"/>
          <p:cNvCxnSpPr/>
          <p:nvPr/>
        </p:nvCxnSpPr>
        <p:spPr>
          <a:xfrm>
            <a:off x="2848029" y="5515593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连接符 100"/>
          <p:cNvCxnSpPr/>
          <p:nvPr/>
        </p:nvCxnSpPr>
        <p:spPr>
          <a:xfrm>
            <a:off x="2848029" y="5581326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连接符 101"/>
          <p:cNvCxnSpPr/>
          <p:nvPr/>
        </p:nvCxnSpPr>
        <p:spPr>
          <a:xfrm>
            <a:off x="2451783" y="5169017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接连接符 102"/>
          <p:cNvCxnSpPr/>
          <p:nvPr/>
        </p:nvCxnSpPr>
        <p:spPr>
          <a:xfrm>
            <a:off x="3032411" y="5169017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接连接符 103"/>
          <p:cNvCxnSpPr/>
          <p:nvPr/>
        </p:nvCxnSpPr>
        <p:spPr>
          <a:xfrm>
            <a:off x="3032411" y="5581326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接连接符 104"/>
          <p:cNvCxnSpPr/>
          <p:nvPr/>
        </p:nvCxnSpPr>
        <p:spPr>
          <a:xfrm>
            <a:off x="2451783" y="5754614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连接符 105"/>
          <p:cNvCxnSpPr/>
          <p:nvPr/>
        </p:nvCxnSpPr>
        <p:spPr>
          <a:xfrm>
            <a:off x="2451783" y="5927902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连接符 106"/>
          <p:cNvCxnSpPr/>
          <p:nvPr/>
        </p:nvCxnSpPr>
        <p:spPr>
          <a:xfrm>
            <a:off x="1354486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接连接符 107"/>
          <p:cNvCxnSpPr/>
          <p:nvPr/>
        </p:nvCxnSpPr>
        <p:spPr>
          <a:xfrm>
            <a:off x="1750099" y="5515593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>
            <a:off x="1750099" y="5581326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接连接符 109"/>
          <p:cNvCxnSpPr/>
          <p:nvPr/>
        </p:nvCxnSpPr>
        <p:spPr>
          <a:xfrm>
            <a:off x="1353853" y="5169017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接连接符 110"/>
          <p:cNvCxnSpPr/>
          <p:nvPr/>
        </p:nvCxnSpPr>
        <p:spPr>
          <a:xfrm>
            <a:off x="1934481" y="5169017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接连接符 111"/>
          <p:cNvCxnSpPr/>
          <p:nvPr/>
        </p:nvCxnSpPr>
        <p:spPr>
          <a:xfrm>
            <a:off x="1934481" y="5581326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112"/>
          <p:cNvCxnSpPr/>
          <p:nvPr/>
        </p:nvCxnSpPr>
        <p:spPr>
          <a:xfrm>
            <a:off x="1353853" y="5754614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接连接符 113"/>
          <p:cNvCxnSpPr/>
          <p:nvPr/>
        </p:nvCxnSpPr>
        <p:spPr>
          <a:xfrm>
            <a:off x="1353853" y="5927902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接连接符 114"/>
          <p:cNvCxnSpPr/>
          <p:nvPr/>
        </p:nvCxnSpPr>
        <p:spPr>
          <a:xfrm>
            <a:off x="512656" y="5018319"/>
            <a:ext cx="0" cy="30139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>
            <a:off x="908269" y="5515593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直接连接符 116"/>
          <p:cNvCxnSpPr/>
          <p:nvPr/>
        </p:nvCxnSpPr>
        <p:spPr>
          <a:xfrm>
            <a:off x="908269" y="5581326"/>
            <a:ext cx="3359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/>
          <p:nvPr/>
        </p:nvCxnSpPr>
        <p:spPr>
          <a:xfrm>
            <a:off x="512023" y="5169017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>
            <a:off x="1092651" y="5169017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/>
          <p:cNvCxnSpPr/>
          <p:nvPr/>
        </p:nvCxnSpPr>
        <p:spPr>
          <a:xfrm>
            <a:off x="1092651" y="5581326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/>
          <p:cNvCxnSpPr/>
          <p:nvPr/>
        </p:nvCxnSpPr>
        <p:spPr>
          <a:xfrm>
            <a:off x="512023" y="5754614"/>
            <a:ext cx="0" cy="346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接连接符 121"/>
          <p:cNvCxnSpPr/>
          <p:nvPr/>
        </p:nvCxnSpPr>
        <p:spPr>
          <a:xfrm>
            <a:off x="512023" y="5927902"/>
            <a:ext cx="5633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等腰三角形 122"/>
          <p:cNvSpPr/>
          <p:nvPr/>
        </p:nvSpPr>
        <p:spPr>
          <a:xfrm rot="10800000">
            <a:off x="3275467" y="6101189"/>
            <a:ext cx="274245" cy="1882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等腰三角形 123"/>
          <p:cNvSpPr/>
          <p:nvPr/>
        </p:nvSpPr>
        <p:spPr>
          <a:xfrm rot="10800000">
            <a:off x="2303818" y="6101189"/>
            <a:ext cx="274245" cy="1882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等腰三角形 124"/>
          <p:cNvSpPr/>
          <p:nvPr/>
        </p:nvSpPr>
        <p:spPr>
          <a:xfrm rot="10800000">
            <a:off x="1220578" y="6101189"/>
            <a:ext cx="274245" cy="1882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等腰三角形 125"/>
          <p:cNvSpPr/>
          <p:nvPr/>
        </p:nvSpPr>
        <p:spPr>
          <a:xfrm rot="10800000">
            <a:off x="374900" y="6101189"/>
            <a:ext cx="274245" cy="18829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椭圆 127"/>
          <p:cNvSpPr/>
          <p:nvPr/>
        </p:nvSpPr>
        <p:spPr>
          <a:xfrm>
            <a:off x="3155725" y="5169017"/>
            <a:ext cx="1080478" cy="9313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下箭头 3"/>
          <p:cNvSpPr/>
          <p:nvPr/>
        </p:nvSpPr>
        <p:spPr>
          <a:xfrm rot="3445649">
            <a:off x="6209780" y="2116883"/>
            <a:ext cx="458933" cy="205026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69582" y="5466237"/>
            <a:ext cx="63066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</a:rPr>
              <a:t>irCurrCap.cpp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(How to get static current and dynamic current? How to set cap?)</a:t>
            </a:r>
            <a:endParaRPr lang="en-US" altLang="zh-CN" dirty="0">
              <a:solidFill>
                <a:srgbClr val="FF0000"/>
              </a:solidFill>
            </a:endParaRPr>
          </a:p>
        </p:txBody>
      </p:sp>
      <p:cxnSp>
        <p:nvCxnSpPr>
          <p:cNvPr id="7" name="直接箭头连接符 6"/>
          <p:cNvCxnSpPr>
            <a:stCxn id="5" idx="1"/>
            <a:endCxn id="128" idx="6"/>
          </p:cNvCxnSpPr>
          <p:nvPr/>
        </p:nvCxnSpPr>
        <p:spPr>
          <a:xfrm flipH="1" flipV="1">
            <a:off x="4236203" y="5634692"/>
            <a:ext cx="933379" cy="293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椭圆 96"/>
          <p:cNvSpPr/>
          <p:nvPr/>
        </p:nvSpPr>
        <p:spPr>
          <a:xfrm>
            <a:off x="1452414" y="2862584"/>
            <a:ext cx="3048592" cy="19432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直接箭头连接符 133"/>
          <p:cNvCxnSpPr/>
          <p:nvPr/>
        </p:nvCxnSpPr>
        <p:spPr>
          <a:xfrm flipH="1" flipV="1">
            <a:off x="4501007" y="4022154"/>
            <a:ext cx="1407720" cy="228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5945989" y="3898004"/>
            <a:ext cx="57118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err="1" smtClean="0">
                <a:solidFill>
                  <a:srgbClr val="FF0000"/>
                </a:solidFill>
              </a:rPr>
              <a:t>irGraph.h</a:t>
            </a:r>
            <a:endParaRPr lang="en-US" altLang="zh-CN" sz="3600" b="1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irParaGraph.cpp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(Try to understand </a:t>
            </a:r>
            <a:r>
              <a:rPr lang="en-US" altLang="zh-CN" dirty="0" err="1" smtClean="0">
                <a:solidFill>
                  <a:srgbClr val="FF0000"/>
                </a:solidFill>
              </a:rPr>
              <a:t>irPGraph</a:t>
            </a:r>
            <a:r>
              <a:rPr lang="en-US" altLang="zh-CN" dirty="0" smtClean="0">
                <a:solidFill>
                  <a:srgbClr val="FF0000"/>
                </a:solidFill>
              </a:rPr>
              <a:t>, how to iterate all node, edge?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How to get source node, target node? Middle node?)</a:t>
            </a:r>
          </a:p>
        </p:txBody>
      </p:sp>
    </p:spTree>
    <p:extLst>
      <p:ext uri="{BB962C8B-B14F-4D97-AF65-F5344CB8AC3E}">
        <p14:creationId xmlns:p14="http://schemas.microsoft.com/office/powerpoint/2010/main" val="1545682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34" t="20384" r="2299" b="21772"/>
          <a:stretch/>
        </p:blipFill>
        <p:spPr>
          <a:xfrm>
            <a:off x="537030" y="1915886"/>
            <a:ext cx="6299200" cy="39989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0286" y="290286"/>
            <a:ext cx="6839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How we did circuit partition </a:t>
            </a:r>
            <a:endParaRPr lang="zh-CN" altLang="en-US" sz="4400" b="1" dirty="0"/>
          </a:p>
        </p:txBody>
      </p:sp>
      <p:sp>
        <p:nvSpPr>
          <p:cNvPr id="5" name="矩形 4"/>
          <p:cNvSpPr/>
          <p:nvPr/>
        </p:nvSpPr>
        <p:spPr>
          <a:xfrm>
            <a:off x="290286" y="1683657"/>
            <a:ext cx="3817257" cy="2409372"/>
          </a:xfrm>
          <a:prstGeom prst="rect">
            <a:avLst/>
          </a:prstGeom>
          <a:solidFill>
            <a:srgbClr val="FF0000">
              <a:alpha val="3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178629" y="1683657"/>
            <a:ext cx="3817257" cy="2409372"/>
          </a:xfrm>
          <a:prstGeom prst="rect">
            <a:avLst/>
          </a:prstGeom>
          <a:solidFill>
            <a:srgbClr val="FF0000">
              <a:alpha val="3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178629" y="3744686"/>
            <a:ext cx="3817257" cy="2409372"/>
          </a:xfrm>
          <a:prstGeom prst="rect">
            <a:avLst/>
          </a:prstGeom>
          <a:solidFill>
            <a:srgbClr val="FF0000">
              <a:alpha val="3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90286" y="3744686"/>
            <a:ext cx="3817257" cy="2409372"/>
          </a:xfrm>
          <a:prstGeom prst="rect">
            <a:avLst/>
          </a:prstGeom>
          <a:solidFill>
            <a:srgbClr val="FF0000">
              <a:alpha val="3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369457" y="2654809"/>
            <a:ext cx="3476172" cy="2452914"/>
          </a:xfrm>
          <a:prstGeom prst="rect">
            <a:avLst/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7242629" y="1680664"/>
            <a:ext cx="4963988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 smtClean="0"/>
              <a:t>Rely on margin</a:t>
            </a:r>
          </a:p>
          <a:p>
            <a:endParaRPr lang="en-US" altLang="zh-CN" sz="4000" dirty="0" smtClean="0"/>
          </a:p>
          <a:p>
            <a:r>
              <a:rPr lang="en-US" altLang="zh-CN" sz="4000" dirty="0" smtClean="0"/>
              <a:t>Partitions do NOT talk</a:t>
            </a:r>
          </a:p>
          <a:p>
            <a:endParaRPr lang="en-US" altLang="zh-CN" sz="4000" dirty="0"/>
          </a:p>
          <a:p>
            <a:r>
              <a:rPr lang="en-US" altLang="zh-CN" sz="4000" b="1" dirty="0" smtClean="0">
                <a:solidFill>
                  <a:srgbClr val="FF0000"/>
                </a:solidFill>
              </a:rPr>
              <a:t>NOT accurate</a:t>
            </a:r>
          </a:p>
          <a:p>
            <a:endParaRPr lang="en-US" altLang="zh-CN" sz="4000" dirty="0"/>
          </a:p>
          <a:p>
            <a:r>
              <a:rPr lang="en-US" altLang="zh-CN" sz="4000" b="1" dirty="0" smtClean="0">
                <a:solidFill>
                  <a:srgbClr val="00B050"/>
                </a:solidFill>
              </a:rPr>
              <a:t>But achieves speed-up</a:t>
            </a:r>
            <a:endParaRPr lang="zh-CN" altLang="en-US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24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49714" y="2873829"/>
            <a:ext cx="595085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云形 4"/>
          <p:cNvSpPr/>
          <p:nvPr/>
        </p:nvSpPr>
        <p:spPr>
          <a:xfrm>
            <a:off x="7794171" y="2133600"/>
            <a:ext cx="2090057" cy="1480458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70858" y="2133600"/>
            <a:ext cx="2090057" cy="14804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45854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We want partition 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691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0228" y="1970091"/>
            <a:ext cx="691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V2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4426856" y="3614058"/>
            <a:ext cx="1611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88496" y="3709181"/>
            <a:ext cx="1792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Assume current i</a:t>
            </a:r>
            <a:endParaRPr lang="zh-CN" alt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97874" y="4949371"/>
            <a:ext cx="85605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If circuit is balanced</a:t>
            </a:r>
          </a:p>
          <a:p>
            <a:r>
              <a:rPr lang="en-US" altLang="zh-CN" sz="3200" b="1" dirty="0" smtClean="0"/>
              <a:t>Then I, V across boundary agrees with each other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2132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360228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49714" y="2873829"/>
            <a:ext cx="6110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70858" y="2133600"/>
            <a:ext cx="2090057" cy="14804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45854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We want partition 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691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0228" y="1970091"/>
            <a:ext cx="6912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C00000"/>
                </a:solidFill>
              </a:rPr>
              <a:t>V2</a:t>
            </a:r>
            <a:endParaRPr lang="zh-CN" altLang="en-US" sz="3600" b="1" dirty="0">
              <a:solidFill>
                <a:srgbClr val="C0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4426856" y="3614058"/>
            <a:ext cx="1611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88496" y="3709181"/>
            <a:ext cx="1792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Assume current i</a:t>
            </a:r>
            <a:endParaRPr lang="zh-CN" altLang="en-US" b="1" dirty="0"/>
          </a:p>
        </p:txBody>
      </p:sp>
      <p:sp>
        <p:nvSpPr>
          <p:cNvPr id="3" name="椭圆 2"/>
          <p:cNvSpPr/>
          <p:nvPr/>
        </p:nvSpPr>
        <p:spPr>
          <a:xfrm>
            <a:off x="7895771" y="3106059"/>
            <a:ext cx="928915" cy="97245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186056" y="3137004"/>
            <a:ext cx="3642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/>
              <a:t>+</a:t>
            </a:r>
          </a:p>
          <a:p>
            <a:pPr algn="ctr"/>
            <a:r>
              <a:rPr lang="en-US" altLang="zh-CN" sz="2800" b="1" dirty="0"/>
              <a:t>-</a:t>
            </a:r>
            <a:endParaRPr lang="zh-CN" alt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4443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If we got the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correct V2</a:t>
            </a:r>
          </a:p>
          <a:p>
            <a:r>
              <a:rPr lang="en-US" altLang="zh-CN" sz="3200" b="1" dirty="0" smtClean="0"/>
              <a:t>Then we can do partition</a:t>
            </a:r>
          </a:p>
          <a:p>
            <a:r>
              <a:rPr lang="en-US" altLang="zh-CN" sz="3200" b="1" dirty="0" smtClean="0"/>
              <a:t>accurately</a:t>
            </a:r>
            <a:endParaRPr lang="zh-CN" altLang="en-US" sz="3200" b="1" dirty="0"/>
          </a:p>
        </p:txBody>
      </p:sp>
      <p:sp>
        <p:nvSpPr>
          <p:cNvPr id="19" name="等腰三角形 18"/>
          <p:cNvSpPr/>
          <p:nvPr/>
        </p:nvSpPr>
        <p:spPr>
          <a:xfrm rot="10800000">
            <a:off x="8048842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340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360228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49714" y="2873829"/>
            <a:ext cx="6110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70858" y="2133600"/>
            <a:ext cx="2090057" cy="14804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45854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We want partition 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2028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V1(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step1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)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0228" y="1970091"/>
            <a:ext cx="104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VDD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4426856" y="3614058"/>
            <a:ext cx="1611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88496" y="3709181"/>
            <a:ext cx="1134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I1 (</a:t>
            </a:r>
            <a:r>
              <a:rPr lang="en-US" altLang="zh-CN" b="1" dirty="0" smtClean="0">
                <a:solidFill>
                  <a:srgbClr val="FF0000"/>
                </a:solidFill>
              </a:rPr>
              <a:t>step 1</a:t>
            </a:r>
            <a:r>
              <a:rPr lang="en-US" altLang="zh-CN" b="1" dirty="0" smtClean="0"/>
              <a:t>)</a:t>
            </a:r>
            <a:endParaRPr lang="zh-CN" altLang="en-US" b="1" dirty="0"/>
          </a:p>
        </p:txBody>
      </p:sp>
      <p:sp>
        <p:nvSpPr>
          <p:cNvPr id="3" name="椭圆 2"/>
          <p:cNvSpPr/>
          <p:nvPr/>
        </p:nvSpPr>
        <p:spPr>
          <a:xfrm>
            <a:off x="7895771" y="3106059"/>
            <a:ext cx="928915" cy="97245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186056" y="3137004"/>
            <a:ext cx="3642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/>
              <a:t>+</a:t>
            </a:r>
          </a:p>
          <a:p>
            <a:pPr algn="ctr"/>
            <a:r>
              <a:rPr lang="en-US" altLang="zh-CN" sz="2800" b="1" dirty="0"/>
              <a:t>-</a:t>
            </a:r>
            <a:endParaRPr lang="zh-CN" alt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4443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If we got the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correct V2</a:t>
            </a:r>
          </a:p>
          <a:p>
            <a:r>
              <a:rPr lang="en-US" altLang="zh-CN" sz="3200" b="1" dirty="0" smtClean="0"/>
              <a:t>Then we can do partition</a:t>
            </a:r>
          </a:p>
          <a:p>
            <a:r>
              <a:rPr lang="en-US" altLang="zh-CN" sz="3200" b="1" dirty="0" smtClean="0"/>
              <a:t>accurately</a:t>
            </a:r>
            <a:endParaRPr lang="zh-CN" altLang="en-US" sz="3200" b="1" dirty="0"/>
          </a:p>
        </p:txBody>
      </p:sp>
      <p:sp>
        <p:nvSpPr>
          <p:cNvPr id="19" name="等腰三角形 18"/>
          <p:cNvSpPr/>
          <p:nvPr/>
        </p:nvSpPr>
        <p:spPr>
          <a:xfrm rot="10800000">
            <a:off x="8048842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2451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2249713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84800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>
            <a:endCxn id="4" idx="2"/>
          </p:cNvCxnSpPr>
          <p:nvPr/>
        </p:nvCxnSpPr>
        <p:spPr>
          <a:xfrm>
            <a:off x="2249714" y="2873829"/>
            <a:ext cx="657486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818099" y="2133600"/>
            <a:ext cx="2090057" cy="1480458"/>
          </a:xfrm>
          <a:prstGeom prst="cloud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45854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We want partition 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1040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VDD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0228" y="1970091"/>
            <a:ext cx="2028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V2(step1)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5733142" y="3429000"/>
            <a:ext cx="1611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94782" y="3524123"/>
            <a:ext cx="1134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I2 (</a:t>
            </a:r>
            <a:r>
              <a:rPr lang="en-US" altLang="zh-CN" b="1" dirty="0" smtClean="0">
                <a:solidFill>
                  <a:srgbClr val="FF0000"/>
                </a:solidFill>
              </a:rPr>
              <a:t>step 1</a:t>
            </a:r>
            <a:r>
              <a:rPr lang="en-US" altLang="zh-CN" b="1" dirty="0" smtClean="0"/>
              <a:t>)</a:t>
            </a:r>
            <a:endParaRPr lang="zh-CN" altLang="en-US" b="1" dirty="0"/>
          </a:p>
        </p:txBody>
      </p:sp>
      <p:sp>
        <p:nvSpPr>
          <p:cNvPr id="3" name="椭圆 2"/>
          <p:cNvSpPr/>
          <p:nvPr/>
        </p:nvSpPr>
        <p:spPr>
          <a:xfrm>
            <a:off x="1785256" y="3106059"/>
            <a:ext cx="928915" cy="972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075541" y="3137004"/>
            <a:ext cx="3642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/>
              <a:t>+</a:t>
            </a:r>
          </a:p>
          <a:p>
            <a:pPr algn="ctr"/>
            <a:r>
              <a:rPr lang="en-US" altLang="zh-CN" sz="2800" b="1" dirty="0"/>
              <a:t>-</a:t>
            </a:r>
            <a:endParaRPr lang="zh-CN" alt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4443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If we got the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correct V2</a:t>
            </a:r>
          </a:p>
          <a:p>
            <a:r>
              <a:rPr lang="en-US" altLang="zh-CN" sz="3200" b="1" dirty="0" smtClean="0"/>
              <a:t>Then we can do partition</a:t>
            </a:r>
          </a:p>
          <a:p>
            <a:r>
              <a:rPr lang="en-US" altLang="zh-CN" sz="3200" b="1" dirty="0" smtClean="0"/>
              <a:t>accurately</a:t>
            </a:r>
            <a:endParaRPr lang="zh-CN" altLang="en-US" sz="3200" b="1" dirty="0"/>
          </a:p>
        </p:txBody>
      </p:sp>
      <p:sp>
        <p:nvSpPr>
          <p:cNvPr id="19" name="等腰三角形 18"/>
          <p:cNvSpPr/>
          <p:nvPr/>
        </p:nvSpPr>
        <p:spPr>
          <a:xfrm rot="10800000">
            <a:off x="1938327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2238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360228" y="2873829"/>
            <a:ext cx="0" cy="1451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5355771" y="0"/>
            <a:ext cx="0" cy="6858000"/>
          </a:xfrm>
          <a:prstGeom prst="line">
            <a:avLst/>
          </a:prstGeom>
          <a:ln w="28575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249714" y="2873829"/>
            <a:ext cx="611051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 rot="10800000">
            <a:off x="3679371" y="2641600"/>
            <a:ext cx="3410857" cy="4644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云形 3"/>
          <p:cNvSpPr/>
          <p:nvPr/>
        </p:nvSpPr>
        <p:spPr>
          <a:xfrm>
            <a:off x="870858" y="2133600"/>
            <a:ext cx="2090057" cy="148045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290286" y="290286"/>
            <a:ext cx="45854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/>
              <a:t>We want partition </a:t>
            </a:r>
            <a:endParaRPr lang="zh-CN" alt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120571" y="1970091"/>
            <a:ext cx="2028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V1(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step2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>)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90228" y="1970091"/>
            <a:ext cx="2028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V2(step1)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 flipH="1">
            <a:off x="4426856" y="3614058"/>
            <a:ext cx="161108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88496" y="3709181"/>
            <a:ext cx="1134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I2 (</a:t>
            </a:r>
            <a:r>
              <a:rPr lang="en-US" altLang="zh-CN" b="1" dirty="0" smtClean="0">
                <a:solidFill>
                  <a:srgbClr val="FF0000"/>
                </a:solidFill>
              </a:rPr>
              <a:t>step 1</a:t>
            </a:r>
            <a:r>
              <a:rPr lang="en-US" altLang="zh-CN" b="1" dirty="0" smtClean="0"/>
              <a:t>)</a:t>
            </a:r>
            <a:endParaRPr lang="zh-CN" altLang="en-US" b="1" dirty="0"/>
          </a:p>
        </p:txBody>
      </p:sp>
      <p:sp>
        <p:nvSpPr>
          <p:cNvPr id="3" name="椭圆 2"/>
          <p:cNvSpPr/>
          <p:nvPr/>
        </p:nvSpPr>
        <p:spPr>
          <a:xfrm>
            <a:off x="7895771" y="3106059"/>
            <a:ext cx="928915" cy="972454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186056" y="3137004"/>
            <a:ext cx="3642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 smtClean="0"/>
              <a:t>+</a:t>
            </a:r>
          </a:p>
          <a:p>
            <a:pPr algn="ctr"/>
            <a:r>
              <a:rPr lang="en-US" altLang="zh-CN" sz="2800" b="1" dirty="0"/>
              <a:t>-</a:t>
            </a:r>
            <a:endParaRPr lang="zh-CN" alt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7874" y="4949371"/>
            <a:ext cx="444301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/>
              <a:t>If we got the </a:t>
            </a:r>
            <a:r>
              <a:rPr lang="en-US" altLang="zh-CN" sz="3200" b="1" dirty="0" smtClean="0">
                <a:solidFill>
                  <a:srgbClr val="C00000"/>
                </a:solidFill>
              </a:rPr>
              <a:t>correct V2</a:t>
            </a:r>
          </a:p>
          <a:p>
            <a:r>
              <a:rPr lang="en-US" altLang="zh-CN" sz="3200" b="1" dirty="0" smtClean="0"/>
              <a:t>Then we can do partition</a:t>
            </a:r>
          </a:p>
          <a:p>
            <a:r>
              <a:rPr lang="en-US" altLang="zh-CN" sz="3200" b="1" dirty="0" smtClean="0"/>
              <a:t>accurately</a:t>
            </a:r>
            <a:endParaRPr lang="zh-CN" altLang="en-US" sz="3200" b="1" dirty="0"/>
          </a:p>
        </p:txBody>
      </p:sp>
      <p:sp>
        <p:nvSpPr>
          <p:cNvPr id="19" name="等腰三角形 18"/>
          <p:cNvSpPr/>
          <p:nvPr/>
        </p:nvSpPr>
        <p:spPr>
          <a:xfrm rot="10800000">
            <a:off x="8048842" y="4325258"/>
            <a:ext cx="638630" cy="62411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452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513</Words>
  <Application>Microsoft Office PowerPoint</Application>
  <PresentationFormat>自定义</PresentationFormat>
  <Paragraphs>211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jun chen</dc:creator>
  <cp:lastModifiedBy>user</cp:lastModifiedBy>
  <cp:revision>235</cp:revision>
  <dcterms:created xsi:type="dcterms:W3CDTF">2020-07-21T03:51:08Z</dcterms:created>
  <dcterms:modified xsi:type="dcterms:W3CDTF">2021-02-09T06:16:46Z</dcterms:modified>
</cp:coreProperties>
</file>