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7" r:id="rId3"/>
    <p:sldId id="258" r:id="rId4"/>
    <p:sldId id="259" r:id="rId5"/>
    <p:sldId id="260" r:id="rId6"/>
    <p:sldId id="263" r:id="rId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82606FB9-C87C-40E4-B8F6-9AA060A61A65}" type="datetimeFigureOut">
              <a:rPr lang="zh-CN" altLang="en-US" smtClean="0"/>
              <a:t>2021/3/19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E4067F-0D7E-4451-BA29-185F6B5DDD19}" type="slidenum">
              <a:rPr lang="zh-CN" altLang="en-US" smtClean="0"/>
              <a:t>‹#›</a:t>
            </a:fld>
            <a:endParaRPr lang="zh-CN" altLang="en-US"/>
          </a:p>
        </p:txBody>
      </p:sp>
    </p:spTree>
    <p:extLst>
      <p:ext uri="{BB962C8B-B14F-4D97-AF65-F5344CB8AC3E}">
        <p14:creationId xmlns:p14="http://schemas.microsoft.com/office/powerpoint/2010/main" val="2987515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606FB9-C87C-40E4-B8F6-9AA060A61A65}" type="datetimeFigureOut">
              <a:rPr lang="zh-CN" altLang="en-US" smtClean="0"/>
              <a:t>2021/3/19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E4067F-0D7E-4451-BA29-185F6B5DDD19}" type="slidenum">
              <a:rPr lang="zh-CN" altLang="en-US" smtClean="0"/>
              <a:t>‹#›</a:t>
            </a:fld>
            <a:endParaRPr lang="zh-CN" altLang="en-US"/>
          </a:p>
        </p:txBody>
      </p:sp>
    </p:spTree>
    <p:extLst>
      <p:ext uri="{BB962C8B-B14F-4D97-AF65-F5344CB8AC3E}">
        <p14:creationId xmlns:p14="http://schemas.microsoft.com/office/powerpoint/2010/main" val="3629381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606FB9-C87C-40E4-B8F6-9AA060A61A65}" type="datetimeFigureOut">
              <a:rPr lang="zh-CN" altLang="en-US" smtClean="0"/>
              <a:t>2021/3/19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E4067F-0D7E-4451-BA29-185F6B5DDD19}" type="slidenum">
              <a:rPr lang="zh-CN" altLang="en-US" smtClean="0"/>
              <a:t>‹#›</a:t>
            </a:fld>
            <a:endParaRPr lang="zh-CN" altLang="en-US"/>
          </a:p>
        </p:txBody>
      </p:sp>
    </p:spTree>
    <p:extLst>
      <p:ext uri="{BB962C8B-B14F-4D97-AF65-F5344CB8AC3E}">
        <p14:creationId xmlns:p14="http://schemas.microsoft.com/office/powerpoint/2010/main" val="2162180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606FB9-C87C-40E4-B8F6-9AA060A61A65}" type="datetimeFigureOut">
              <a:rPr lang="zh-CN" altLang="en-US" smtClean="0"/>
              <a:t>2021/3/19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E4067F-0D7E-4451-BA29-185F6B5DDD19}" type="slidenum">
              <a:rPr lang="zh-CN" altLang="en-US" smtClean="0"/>
              <a:t>‹#›</a:t>
            </a:fld>
            <a:endParaRPr lang="zh-CN" altLang="en-US"/>
          </a:p>
        </p:txBody>
      </p:sp>
    </p:spTree>
    <p:extLst>
      <p:ext uri="{BB962C8B-B14F-4D97-AF65-F5344CB8AC3E}">
        <p14:creationId xmlns:p14="http://schemas.microsoft.com/office/powerpoint/2010/main" val="175550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p>
        </p:txBody>
      </p:sp>
      <p:sp>
        <p:nvSpPr>
          <p:cNvPr id="4" name="日期占位符 3"/>
          <p:cNvSpPr>
            <a:spLocks noGrp="1"/>
          </p:cNvSpPr>
          <p:nvPr>
            <p:ph type="dt" sz="half" idx="10"/>
          </p:nvPr>
        </p:nvSpPr>
        <p:spPr/>
        <p:txBody>
          <a:bodyPr/>
          <a:lstStyle/>
          <a:p>
            <a:fld id="{82606FB9-C87C-40E4-B8F6-9AA060A61A65}" type="datetimeFigureOut">
              <a:rPr lang="zh-CN" altLang="en-US" smtClean="0"/>
              <a:t>2021/3/19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E4067F-0D7E-4451-BA29-185F6B5DDD19}" type="slidenum">
              <a:rPr lang="zh-CN" altLang="en-US" smtClean="0"/>
              <a:t>‹#›</a:t>
            </a:fld>
            <a:endParaRPr lang="zh-CN" altLang="en-US"/>
          </a:p>
        </p:txBody>
      </p:sp>
    </p:spTree>
    <p:extLst>
      <p:ext uri="{BB962C8B-B14F-4D97-AF65-F5344CB8AC3E}">
        <p14:creationId xmlns:p14="http://schemas.microsoft.com/office/powerpoint/2010/main" val="3295712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606FB9-C87C-40E4-B8F6-9AA060A61A65}" type="datetimeFigureOut">
              <a:rPr lang="zh-CN" altLang="en-US" smtClean="0"/>
              <a:t>2021/3/19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6E4067F-0D7E-4451-BA29-185F6B5DDD19}" type="slidenum">
              <a:rPr lang="zh-CN" altLang="en-US" smtClean="0"/>
              <a:t>‹#›</a:t>
            </a:fld>
            <a:endParaRPr lang="zh-CN" altLang="en-US"/>
          </a:p>
        </p:txBody>
      </p:sp>
    </p:spTree>
    <p:extLst>
      <p:ext uri="{BB962C8B-B14F-4D97-AF65-F5344CB8AC3E}">
        <p14:creationId xmlns:p14="http://schemas.microsoft.com/office/powerpoint/2010/main" val="2997875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2606FB9-C87C-40E4-B8F6-9AA060A61A65}" type="datetimeFigureOut">
              <a:rPr lang="zh-CN" altLang="en-US" smtClean="0"/>
              <a:t>2021/3/19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6E4067F-0D7E-4451-BA29-185F6B5DDD19}" type="slidenum">
              <a:rPr lang="zh-CN" altLang="en-US" smtClean="0"/>
              <a:t>‹#›</a:t>
            </a:fld>
            <a:endParaRPr lang="zh-CN" altLang="en-US"/>
          </a:p>
        </p:txBody>
      </p:sp>
    </p:spTree>
    <p:extLst>
      <p:ext uri="{BB962C8B-B14F-4D97-AF65-F5344CB8AC3E}">
        <p14:creationId xmlns:p14="http://schemas.microsoft.com/office/powerpoint/2010/main" val="2996094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2606FB9-C87C-40E4-B8F6-9AA060A61A65}" type="datetimeFigureOut">
              <a:rPr lang="zh-CN" altLang="en-US" smtClean="0"/>
              <a:t>2021/3/19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6E4067F-0D7E-4451-BA29-185F6B5DDD19}" type="slidenum">
              <a:rPr lang="zh-CN" altLang="en-US" smtClean="0"/>
              <a:t>‹#›</a:t>
            </a:fld>
            <a:endParaRPr lang="zh-CN" altLang="en-US"/>
          </a:p>
        </p:txBody>
      </p:sp>
    </p:spTree>
    <p:extLst>
      <p:ext uri="{BB962C8B-B14F-4D97-AF65-F5344CB8AC3E}">
        <p14:creationId xmlns:p14="http://schemas.microsoft.com/office/powerpoint/2010/main" val="2578914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606FB9-C87C-40E4-B8F6-9AA060A61A65}" type="datetimeFigureOut">
              <a:rPr lang="zh-CN" altLang="en-US" smtClean="0"/>
              <a:t>2021/3/19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6E4067F-0D7E-4451-BA29-185F6B5DDD19}" type="slidenum">
              <a:rPr lang="zh-CN" altLang="en-US" smtClean="0"/>
              <a:t>‹#›</a:t>
            </a:fld>
            <a:endParaRPr lang="zh-CN" altLang="en-US"/>
          </a:p>
        </p:txBody>
      </p:sp>
    </p:spTree>
    <p:extLst>
      <p:ext uri="{BB962C8B-B14F-4D97-AF65-F5344CB8AC3E}">
        <p14:creationId xmlns:p14="http://schemas.microsoft.com/office/powerpoint/2010/main" val="1697954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82606FB9-C87C-40E4-B8F6-9AA060A61A65}" type="datetimeFigureOut">
              <a:rPr lang="zh-CN" altLang="en-US" smtClean="0"/>
              <a:t>2021/3/19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6E4067F-0D7E-4451-BA29-185F6B5DDD19}" type="slidenum">
              <a:rPr lang="zh-CN" altLang="en-US" smtClean="0"/>
              <a:t>‹#›</a:t>
            </a:fld>
            <a:endParaRPr lang="zh-CN" altLang="en-US"/>
          </a:p>
        </p:txBody>
      </p:sp>
    </p:spTree>
    <p:extLst>
      <p:ext uri="{BB962C8B-B14F-4D97-AF65-F5344CB8AC3E}">
        <p14:creationId xmlns:p14="http://schemas.microsoft.com/office/powerpoint/2010/main" val="2543779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82606FB9-C87C-40E4-B8F6-9AA060A61A65}" type="datetimeFigureOut">
              <a:rPr lang="zh-CN" altLang="en-US" smtClean="0"/>
              <a:t>2021/3/19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6E4067F-0D7E-4451-BA29-185F6B5DDD19}" type="slidenum">
              <a:rPr lang="zh-CN" altLang="en-US" smtClean="0"/>
              <a:t>‹#›</a:t>
            </a:fld>
            <a:endParaRPr lang="zh-CN" altLang="en-US"/>
          </a:p>
        </p:txBody>
      </p:sp>
    </p:spTree>
    <p:extLst>
      <p:ext uri="{BB962C8B-B14F-4D97-AF65-F5344CB8AC3E}">
        <p14:creationId xmlns:p14="http://schemas.microsoft.com/office/powerpoint/2010/main" val="4135278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606FB9-C87C-40E4-B8F6-9AA060A61A65}" type="datetimeFigureOut">
              <a:rPr lang="zh-CN" altLang="en-US" smtClean="0"/>
              <a:t>2021/3/19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4067F-0D7E-4451-BA29-185F6B5DDD19}" type="slidenum">
              <a:rPr lang="zh-CN" altLang="en-US" smtClean="0"/>
              <a:t>‹#›</a:t>
            </a:fld>
            <a:endParaRPr lang="zh-CN" altLang="en-US"/>
          </a:p>
        </p:txBody>
      </p:sp>
    </p:spTree>
    <p:extLst>
      <p:ext uri="{BB962C8B-B14F-4D97-AF65-F5344CB8AC3E}">
        <p14:creationId xmlns:p14="http://schemas.microsoft.com/office/powerpoint/2010/main" val="3909677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XGraph</a:t>
            </a:r>
            <a:r>
              <a:rPr lang="en-US" altLang="zh-CN" dirty="0" smtClean="0"/>
              <a:t> data member related.</a:t>
            </a:r>
            <a:endParaRPr lang="zh-CN" altLang="en-US" dirty="0"/>
          </a:p>
        </p:txBody>
      </p:sp>
      <p:sp>
        <p:nvSpPr>
          <p:cNvPr id="3" name="内容占位符 2"/>
          <p:cNvSpPr>
            <a:spLocks noGrp="1"/>
          </p:cNvSpPr>
          <p:nvPr>
            <p:ph idx="1"/>
          </p:nvPr>
        </p:nvSpPr>
        <p:spPr/>
        <p:txBody>
          <a:bodyPr/>
          <a:lstStyle/>
          <a:p>
            <a:r>
              <a:rPr lang="en-US" altLang="zh-CN" dirty="0" smtClean="0"/>
              <a:t>_</a:t>
            </a:r>
            <a:r>
              <a:rPr lang="en-US" altLang="zh-CN" dirty="0" err="1" smtClean="0"/>
              <a:t>mNodeList</a:t>
            </a:r>
            <a:r>
              <a:rPr lang="en-US" altLang="zh-CN" dirty="0" smtClean="0"/>
              <a:t>  metal list </a:t>
            </a:r>
          </a:p>
          <a:p>
            <a:r>
              <a:rPr lang="en-US" altLang="zh-CN" dirty="0" smtClean="0"/>
              <a:t>_</a:t>
            </a:r>
            <a:r>
              <a:rPr lang="en-US" altLang="zh-CN" dirty="0" err="1" smtClean="0"/>
              <a:t>vNodeList</a:t>
            </a:r>
            <a:r>
              <a:rPr lang="en-US" altLang="zh-CN" dirty="0" smtClean="0"/>
              <a:t>  via list</a:t>
            </a:r>
          </a:p>
          <a:p>
            <a:r>
              <a:rPr lang="en-US" altLang="zh-CN" dirty="0" smtClean="0"/>
              <a:t>_bin[</a:t>
            </a:r>
            <a:r>
              <a:rPr lang="en-US" altLang="zh-CN" dirty="0" err="1" smtClean="0"/>
              <a:t>layerIdx</a:t>
            </a:r>
            <a:r>
              <a:rPr lang="en-US" altLang="zh-CN" dirty="0" smtClean="0"/>
              <a:t>] store all nodes to bin, for search overlapped </a:t>
            </a:r>
            <a:r>
              <a:rPr lang="en-US" altLang="zh-CN" dirty="0" err="1" smtClean="0"/>
              <a:t>objcts</a:t>
            </a:r>
            <a:r>
              <a:rPr lang="en-US" altLang="zh-CN" dirty="0" smtClean="0"/>
              <a:t>.</a:t>
            </a:r>
            <a:endParaRPr lang="zh-CN" altLang="en-US" dirty="0"/>
          </a:p>
        </p:txBody>
      </p:sp>
    </p:spTree>
    <p:extLst>
      <p:ext uri="{BB962C8B-B14F-4D97-AF65-F5344CB8AC3E}">
        <p14:creationId xmlns:p14="http://schemas.microsoft.com/office/powerpoint/2010/main" val="4057265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Extract </a:t>
            </a:r>
            <a:r>
              <a:rPr lang="en-US" altLang="zh-CN" dirty="0" err="1" smtClean="0"/>
              <a:t>XGraph</a:t>
            </a:r>
            <a:r>
              <a:rPr lang="en-US" altLang="zh-CN" dirty="0" smtClean="0"/>
              <a:t> </a:t>
            </a:r>
            <a:endParaRPr lang="zh-CN" altLang="en-US" dirty="0"/>
          </a:p>
        </p:txBody>
      </p:sp>
      <p:sp>
        <p:nvSpPr>
          <p:cNvPr id="3" name="内容占位符 2"/>
          <p:cNvSpPr>
            <a:spLocks noGrp="1"/>
          </p:cNvSpPr>
          <p:nvPr>
            <p:ph idx="1"/>
          </p:nvPr>
        </p:nvSpPr>
        <p:spPr/>
        <p:txBody>
          <a:bodyPr/>
          <a:lstStyle/>
          <a:p>
            <a:pPr marL="0" indent="0">
              <a:buNone/>
            </a:pPr>
            <a:endParaRPr lang="zh-CN" altLang="en-US" dirty="0"/>
          </a:p>
        </p:txBody>
      </p:sp>
      <p:sp>
        <p:nvSpPr>
          <p:cNvPr id="4" name="五边形 3"/>
          <p:cNvSpPr/>
          <p:nvPr/>
        </p:nvSpPr>
        <p:spPr>
          <a:xfrm>
            <a:off x="3140133" y="3620343"/>
            <a:ext cx="1443646" cy="339236"/>
          </a:xfrm>
          <a:prstGeom prst="homePlat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err="1" smtClean="0">
                <a:solidFill>
                  <a:schemeClr val="tx1"/>
                </a:solidFill>
              </a:rPr>
              <a:t>CreateNodeLists</a:t>
            </a:r>
            <a:endParaRPr lang="zh-CN" altLang="en-US" sz="1050" dirty="0">
              <a:solidFill>
                <a:schemeClr val="tx1"/>
              </a:solidFill>
            </a:endParaRPr>
          </a:p>
        </p:txBody>
      </p:sp>
      <p:sp>
        <p:nvSpPr>
          <p:cNvPr id="5" name="流程图: 准备 4"/>
          <p:cNvSpPr/>
          <p:nvPr/>
        </p:nvSpPr>
        <p:spPr>
          <a:xfrm>
            <a:off x="919249" y="3366655"/>
            <a:ext cx="2139835" cy="846613"/>
          </a:xfrm>
          <a:prstGeom prst="flowChartPreparation">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rPr>
              <a:t>n</a:t>
            </a:r>
            <a:r>
              <a:rPr lang="en-US" altLang="zh-CN" sz="1000" dirty="0" smtClean="0">
                <a:solidFill>
                  <a:schemeClr val="tx1"/>
                </a:solidFill>
              </a:rPr>
              <a:t>et set</a:t>
            </a:r>
            <a:r>
              <a:rPr lang="zh-CN" altLang="en-US" sz="1000" dirty="0" smtClean="0">
                <a:solidFill>
                  <a:schemeClr val="tx1"/>
                </a:solidFill>
              </a:rPr>
              <a:t>（</a:t>
            </a:r>
            <a:r>
              <a:rPr lang="en-US" altLang="zh-CN" sz="1000" dirty="0" smtClean="0">
                <a:solidFill>
                  <a:schemeClr val="tx1"/>
                </a:solidFill>
              </a:rPr>
              <a:t>-net </a:t>
            </a:r>
            <a:r>
              <a:rPr lang="zh-CN" altLang="en-US" sz="1000" dirty="0" smtClean="0">
                <a:solidFill>
                  <a:schemeClr val="tx1"/>
                </a:solidFill>
              </a:rPr>
              <a:t>）</a:t>
            </a:r>
            <a:endParaRPr lang="en-US" altLang="zh-CN" sz="1000" dirty="0" smtClean="0">
              <a:solidFill>
                <a:schemeClr val="tx1"/>
              </a:solidFill>
            </a:endParaRPr>
          </a:p>
          <a:p>
            <a:pPr algn="ctr"/>
            <a:r>
              <a:rPr lang="en-US" altLang="zh-CN" sz="1000" dirty="0" err="1" smtClean="0">
                <a:solidFill>
                  <a:schemeClr val="tx1"/>
                </a:solidFill>
              </a:rPr>
              <a:t>isGenrateSupplyLoc</a:t>
            </a:r>
            <a:r>
              <a:rPr lang="en-US" altLang="zh-CN" sz="1000" dirty="0" smtClean="0">
                <a:solidFill>
                  <a:schemeClr val="tx1"/>
                </a:solidFill>
              </a:rPr>
              <a:t> (default : true)</a:t>
            </a:r>
          </a:p>
          <a:p>
            <a:pPr algn="ctr"/>
            <a:r>
              <a:rPr lang="en-US" altLang="zh-CN" sz="1000" dirty="0" smtClean="0">
                <a:solidFill>
                  <a:schemeClr val="tx1"/>
                </a:solidFill>
              </a:rPr>
              <a:t>DB</a:t>
            </a:r>
            <a:endParaRPr lang="zh-CN" altLang="en-US" sz="1000" dirty="0">
              <a:solidFill>
                <a:schemeClr val="tx1"/>
              </a:solidFill>
            </a:endParaRPr>
          </a:p>
        </p:txBody>
      </p:sp>
      <p:sp>
        <p:nvSpPr>
          <p:cNvPr id="6" name="流程图: 可选过程 5"/>
          <p:cNvSpPr/>
          <p:nvPr/>
        </p:nvSpPr>
        <p:spPr>
          <a:xfrm>
            <a:off x="4719521" y="1940659"/>
            <a:ext cx="2292240" cy="1176833"/>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000" dirty="0" smtClean="0">
                <a:solidFill>
                  <a:schemeClr val="tx1"/>
                </a:solidFill>
              </a:rPr>
              <a:t>Iterate </a:t>
            </a:r>
            <a:r>
              <a:rPr lang="en-US" altLang="zh-CN" sz="1000" dirty="0" err="1" smtClean="0">
                <a:solidFill>
                  <a:schemeClr val="tx1"/>
                </a:solidFill>
              </a:rPr>
              <a:t>dbPath</a:t>
            </a:r>
            <a:r>
              <a:rPr lang="en-US" altLang="zh-CN" sz="1000" dirty="0" smtClean="0">
                <a:solidFill>
                  <a:schemeClr val="tx1"/>
                </a:solidFill>
              </a:rPr>
              <a:t>(</a:t>
            </a:r>
            <a:r>
              <a:rPr lang="en-US" altLang="zh-CN" sz="1000" dirty="0">
                <a:solidFill>
                  <a:schemeClr val="tx1"/>
                </a:solidFill>
              </a:rPr>
              <a:t> </a:t>
            </a:r>
            <a:r>
              <a:rPr lang="en-US" altLang="zh-CN" sz="1000" dirty="0" smtClean="0">
                <a:solidFill>
                  <a:schemeClr val="tx1"/>
                </a:solidFill>
              </a:rPr>
              <a:t>design has secondary PG pin route), </a:t>
            </a:r>
          </a:p>
          <a:p>
            <a:r>
              <a:rPr lang="en-US" altLang="zh-CN" sz="1000" dirty="0">
                <a:solidFill>
                  <a:schemeClr val="tx1"/>
                </a:solidFill>
              </a:rPr>
              <a:t>a</a:t>
            </a:r>
            <a:r>
              <a:rPr lang="en-US" altLang="zh-CN" sz="1000" dirty="0" smtClean="0">
                <a:solidFill>
                  <a:schemeClr val="tx1"/>
                </a:solidFill>
              </a:rPr>
              <a:t>dd wire and via to metal node List</a:t>
            </a:r>
          </a:p>
          <a:p>
            <a:r>
              <a:rPr lang="en-US" altLang="zh-CN" sz="1000" dirty="0" smtClean="0">
                <a:solidFill>
                  <a:schemeClr val="tx1"/>
                </a:solidFill>
              </a:rPr>
              <a:t>and via node list separately .</a:t>
            </a:r>
            <a:endParaRPr lang="en-US" altLang="zh-CN" sz="1000" dirty="0" smtClean="0">
              <a:solidFill>
                <a:schemeClr val="accent2"/>
              </a:solidFill>
            </a:endParaRPr>
          </a:p>
          <a:p>
            <a:r>
              <a:rPr lang="en-US" altLang="zh-CN" sz="1000" dirty="0" smtClean="0">
                <a:solidFill>
                  <a:schemeClr val="tx1"/>
                </a:solidFill>
              </a:rPr>
              <a:t> (For via with large scale of cuts, each cut will be treated as one node )</a:t>
            </a:r>
          </a:p>
          <a:p>
            <a:endParaRPr lang="en-US" altLang="zh-CN" sz="1000" dirty="0" smtClean="0">
              <a:solidFill>
                <a:schemeClr val="tx1"/>
              </a:solidFill>
            </a:endParaRPr>
          </a:p>
        </p:txBody>
      </p:sp>
      <p:sp>
        <p:nvSpPr>
          <p:cNvPr id="7" name="流程图: 可选过程 6"/>
          <p:cNvSpPr/>
          <p:nvPr/>
        </p:nvSpPr>
        <p:spPr>
          <a:xfrm>
            <a:off x="4695321" y="3206368"/>
            <a:ext cx="2177915" cy="826154"/>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200" dirty="0" smtClean="0">
                <a:solidFill>
                  <a:schemeClr val="tx1"/>
                </a:solidFill>
              </a:rPr>
              <a:t>Iterate </a:t>
            </a:r>
            <a:r>
              <a:rPr lang="en-US" altLang="zh-CN" sz="1200" dirty="0" err="1" smtClean="0">
                <a:solidFill>
                  <a:schemeClr val="tx1"/>
                </a:solidFill>
              </a:rPr>
              <a:t>dbShape</a:t>
            </a:r>
            <a:r>
              <a:rPr lang="en-US" altLang="zh-CN" sz="1200" dirty="0">
                <a:solidFill>
                  <a:schemeClr val="tx1"/>
                </a:solidFill>
              </a:rPr>
              <a:t> </a:t>
            </a:r>
            <a:r>
              <a:rPr lang="en-US" altLang="zh-CN" sz="1200" dirty="0" smtClean="0">
                <a:solidFill>
                  <a:schemeClr val="tx1"/>
                </a:solidFill>
              </a:rPr>
              <a:t>( </a:t>
            </a:r>
            <a:r>
              <a:rPr lang="en-US" altLang="zh-CN" sz="1200" dirty="0">
                <a:solidFill>
                  <a:schemeClr val="tx1"/>
                </a:solidFill>
              </a:rPr>
              <a:t>all routed rectangle object </a:t>
            </a:r>
            <a:r>
              <a:rPr lang="en-US" altLang="zh-CN" sz="1200" dirty="0" smtClean="0">
                <a:solidFill>
                  <a:schemeClr val="tx1"/>
                </a:solidFill>
              </a:rPr>
              <a:t>), add wire and via to metal list and via list separately</a:t>
            </a:r>
            <a:r>
              <a:rPr lang="en-US" altLang="zh-CN" sz="1000" dirty="0" smtClean="0">
                <a:solidFill>
                  <a:schemeClr val="tx1"/>
                </a:solidFill>
              </a:rPr>
              <a:t>.</a:t>
            </a:r>
          </a:p>
        </p:txBody>
      </p:sp>
      <p:sp>
        <p:nvSpPr>
          <p:cNvPr id="8" name="流程图: 可选过程 7"/>
          <p:cNvSpPr/>
          <p:nvPr/>
        </p:nvSpPr>
        <p:spPr>
          <a:xfrm>
            <a:off x="4722639" y="4134051"/>
            <a:ext cx="2150597" cy="668644"/>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CN" sz="1100" dirty="0" smtClean="0">
              <a:solidFill>
                <a:schemeClr val="tx1"/>
              </a:solidFill>
            </a:endParaRPr>
          </a:p>
          <a:p>
            <a:r>
              <a:rPr lang="en-US" altLang="zh-CN" sz="1100" dirty="0" smtClean="0">
                <a:solidFill>
                  <a:schemeClr val="tx1"/>
                </a:solidFill>
              </a:rPr>
              <a:t>Iterate all partition ‘s cells,  iterate </a:t>
            </a:r>
            <a:r>
              <a:rPr lang="en-US" altLang="zh-CN" sz="1100" dirty="0" err="1" smtClean="0">
                <a:solidFill>
                  <a:schemeClr val="tx1"/>
                </a:solidFill>
              </a:rPr>
              <a:t>dbPath</a:t>
            </a:r>
            <a:r>
              <a:rPr lang="en-US" altLang="zh-CN" sz="1100" dirty="0" smtClean="0">
                <a:solidFill>
                  <a:schemeClr val="tx1"/>
                </a:solidFill>
              </a:rPr>
              <a:t> and </a:t>
            </a:r>
            <a:r>
              <a:rPr lang="en-US" altLang="zh-CN" sz="1100" dirty="0" err="1" smtClean="0">
                <a:solidFill>
                  <a:schemeClr val="tx1"/>
                </a:solidFill>
              </a:rPr>
              <a:t>dbShape</a:t>
            </a:r>
            <a:r>
              <a:rPr lang="en-US" altLang="zh-CN" sz="1100" dirty="0" smtClean="0">
                <a:solidFill>
                  <a:schemeClr val="tx1"/>
                </a:solidFill>
              </a:rPr>
              <a:t> for metal node and via node.</a:t>
            </a:r>
          </a:p>
          <a:p>
            <a:pPr algn="ctr"/>
            <a:endParaRPr lang="zh-CN" altLang="en-US" dirty="0"/>
          </a:p>
        </p:txBody>
      </p:sp>
      <p:sp>
        <p:nvSpPr>
          <p:cNvPr id="16" name="流程图: 内部贮存 15"/>
          <p:cNvSpPr/>
          <p:nvPr/>
        </p:nvSpPr>
        <p:spPr>
          <a:xfrm>
            <a:off x="7008978" y="2170733"/>
            <a:ext cx="1569029" cy="698270"/>
          </a:xfrm>
          <a:prstGeom prst="flowChartInternalStorag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smtClean="0">
                <a:solidFill>
                  <a:schemeClr val="tx1"/>
                </a:solidFill>
              </a:rPr>
              <a:t>_</a:t>
            </a:r>
            <a:r>
              <a:rPr lang="en-US" altLang="zh-CN" sz="1000" dirty="0" err="1" smtClean="0">
                <a:solidFill>
                  <a:schemeClr val="tx1"/>
                </a:solidFill>
              </a:rPr>
              <a:t>mNodeList</a:t>
            </a:r>
            <a:r>
              <a:rPr lang="en-US" altLang="zh-CN" sz="1000" dirty="0" smtClean="0">
                <a:solidFill>
                  <a:schemeClr val="tx1"/>
                </a:solidFill>
              </a:rPr>
              <a:t> (</a:t>
            </a:r>
            <a:r>
              <a:rPr lang="en-US" altLang="zh-CN" sz="1000" dirty="0" err="1" smtClean="0">
                <a:solidFill>
                  <a:schemeClr val="tx1"/>
                </a:solidFill>
              </a:rPr>
              <a:t>irXNode</a:t>
            </a:r>
            <a:r>
              <a:rPr lang="en-US" altLang="zh-CN" sz="1000" dirty="0" smtClean="0">
                <a:solidFill>
                  <a:schemeClr val="tx1"/>
                </a:solidFill>
              </a:rPr>
              <a:t>)</a:t>
            </a:r>
          </a:p>
          <a:p>
            <a:pPr algn="ctr"/>
            <a:r>
              <a:rPr lang="en-US" altLang="zh-CN" sz="1000" dirty="0" smtClean="0">
                <a:solidFill>
                  <a:schemeClr val="tx1"/>
                </a:solidFill>
              </a:rPr>
              <a:t>_</a:t>
            </a:r>
            <a:r>
              <a:rPr lang="en-US" altLang="zh-CN" sz="1000" dirty="0" err="1" smtClean="0">
                <a:solidFill>
                  <a:schemeClr val="tx1"/>
                </a:solidFill>
              </a:rPr>
              <a:t>vNodeList</a:t>
            </a:r>
            <a:r>
              <a:rPr lang="en-US" altLang="zh-CN" sz="1000" dirty="0" smtClean="0">
                <a:solidFill>
                  <a:schemeClr val="tx1"/>
                </a:solidFill>
              </a:rPr>
              <a:t> (</a:t>
            </a:r>
            <a:r>
              <a:rPr lang="en-US" altLang="zh-CN" sz="1000" dirty="0" err="1" smtClean="0">
                <a:solidFill>
                  <a:schemeClr val="tx1"/>
                </a:solidFill>
              </a:rPr>
              <a:t>irXNode</a:t>
            </a:r>
            <a:r>
              <a:rPr lang="en-US" altLang="zh-CN" sz="1000" dirty="0" smtClean="0">
                <a:solidFill>
                  <a:schemeClr val="tx1"/>
                </a:solidFill>
              </a:rPr>
              <a:t>)</a:t>
            </a:r>
          </a:p>
          <a:p>
            <a:pPr algn="ctr"/>
            <a:r>
              <a:rPr lang="en-US" altLang="zh-CN" sz="1000" dirty="0" smtClean="0">
                <a:solidFill>
                  <a:schemeClr val="tx1"/>
                </a:solidFill>
              </a:rPr>
              <a:t>_bin[</a:t>
            </a:r>
            <a:r>
              <a:rPr lang="en-US" altLang="zh-CN" sz="1000" dirty="0" err="1" smtClean="0">
                <a:solidFill>
                  <a:schemeClr val="tx1"/>
                </a:solidFill>
              </a:rPr>
              <a:t>layerIdx</a:t>
            </a:r>
            <a:r>
              <a:rPr lang="en-US" altLang="zh-CN" sz="1000" dirty="0" smtClean="0">
                <a:solidFill>
                  <a:schemeClr val="tx1"/>
                </a:solidFill>
              </a:rPr>
              <a:t>] (</a:t>
            </a:r>
            <a:r>
              <a:rPr lang="en-US" altLang="zh-CN" sz="1000" dirty="0" err="1" smtClean="0">
                <a:solidFill>
                  <a:schemeClr val="tx1"/>
                </a:solidFill>
              </a:rPr>
              <a:t>guBin</a:t>
            </a:r>
            <a:r>
              <a:rPr lang="en-US" altLang="zh-CN" sz="1000" dirty="0" smtClean="0">
                <a:solidFill>
                  <a:schemeClr val="tx1"/>
                </a:solidFill>
              </a:rPr>
              <a:t>)</a:t>
            </a:r>
            <a:endParaRPr lang="zh-CN" altLang="en-US" sz="1000" dirty="0">
              <a:solidFill>
                <a:schemeClr val="tx1"/>
              </a:solidFill>
            </a:endParaRPr>
          </a:p>
        </p:txBody>
      </p:sp>
      <p:sp>
        <p:nvSpPr>
          <p:cNvPr id="18" name="流程图: 内部贮存 17"/>
          <p:cNvSpPr/>
          <p:nvPr/>
        </p:nvSpPr>
        <p:spPr>
          <a:xfrm>
            <a:off x="6873236" y="3353772"/>
            <a:ext cx="1555523" cy="536919"/>
          </a:xfrm>
          <a:prstGeom prst="flowChartInternalStorag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smtClean="0">
                <a:solidFill>
                  <a:schemeClr val="tx1"/>
                </a:solidFill>
              </a:rPr>
              <a:t>_</a:t>
            </a:r>
            <a:r>
              <a:rPr lang="en-US" altLang="zh-CN" sz="1000" dirty="0" err="1" smtClean="0">
                <a:solidFill>
                  <a:schemeClr val="tx1"/>
                </a:solidFill>
              </a:rPr>
              <a:t>mNodeList</a:t>
            </a:r>
            <a:r>
              <a:rPr lang="en-US" altLang="zh-CN" sz="1000" dirty="0" smtClean="0">
                <a:solidFill>
                  <a:schemeClr val="tx1"/>
                </a:solidFill>
              </a:rPr>
              <a:t> (</a:t>
            </a:r>
            <a:r>
              <a:rPr lang="en-US" altLang="zh-CN" sz="1000" dirty="0" err="1" smtClean="0">
                <a:solidFill>
                  <a:schemeClr val="tx1"/>
                </a:solidFill>
              </a:rPr>
              <a:t>irXNode</a:t>
            </a:r>
            <a:r>
              <a:rPr lang="en-US" altLang="zh-CN" sz="1000" dirty="0" smtClean="0">
                <a:solidFill>
                  <a:schemeClr val="tx1"/>
                </a:solidFill>
              </a:rPr>
              <a:t>)</a:t>
            </a:r>
          </a:p>
          <a:p>
            <a:pPr algn="ctr"/>
            <a:r>
              <a:rPr lang="en-US" altLang="zh-CN" sz="1000" dirty="0" smtClean="0">
                <a:solidFill>
                  <a:schemeClr val="tx1"/>
                </a:solidFill>
              </a:rPr>
              <a:t>_</a:t>
            </a:r>
            <a:r>
              <a:rPr lang="en-US" altLang="zh-CN" sz="1000" dirty="0" err="1" smtClean="0">
                <a:solidFill>
                  <a:schemeClr val="tx1"/>
                </a:solidFill>
              </a:rPr>
              <a:t>vNodeList</a:t>
            </a:r>
            <a:r>
              <a:rPr lang="en-US" altLang="zh-CN" sz="1000" dirty="0" smtClean="0">
                <a:solidFill>
                  <a:schemeClr val="tx1"/>
                </a:solidFill>
              </a:rPr>
              <a:t> (</a:t>
            </a:r>
            <a:r>
              <a:rPr lang="en-US" altLang="zh-CN" sz="1000" dirty="0" err="1" smtClean="0">
                <a:solidFill>
                  <a:schemeClr val="tx1"/>
                </a:solidFill>
              </a:rPr>
              <a:t>irXNode</a:t>
            </a:r>
            <a:r>
              <a:rPr lang="en-US" altLang="zh-CN" sz="1000" dirty="0" smtClean="0">
                <a:solidFill>
                  <a:schemeClr val="tx1"/>
                </a:solidFill>
              </a:rPr>
              <a:t>)</a:t>
            </a:r>
          </a:p>
          <a:p>
            <a:pPr algn="ctr"/>
            <a:r>
              <a:rPr lang="en-US" altLang="zh-CN" sz="1000" dirty="0" smtClean="0">
                <a:solidFill>
                  <a:schemeClr val="tx1"/>
                </a:solidFill>
              </a:rPr>
              <a:t>_bin[</a:t>
            </a:r>
            <a:r>
              <a:rPr lang="en-US" altLang="zh-CN" sz="1000" dirty="0" err="1" smtClean="0">
                <a:solidFill>
                  <a:schemeClr val="tx1"/>
                </a:solidFill>
              </a:rPr>
              <a:t>layerIdx</a:t>
            </a:r>
            <a:r>
              <a:rPr lang="en-US" altLang="zh-CN" sz="1000" dirty="0" smtClean="0">
                <a:solidFill>
                  <a:schemeClr val="tx1"/>
                </a:solidFill>
              </a:rPr>
              <a:t>] (</a:t>
            </a:r>
            <a:r>
              <a:rPr lang="en-US" altLang="zh-CN" sz="1000" dirty="0" err="1" smtClean="0">
                <a:solidFill>
                  <a:schemeClr val="tx1"/>
                </a:solidFill>
              </a:rPr>
              <a:t>guBin</a:t>
            </a:r>
            <a:r>
              <a:rPr lang="en-US" altLang="zh-CN" sz="1000" dirty="0" smtClean="0">
                <a:solidFill>
                  <a:schemeClr val="tx1"/>
                </a:solidFill>
              </a:rPr>
              <a:t>)</a:t>
            </a:r>
            <a:endParaRPr lang="zh-CN" altLang="en-US" sz="1000" dirty="0">
              <a:solidFill>
                <a:schemeClr val="tx1"/>
              </a:solidFill>
            </a:endParaRPr>
          </a:p>
        </p:txBody>
      </p:sp>
      <p:sp>
        <p:nvSpPr>
          <p:cNvPr id="19" name="椭圆形标注 18"/>
          <p:cNvSpPr/>
          <p:nvPr/>
        </p:nvSpPr>
        <p:spPr>
          <a:xfrm rot="21014711">
            <a:off x="2994828" y="2647112"/>
            <a:ext cx="1460942" cy="792332"/>
          </a:xfrm>
          <a:prstGeom prst="wedgeEllipseCallou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accent4">
                    <a:lumMod val="75000"/>
                  </a:schemeClr>
                </a:solidFill>
              </a:rPr>
              <a:t>H</a:t>
            </a:r>
            <a:r>
              <a:rPr lang="en-US" altLang="zh-CN" sz="1000" dirty="0" smtClean="0">
                <a:solidFill>
                  <a:schemeClr val="accent4">
                    <a:lumMod val="75000"/>
                  </a:schemeClr>
                </a:solidFill>
              </a:rPr>
              <a:t>as bug here, </a:t>
            </a:r>
            <a:r>
              <a:rPr lang="en-US" altLang="zh-CN" sz="1000" dirty="0" err="1">
                <a:solidFill>
                  <a:schemeClr val="accent4">
                    <a:lumMod val="75000"/>
                  </a:schemeClr>
                </a:solidFill>
              </a:rPr>
              <a:t>p</a:t>
            </a:r>
            <a:r>
              <a:rPr lang="en-US" altLang="zh-CN" sz="1000" dirty="0" err="1" smtClean="0">
                <a:solidFill>
                  <a:schemeClr val="accent4">
                    <a:lumMod val="75000"/>
                  </a:schemeClr>
                </a:solidFill>
              </a:rPr>
              <a:t>aram</a:t>
            </a:r>
            <a:r>
              <a:rPr lang="en-US" altLang="zh-CN" sz="1000" dirty="0" smtClean="0">
                <a:solidFill>
                  <a:schemeClr val="accent4">
                    <a:lumMod val="75000"/>
                  </a:schemeClr>
                </a:solidFill>
              </a:rPr>
              <a:t> rail has redundancy pin here for adding node  </a:t>
            </a:r>
            <a:endParaRPr lang="zh-CN" altLang="en-US" sz="1000" dirty="0">
              <a:solidFill>
                <a:schemeClr val="accent4">
                  <a:lumMod val="75000"/>
                </a:schemeClr>
              </a:solidFill>
            </a:endParaRPr>
          </a:p>
        </p:txBody>
      </p:sp>
      <p:sp>
        <p:nvSpPr>
          <p:cNvPr id="20" name="流程图: 内部贮存 19"/>
          <p:cNvSpPr/>
          <p:nvPr/>
        </p:nvSpPr>
        <p:spPr>
          <a:xfrm>
            <a:off x="6873236" y="4179470"/>
            <a:ext cx="1569029" cy="577431"/>
          </a:xfrm>
          <a:prstGeom prst="flowChartInternalStorag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smtClean="0">
                <a:solidFill>
                  <a:schemeClr val="tx1"/>
                </a:solidFill>
              </a:rPr>
              <a:t>_</a:t>
            </a:r>
            <a:r>
              <a:rPr lang="en-US" altLang="zh-CN" sz="1000" dirty="0" err="1" smtClean="0">
                <a:solidFill>
                  <a:schemeClr val="tx1"/>
                </a:solidFill>
              </a:rPr>
              <a:t>mNodeList</a:t>
            </a:r>
            <a:r>
              <a:rPr lang="en-US" altLang="zh-CN" sz="1000" dirty="0" smtClean="0">
                <a:solidFill>
                  <a:schemeClr val="tx1"/>
                </a:solidFill>
              </a:rPr>
              <a:t> (</a:t>
            </a:r>
            <a:r>
              <a:rPr lang="en-US" altLang="zh-CN" sz="1000" dirty="0" err="1" smtClean="0">
                <a:solidFill>
                  <a:schemeClr val="tx1"/>
                </a:solidFill>
              </a:rPr>
              <a:t>irXNode</a:t>
            </a:r>
            <a:r>
              <a:rPr lang="en-US" altLang="zh-CN" sz="1000" dirty="0" smtClean="0">
                <a:solidFill>
                  <a:schemeClr val="tx1"/>
                </a:solidFill>
              </a:rPr>
              <a:t>)</a:t>
            </a:r>
          </a:p>
          <a:p>
            <a:pPr algn="ctr"/>
            <a:r>
              <a:rPr lang="en-US" altLang="zh-CN" sz="1000" dirty="0" smtClean="0">
                <a:solidFill>
                  <a:schemeClr val="tx1"/>
                </a:solidFill>
              </a:rPr>
              <a:t>_</a:t>
            </a:r>
            <a:r>
              <a:rPr lang="en-US" altLang="zh-CN" sz="1000" dirty="0" err="1" smtClean="0">
                <a:solidFill>
                  <a:schemeClr val="tx1"/>
                </a:solidFill>
              </a:rPr>
              <a:t>vNodeList</a:t>
            </a:r>
            <a:r>
              <a:rPr lang="en-US" altLang="zh-CN" sz="1000" dirty="0" smtClean="0">
                <a:solidFill>
                  <a:schemeClr val="tx1"/>
                </a:solidFill>
              </a:rPr>
              <a:t> (</a:t>
            </a:r>
            <a:r>
              <a:rPr lang="en-US" altLang="zh-CN" sz="1000" dirty="0" err="1" smtClean="0">
                <a:solidFill>
                  <a:schemeClr val="tx1"/>
                </a:solidFill>
              </a:rPr>
              <a:t>irXNode</a:t>
            </a:r>
            <a:r>
              <a:rPr lang="en-US" altLang="zh-CN" sz="1000" dirty="0" smtClean="0">
                <a:solidFill>
                  <a:schemeClr val="tx1"/>
                </a:solidFill>
              </a:rPr>
              <a:t>)</a:t>
            </a:r>
          </a:p>
          <a:p>
            <a:pPr algn="ctr"/>
            <a:r>
              <a:rPr lang="en-US" altLang="zh-CN" sz="1000" dirty="0" smtClean="0">
                <a:solidFill>
                  <a:schemeClr val="tx1"/>
                </a:solidFill>
              </a:rPr>
              <a:t>_bin[</a:t>
            </a:r>
            <a:r>
              <a:rPr lang="en-US" altLang="zh-CN" sz="1000" dirty="0" err="1" smtClean="0">
                <a:solidFill>
                  <a:schemeClr val="tx1"/>
                </a:solidFill>
              </a:rPr>
              <a:t>layerIdx</a:t>
            </a:r>
            <a:r>
              <a:rPr lang="en-US" altLang="zh-CN" sz="1000" dirty="0" smtClean="0">
                <a:solidFill>
                  <a:schemeClr val="tx1"/>
                </a:solidFill>
              </a:rPr>
              <a:t>] (</a:t>
            </a:r>
            <a:r>
              <a:rPr lang="en-US" altLang="zh-CN" sz="1000" dirty="0" err="1" smtClean="0">
                <a:solidFill>
                  <a:schemeClr val="tx1"/>
                </a:solidFill>
              </a:rPr>
              <a:t>guBin</a:t>
            </a:r>
            <a:r>
              <a:rPr lang="en-US" altLang="zh-CN" sz="1000" dirty="0" smtClean="0">
                <a:solidFill>
                  <a:schemeClr val="tx1"/>
                </a:solidFill>
              </a:rPr>
              <a:t>)</a:t>
            </a:r>
            <a:endParaRPr lang="zh-CN" altLang="en-US" sz="1000" dirty="0">
              <a:solidFill>
                <a:schemeClr val="tx1"/>
              </a:solidFill>
            </a:endParaRPr>
          </a:p>
        </p:txBody>
      </p:sp>
      <p:sp>
        <p:nvSpPr>
          <p:cNvPr id="21" name="流程图: 可选过程 20"/>
          <p:cNvSpPr/>
          <p:nvPr/>
        </p:nvSpPr>
        <p:spPr>
          <a:xfrm>
            <a:off x="4719521" y="5029690"/>
            <a:ext cx="2153714" cy="862200"/>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100" dirty="0" err="1" smtClean="0">
                <a:solidFill>
                  <a:schemeClr val="tx1"/>
                </a:solidFill>
              </a:rPr>
              <a:t>UsePortPhyPin</a:t>
            </a:r>
            <a:r>
              <a:rPr lang="en-US" altLang="zh-CN" sz="1100" dirty="0" smtClean="0">
                <a:solidFill>
                  <a:schemeClr val="tx1"/>
                </a:solidFill>
              </a:rPr>
              <a:t>(default false)</a:t>
            </a:r>
          </a:p>
          <a:p>
            <a:r>
              <a:rPr lang="en-US" altLang="zh-CN" sz="1100" dirty="0" smtClean="0">
                <a:solidFill>
                  <a:schemeClr val="tx1"/>
                </a:solidFill>
              </a:rPr>
              <a:t>Iterate all port,  add metal objects and via objects to node list separately, and set type as PHYS_PIN_RECTS.</a:t>
            </a:r>
          </a:p>
        </p:txBody>
      </p:sp>
      <p:sp>
        <p:nvSpPr>
          <p:cNvPr id="26" name="流程图: 内部贮存 25"/>
          <p:cNvSpPr/>
          <p:nvPr/>
        </p:nvSpPr>
        <p:spPr>
          <a:xfrm>
            <a:off x="6873235" y="5171130"/>
            <a:ext cx="1569029" cy="577431"/>
          </a:xfrm>
          <a:prstGeom prst="flowChartInternalStorag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smtClean="0">
                <a:solidFill>
                  <a:schemeClr val="tx1"/>
                </a:solidFill>
              </a:rPr>
              <a:t>_</a:t>
            </a:r>
            <a:r>
              <a:rPr lang="en-US" altLang="zh-CN" sz="1000" dirty="0" err="1" smtClean="0">
                <a:solidFill>
                  <a:schemeClr val="tx1"/>
                </a:solidFill>
              </a:rPr>
              <a:t>mNodeList</a:t>
            </a:r>
            <a:r>
              <a:rPr lang="en-US" altLang="zh-CN" sz="1000" dirty="0" smtClean="0">
                <a:solidFill>
                  <a:schemeClr val="tx1"/>
                </a:solidFill>
              </a:rPr>
              <a:t> (</a:t>
            </a:r>
            <a:r>
              <a:rPr lang="en-US" altLang="zh-CN" sz="1000" dirty="0" err="1" smtClean="0">
                <a:solidFill>
                  <a:schemeClr val="tx1"/>
                </a:solidFill>
              </a:rPr>
              <a:t>irXNode</a:t>
            </a:r>
            <a:r>
              <a:rPr lang="en-US" altLang="zh-CN" sz="1000" dirty="0" smtClean="0">
                <a:solidFill>
                  <a:schemeClr val="tx1"/>
                </a:solidFill>
              </a:rPr>
              <a:t>)</a:t>
            </a:r>
          </a:p>
          <a:p>
            <a:pPr algn="ctr"/>
            <a:r>
              <a:rPr lang="en-US" altLang="zh-CN" sz="1000" dirty="0" smtClean="0">
                <a:solidFill>
                  <a:schemeClr val="tx1"/>
                </a:solidFill>
              </a:rPr>
              <a:t>_</a:t>
            </a:r>
            <a:r>
              <a:rPr lang="en-US" altLang="zh-CN" sz="1000" dirty="0" err="1" smtClean="0">
                <a:solidFill>
                  <a:schemeClr val="tx1"/>
                </a:solidFill>
              </a:rPr>
              <a:t>vNodeList</a:t>
            </a:r>
            <a:r>
              <a:rPr lang="en-US" altLang="zh-CN" sz="1000" dirty="0" smtClean="0">
                <a:solidFill>
                  <a:schemeClr val="tx1"/>
                </a:solidFill>
              </a:rPr>
              <a:t> (</a:t>
            </a:r>
            <a:r>
              <a:rPr lang="en-US" altLang="zh-CN" sz="1000" dirty="0" err="1" smtClean="0">
                <a:solidFill>
                  <a:schemeClr val="tx1"/>
                </a:solidFill>
              </a:rPr>
              <a:t>irXNode</a:t>
            </a:r>
            <a:r>
              <a:rPr lang="en-US" altLang="zh-CN" sz="1000" dirty="0" smtClean="0">
                <a:solidFill>
                  <a:schemeClr val="tx1"/>
                </a:solidFill>
              </a:rPr>
              <a:t>)</a:t>
            </a:r>
          </a:p>
          <a:p>
            <a:pPr algn="ctr"/>
            <a:r>
              <a:rPr lang="en-US" altLang="zh-CN" sz="1000" dirty="0" smtClean="0">
                <a:solidFill>
                  <a:schemeClr val="tx1"/>
                </a:solidFill>
              </a:rPr>
              <a:t>_bin[</a:t>
            </a:r>
            <a:r>
              <a:rPr lang="en-US" altLang="zh-CN" sz="1000" dirty="0" err="1" smtClean="0">
                <a:solidFill>
                  <a:schemeClr val="tx1"/>
                </a:solidFill>
              </a:rPr>
              <a:t>layerIdx</a:t>
            </a:r>
            <a:r>
              <a:rPr lang="en-US" altLang="zh-CN" sz="1000" dirty="0" smtClean="0">
                <a:solidFill>
                  <a:schemeClr val="tx1"/>
                </a:solidFill>
              </a:rPr>
              <a:t>] (</a:t>
            </a:r>
            <a:r>
              <a:rPr lang="en-US" altLang="zh-CN" sz="1000" dirty="0" err="1" smtClean="0">
                <a:solidFill>
                  <a:schemeClr val="tx1"/>
                </a:solidFill>
              </a:rPr>
              <a:t>guBin</a:t>
            </a:r>
            <a:r>
              <a:rPr lang="en-US" altLang="zh-CN" sz="1000" dirty="0" smtClean="0">
                <a:solidFill>
                  <a:schemeClr val="tx1"/>
                </a:solidFill>
              </a:rPr>
              <a:t>)</a:t>
            </a:r>
            <a:endParaRPr lang="zh-CN" altLang="en-US" sz="1000" dirty="0">
              <a:solidFill>
                <a:schemeClr val="tx1"/>
              </a:solidFill>
            </a:endParaRPr>
          </a:p>
        </p:txBody>
      </p:sp>
      <p:sp>
        <p:nvSpPr>
          <p:cNvPr id="27" name="五边形 26"/>
          <p:cNvSpPr/>
          <p:nvPr/>
        </p:nvSpPr>
        <p:spPr>
          <a:xfrm>
            <a:off x="8737368" y="3662058"/>
            <a:ext cx="1443646" cy="339236"/>
          </a:xfrm>
          <a:prstGeom prst="homePlat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err="1" smtClean="0">
                <a:solidFill>
                  <a:schemeClr val="tx1"/>
                </a:solidFill>
              </a:rPr>
              <a:t>CreateSrcNodes</a:t>
            </a:r>
            <a:endParaRPr lang="zh-CN" altLang="en-US" sz="1050" dirty="0">
              <a:solidFill>
                <a:schemeClr val="tx1"/>
              </a:solidFill>
            </a:endParaRPr>
          </a:p>
        </p:txBody>
      </p:sp>
    </p:spTree>
    <p:extLst>
      <p:ext uri="{BB962C8B-B14F-4D97-AF65-F5344CB8AC3E}">
        <p14:creationId xmlns:p14="http://schemas.microsoft.com/office/powerpoint/2010/main" val="775348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Extract </a:t>
            </a:r>
            <a:r>
              <a:rPr lang="en-US" altLang="zh-CN" dirty="0" err="1" smtClean="0"/>
              <a:t>XGraph</a:t>
            </a:r>
            <a:endParaRPr lang="zh-CN" altLang="en-US" dirty="0"/>
          </a:p>
        </p:txBody>
      </p:sp>
      <p:sp>
        <p:nvSpPr>
          <p:cNvPr id="3" name="内容占位符 2"/>
          <p:cNvSpPr>
            <a:spLocks noGrp="1"/>
          </p:cNvSpPr>
          <p:nvPr>
            <p:ph idx="1"/>
          </p:nvPr>
        </p:nvSpPr>
        <p:spPr/>
        <p:txBody>
          <a:bodyPr/>
          <a:lstStyle/>
          <a:p>
            <a:pPr marL="0" indent="0">
              <a:buNone/>
            </a:pPr>
            <a:endParaRPr lang="zh-CN" altLang="en-US" dirty="0"/>
          </a:p>
        </p:txBody>
      </p:sp>
      <p:sp>
        <p:nvSpPr>
          <p:cNvPr id="5" name="五边形 4"/>
          <p:cNvSpPr/>
          <p:nvPr/>
        </p:nvSpPr>
        <p:spPr>
          <a:xfrm>
            <a:off x="949305" y="3568397"/>
            <a:ext cx="1443646" cy="339236"/>
          </a:xfrm>
          <a:prstGeom prst="homePlat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err="1" smtClean="0">
                <a:solidFill>
                  <a:schemeClr val="tx1"/>
                </a:solidFill>
              </a:rPr>
              <a:t>CreateSrcNodes</a:t>
            </a:r>
            <a:endParaRPr lang="zh-CN" altLang="en-US" sz="1050" dirty="0">
              <a:solidFill>
                <a:schemeClr val="tx1"/>
              </a:solidFill>
            </a:endParaRPr>
          </a:p>
        </p:txBody>
      </p:sp>
      <p:sp>
        <p:nvSpPr>
          <p:cNvPr id="6" name="流程图: 可选过程 5"/>
          <p:cNvSpPr/>
          <p:nvPr/>
        </p:nvSpPr>
        <p:spPr>
          <a:xfrm>
            <a:off x="2402317" y="2166979"/>
            <a:ext cx="2370217" cy="1107173"/>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000" dirty="0" err="1" smtClean="0">
                <a:solidFill>
                  <a:schemeClr val="tx1"/>
                </a:solidFill>
              </a:rPr>
              <a:t>CreateSrcNodeAtBumps</a:t>
            </a:r>
            <a:endParaRPr lang="en-US" altLang="zh-CN" sz="1000" dirty="0" smtClean="0">
              <a:solidFill>
                <a:schemeClr val="tx1"/>
              </a:solidFill>
            </a:endParaRPr>
          </a:p>
          <a:p>
            <a:r>
              <a:rPr lang="en-US" altLang="zh-CN" sz="1000" dirty="0" smtClean="0">
                <a:solidFill>
                  <a:schemeClr val="tx1"/>
                </a:solidFill>
              </a:rPr>
              <a:t>Iterate All Bumps(COVER CELL) ‘s ports. </a:t>
            </a:r>
          </a:p>
          <a:p>
            <a:r>
              <a:rPr lang="en-US" altLang="zh-CN" sz="1000" dirty="0" smtClean="0">
                <a:solidFill>
                  <a:schemeClr val="tx1"/>
                </a:solidFill>
              </a:rPr>
              <a:t>Create supply point at port pin geometry which overlapped with metal or via objects. </a:t>
            </a:r>
            <a:endParaRPr lang="en-US" altLang="zh-CN" sz="1000" dirty="0">
              <a:solidFill>
                <a:schemeClr val="tx1"/>
              </a:solidFill>
            </a:endParaRPr>
          </a:p>
          <a:p>
            <a:r>
              <a:rPr lang="en-US" altLang="zh-CN" sz="1000" dirty="0" smtClean="0">
                <a:solidFill>
                  <a:schemeClr val="tx1"/>
                </a:solidFill>
              </a:rPr>
              <a:t>Add supply point to list in each layer.</a:t>
            </a:r>
          </a:p>
        </p:txBody>
      </p:sp>
      <p:sp>
        <p:nvSpPr>
          <p:cNvPr id="7" name="流程图: 可选过程 6"/>
          <p:cNvSpPr/>
          <p:nvPr/>
        </p:nvSpPr>
        <p:spPr>
          <a:xfrm>
            <a:off x="2402317" y="3274152"/>
            <a:ext cx="2370216" cy="927726"/>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000" dirty="0" err="1" smtClean="0">
                <a:solidFill>
                  <a:schemeClr val="tx1"/>
                </a:solidFill>
              </a:rPr>
              <a:t>CreateSrcNodeAtPads</a:t>
            </a:r>
            <a:endParaRPr lang="en-US" altLang="zh-CN" sz="1000" dirty="0" smtClean="0">
              <a:solidFill>
                <a:schemeClr val="tx1"/>
              </a:solidFill>
            </a:endParaRPr>
          </a:p>
          <a:p>
            <a:r>
              <a:rPr lang="en-US" altLang="zh-CN" sz="1000" dirty="0" smtClean="0">
                <a:solidFill>
                  <a:schemeClr val="tx1"/>
                </a:solidFill>
              </a:rPr>
              <a:t>Iterate all power pad (POWER PAD CELL) ‘s cell pin</a:t>
            </a:r>
            <a:r>
              <a:rPr lang="en-US" altLang="zh-CN" sz="1000" dirty="0">
                <a:solidFill>
                  <a:schemeClr val="tx1"/>
                </a:solidFill>
              </a:rPr>
              <a:t> </a:t>
            </a:r>
            <a:r>
              <a:rPr lang="en-US" altLang="zh-CN" sz="1000" dirty="0" smtClean="0">
                <a:solidFill>
                  <a:schemeClr val="tx1"/>
                </a:solidFill>
              </a:rPr>
              <a:t>geometry </a:t>
            </a:r>
            <a:r>
              <a:rPr lang="en-US" altLang="zh-CN" sz="1000" dirty="0">
                <a:solidFill>
                  <a:schemeClr val="tx1"/>
                </a:solidFill>
              </a:rPr>
              <a:t>which overlapped with metal or via objects. </a:t>
            </a:r>
          </a:p>
          <a:p>
            <a:r>
              <a:rPr lang="en-US" altLang="zh-CN" sz="1000" dirty="0">
                <a:solidFill>
                  <a:schemeClr val="tx1"/>
                </a:solidFill>
              </a:rPr>
              <a:t>Add supply point </a:t>
            </a:r>
            <a:r>
              <a:rPr lang="en-US" altLang="zh-CN" sz="1000" dirty="0" smtClean="0">
                <a:solidFill>
                  <a:schemeClr val="tx1"/>
                </a:solidFill>
              </a:rPr>
              <a:t>of overlapped area to supply list in each layer.</a:t>
            </a:r>
          </a:p>
        </p:txBody>
      </p:sp>
      <p:sp>
        <p:nvSpPr>
          <p:cNvPr id="8" name="流程图: 可选过程 7"/>
          <p:cNvSpPr/>
          <p:nvPr/>
        </p:nvSpPr>
        <p:spPr>
          <a:xfrm>
            <a:off x="2431423" y="4221372"/>
            <a:ext cx="2370217" cy="900030"/>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1100" dirty="0" smtClean="0">
              <a:solidFill>
                <a:schemeClr val="tx1"/>
              </a:solidFill>
            </a:endParaRPr>
          </a:p>
          <a:p>
            <a:r>
              <a:rPr lang="en-US" altLang="zh-CN" sz="1050" dirty="0" err="1" smtClean="0">
                <a:solidFill>
                  <a:schemeClr val="tx1"/>
                </a:solidFill>
              </a:rPr>
              <a:t>UsePortPhyPin</a:t>
            </a:r>
            <a:r>
              <a:rPr lang="en-US" altLang="zh-CN" sz="1050" dirty="0" smtClean="0">
                <a:solidFill>
                  <a:schemeClr val="tx1"/>
                </a:solidFill>
              </a:rPr>
              <a:t>(default false)</a:t>
            </a:r>
          </a:p>
          <a:p>
            <a:r>
              <a:rPr lang="en-US" altLang="zh-CN" sz="1050" dirty="0" smtClean="0">
                <a:solidFill>
                  <a:schemeClr val="tx1"/>
                </a:solidFill>
              </a:rPr>
              <a:t>Iterate all physical pin </a:t>
            </a:r>
          </a:p>
          <a:p>
            <a:r>
              <a:rPr lang="en-US" altLang="zh-CN" sz="1050" dirty="0" smtClean="0">
                <a:solidFill>
                  <a:schemeClr val="tx1"/>
                </a:solidFill>
              </a:rPr>
              <a:t>Add pin via as source node if has.</a:t>
            </a:r>
          </a:p>
          <a:p>
            <a:r>
              <a:rPr lang="en-US" altLang="zh-CN" sz="1050" dirty="0" smtClean="0">
                <a:solidFill>
                  <a:schemeClr val="tx1"/>
                </a:solidFill>
              </a:rPr>
              <a:t>Add supply location at pin end as source node </a:t>
            </a:r>
            <a:endParaRPr lang="zh-CN" altLang="en-US" sz="1050" dirty="0" smtClean="0">
              <a:solidFill>
                <a:schemeClr val="tx1"/>
              </a:solidFill>
            </a:endParaRPr>
          </a:p>
          <a:p>
            <a:endParaRPr lang="zh-CN" altLang="en-US" dirty="0"/>
          </a:p>
        </p:txBody>
      </p:sp>
      <p:sp>
        <p:nvSpPr>
          <p:cNvPr id="9" name="流程图: 可选过程 8"/>
          <p:cNvSpPr/>
          <p:nvPr/>
        </p:nvSpPr>
        <p:spPr>
          <a:xfrm>
            <a:off x="2402317" y="5105417"/>
            <a:ext cx="2370215" cy="692751"/>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000" dirty="0" smtClean="0">
                <a:solidFill>
                  <a:schemeClr val="tx1"/>
                </a:solidFill>
              </a:rPr>
              <a:t>Transfer supply point into source node. And add to search bin in each layer.</a:t>
            </a:r>
            <a:endParaRPr lang="zh-CN" altLang="en-US" sz="1000" dirty="0">
              <a:solidFill>
                <a:schemeClr val="tx1"/>
              </a:solidFill>
            </a:endParaRPr>
          </a:p>
        </p:txBody>
      </p:sp>
      <p:sp>
        <p:nvSpPr>
          <p:cNvPr id="10" name="流程图: 内部贮存 9"/>
          <p:cNvSpPr/>
          <p:nvPr/>
        </p:nvSpPr>
        <p:spPr>
          <a:xfrm>
            <a:off x="4787087" y="2324762"/>
            <a:ext cx="1472397" cy="719806"/>
          </a:xfrm>
          <a:prstGeom prst="flowChartInternalStorag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smtClean="0">
                <a:solidFill>
                  <a:schemeClr val="tx1"/>
                </a:solidFill>
              </a:rPr>
              <a:t>_</a:t>
            </a:r>
            <a:r>
              <a:rPr lang="en-US" altLang="zh-CN" sz="1000" dirty="0" err="1" smtClean="0">
                <a:solidFill>
                  <a:schemeClr val="tx1"/>
                </a:solidFill>
              </a:rPr>
              <a:t>srcPtList</a:t>
            </a:r>
            <a:r>
              <a:rPr lang="en-US" altLang="zh-CN" sz="1000" dirty="0" smtClean="0">
                <a:solidFill>
                  <a:schemeClr val="tx1"/>
                </a:solidFill>
              </a:rPr>
              <a:t>[</a:t>
            </a:r>
            <a:r>
              <a:rPr lang="en-US" altLang="zh-CN" sz="1000" dirty="0" err="1" smtClean="0">
                <a:solidFill>
                  <a:schemeClr val="tx1"/>
                </a:solidFill>
              </a:rPr>
              <a:t>layerIdx</a:t>
            </a:r>
            <a:r>
              <a:rPr lang="en-US" altLang="zh-CN" sz="1000" dirty="0" smtClean="0">
                <a:solidFill>
                  <a:schemeClr val="tx1"/>
                </a:solidFill>
              </a:rPr>
              <a:t>]</a:t>
            </a:r>
          </a:p>
        </p:txBody>
      </p:sp>
      <p:sp>
        <p:nvSpPr>
          <p:cNvPr id="11" name="流程图: 内部贮存 10"/>
          <p:cNvSpPr/>
          <p:nvPr/>
        </p:nvSpPr>
        <p:spPr>
          <a:xfrm>
            <a:off x="4772535" y="3428406"/>
            <a:ext cx="1486949" cy="637436"/>
          </a:xfrm>
          <a:prstGeom prst="flowChartInternalStorag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smtClean="0">
                <a:solidFill>
                  <a:schemeClr val="tx1"/>
                </a:solidFill>
              </a:rPr>
              <a:t>_</a:t>
            </a:r>
            <a:r>
              <a:rPr lang="en-US" altLang="zh-CN" sz="1000" dirty="0" err="1" smtClean="0">
                <a:solidFill>
                  <a:schemeClr val="tx1"/>
                </a:solidFill>
              </a:rPr>
              <a:t>srcPtList</a:t>
            </a:r>
            <a:r>
              <a:rPr lang="en-US" altLang="zh-CN" sz="1000" dirty="0" smtClean="0">
                <a:solidFill>
                  <a:schemeClr val="tx1"/>
                </a:solidFill>
              </a:rPr>
              <a:t>[</a:t>
            </a:r>
            <a:r>
              <a:rPr lang="en-US" altLang="zh-CN" sz="1000" dirty="0" err="1" smtClean="0">
                <a:solidFill>
                  <a:schemeClr val="tx1"/>
                </a:solidFill>
              </a:rPr>
              <a:t>layerIdx</a:t>
            </a:r>
            <a:r>
              <a:rPr lang="en-US" altLang="zh-CN" sz="1000" dirty="0" smtClean="0">
                <a:solidFill>
                  <a:schemeClr val="tx1"/>
                </a:solidFill>
              </a:rPr>
              <a:t>]</a:t>
            </a:r>
          </a:p>
        </p:txBody>
      </p:sp>
      <p:sp>
        <p:nvSpPr>
          <p:cNvPr id="12" name="流程图: 内部贮存 11"/>
          <p:cNvSpPr/>
          <p:nvPr/>
        </p:nvSpPr>
        <p:spPr>
          <a:xfrm>
            <a:off x="4801640" y="4363142"/>
            <a:ext cx="1472397" cy="555799"/>
          </a:xfrm>
          <a:prstGeom prst="flowChartInternalStorag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smtClean="0">
                <a:solidFill>
                  <a:schemeClr val="tx1"/>
                </a:solidFill>
              </a:rPr>
              <a:t>_</a:t>
            </a:r>
            <a:r>
              <a:rPr lang="en-US" altLang="zh-CN" sz="1000" dirty="0" err="1" smtClean="0">
                <a:solidFill>
                  <a:schemeClr val="tx1"/>
                </a:solidFill>
              </a:rPr>
              <a:t>srcPtList</a:t>
            </a:r>
            <a:r>
              <a:rPr lang="en-US" altLang="zh-CN" sz="1000" dirty="0" smtClean="0">
                <a:solidFill>
                  <a:schemeClr val="tx1"/>
                </a:solidFill>
              </a:rPr>
              <a:t>[</a:t>
            </a:r>
            <a:r>
              <a:rPr lang="en-US" altLang="zh-CN" sz="1000" dirty="0" err="1" smtClean="0">
                <a:solidFill>
                  <a:schemeClr val="tx1"/>
                </a:solidFill>
              </a:rPr>
              <a:t>layerIdx</a:t>
            </a:r>
            <a:r>
              <a:rPr lang="en-US" altLang="zh-CN" sz="1000" dirty="0" smtClean="0">
                <a:solidFill>
                  <a:schemeClr val="tx1"/>
                </a:solidFill>
              </a:rPr>
              <a:t>]</a:t>
            </a:r>
          </a:p>
        </p:txBody>
      </p:sp>
      <p:sp>
        <p:nvSpPr>
          <p:cNvPr id="13" name="流程图: 内部贮存 12"/>
          <p:cNvSpPr/>
          <p:nvPr/>
        </p:nvSpPr>
        <p:spPr>
          <a:xfrm>
            <a:off x="4787086" y="5198312"/>
            <a:ext cx="1472397" cy="541665"/>
          </a:xfrm>
          <a:prstGeom prst="flowChartInternalStorag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1000" dirty="0" smtClean="0">
              <a:solidFill>
                <a:schemeClr val="tx1"/>
              </a:solidFill>
            </a:endParaRPr>
          </a:p>
          <a:p>
            <a:pPr algn="ctr"/>
            <a:r>
              <a:rPr lang="en-US" altLang="zh-CN" sz="1000" dirty="0" smtClean="0">
                <a:solidFill>
                  <a:schemeClr val="tx1"/>
                </a:solidFill>
              </a:rPr>
              <a:t>_bin[</a:t>
            </a:r>
            <a:r>
              <a:rPr lang="en-US" altLang="zh-CN" sz="1000" dirty="0" err="1" smtClean="0">
                <a:solidFill>
                  <a:schemeClr val="tx1"/>
                </a:solidFill>
              </a:rPr>
              <a:t>layerIdx</a:t>
            </a:r>
            <a:r>
              <a:rPr lang="en-US" altLang="zh-CN" sz="1000" dirty="0" smtClean="0">
                <a:solidFill>
                  <a:schemeClr val="tx1"/>
                </a:solidFill>
              </a:rPr>
              <a:t>] (</a:t>
            </a:r>
            <a:r>
              <a:rPr lang="en-US" altLang="zh-CN" sz="1000" dirty="0" err="1" smtClean="0">
                <a:solidFill>
                  <a:schemeClr val="tx1"/>
                </a:solidFill>
              </a:rPr>
              <a:t>guBin</a:t>
            </a:r>
            <a:r>
              <a:rPr lang="en-US" altLang="zh-CN" sz="1000" dirty="0" smtClean="0">
                <a:solidFill>
                  <a:schemeClr val="tx1"/>
                </a:solidFill>
              </a:rPr>
              <a:t>)</a:t>
            </a:r>
          </a:p>
          <a:p>
            <a:pPr algn="ctr"/>
            <a:r>
              <a:rPr lang="en-US" altLang="zh-CN" sz="1000" dirty="0" smtClean="0">
                <a:solidFill>
                  <a:schemeClr val="tx1"/>
                </a:solidFill>
              </a:rPr>
              <a:t>_</a:t>
            </a:r>
            <a:r>
              <a:rPr lang="en-US" altLang="zh-CN" sz="1000" dirty="0" err="1" smtClean="0">
                <a:solidFill>
                  <a:schemeClr val="tx1"/>
                </a:solidFill>
              </a:rPr>
              <a:t>mNodeList</a:t>
            </a:r>
            <a:endParaRPr lang="zh-CN" altLang="en-US" sz="1000" dirty="0">
              <a:solidFill>
                <a:schemeClr val="tx1"/>
              </a:solidFill>
            </a:endParaRPr>
          </a:p>
        </p:txBody>
      </p:sp>
      <p:sp>
        <p:nvSpPr>
          <p:cNvPr id="15" name="五边形 14"/>
          <p:cNvSpPr/>
          <p:nvPr/>
        </p:nvSpPr>
        <p:spPr>
          <a:xfrm>
            <a:off x="6268850" y="3607923"/>
            <a:ext cx="1443646" cy="339236"/>
          </a:xfrm>
          <a:prstGeom prst="homePlat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err="1" smtClean="0">
                <a:solidFill>
                  <a:schemeClr val="tx1"/>
                </a:solidFill>
              </a:rPr>
              <a:t>FlattenMacroPadPG</a:t>
            </a:r>
            <a:endParaRPr lang="zh-CN" altLang="en-US" sz="1050" dirty="0">
              <a:solidFill>
                <a:schemeClr val="tx1"/>
              </a:solidFill>
            </a:endParaRPr>
          </a:p>
        </p:txBody>
      </p:sp>
      <p:sp>
        <p:nvSpPr>
          <p:cNvPr id="16" name="流程图: 可选过程 15"/>
          <p:cNvSpPr/>
          <p:nvPr/>
        </p:nvSpPr>
        <p:spPr>
          <a:xfrm>
            <a:off x="7721862" y="3074919"/>
            <a:ext cx="1901876" cy="1344409"/>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000" dirty="0" smtClean="0">
                <a:solidFill>
                  <a:schemeClr val="tx1"/>
                </a:solidFill>
              </a:rPr>
              <a:t>Iterator instance pin which has library “PNA_LIB”,  add pin intersect area with current node list to node list.(PHYS_PIN_RECT)</a:t>
            </a:r>
          </a:p>
          <a:p>
            <a:endParaRPr lang="en-US" altLang="zh-CN" sz="1000" dirty="0">
              <a:solidFill>
                <a:schemeClr val="tx1"/>
              </a:solidFill>
            </a:endParaRPr>
          </a:p>
          <a:p>
            <a:r>
              <a:rPr lang="en-US" altLang="zh-CN" sz="1000" dirty="0">
                <a:solidFill>
                  <a:srgbClr val="FF0000"/>
                </a:solidFill>
              </a:rPr>
              <a:t>What’s “</a:t>
            </a:r>
            <a:r>
              <a:rPr lang="en-US" altLang="zh-CN" sz="1000" dirty="0" err="1">
                <a:solidFill>
                  <a:srgbClr val="FF0000"/>
                </a:solidFill>
              </a:rPr>
              <a:t>dbLibrary</a:t>
            </a:r>
            <a:r>
              <a:rPr lang="en-US" altLang="zh-CN" sz="1000" dirty="0">
                <a:solidFill>
                  <a:srgbClr val="FF0000"/>
                </a:solidFill>
              </a:rPr>
              <a:t>::PNA_LIB” ?</a:t>
            </a:r>
          </a:p>
          <a:p>
            <a:endParaRPr lang="en-US" altLang="zh-CN" sz="1000" dirty="0" smtClean="0">
              <a:solidFill>
                <a:schemeClr val="tx1"/>
              </a:solidFill>
            </a:endParaRPr>
          </a:p>
        </p:txBody>
      </p:sp>
      <p:sp>
        <p:nvSpPr>
          <p:cNvPr id="17" name="流程图: 内部贮存 16"/>
          <p:cNvSpPr/>
          <p:nvPr/>
        </p:nvSpPr>
        <p:spPr>
          <a:xfrm>
            <a:off x="9633104" y="3428406"/>
            <a:ext cx="1569029" cy="698270"/>
          </a:xfrm>
          <a:prstGeom prst="flowChartInternalStorag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000" dirty="0" smtClean="0">
                <a:solidFill>
                  <a:schemeClr val="tx1"/>
                </a:solidFill>
              </a:rPr>
              <a:t>_</a:t>
            </a:r>
            <a:r>
              <a:rPr lang="en-US" altLang="zh-CN" sz="1000" dirty="0" err="1" smtClean="0">
                <a:solidFill>
                  <a:schemeClr val="tx1"/>
                </a:solidFill>
              </a:rPr>
              <a:t>mNodeList</a:t>
            </a:r>
            <a:r>
              <a:rPr lang="en-US" altLang="zh-CN" sz="1000" dirty="0" smtClean="0">
                <a:solidFill>
                  <a:schemeClr val="tx1"/>
                </a:solidFill>
              </a:rPr>
              <a:t>(</a:t>
            </a:r>
            <a:r>
              <a:rPr lang="en-US" altLang="zh-CN" sz="1000" dirty="0" err="1" smtClean="0">
                <a:solidFill>
                  <a:schemeClr val="tx1"/>
                </a:solidFill>
              </a:rPr>
              <a:t>irXNode</a:t>
            </a:r>
            <a:r>
              <a:rPr lang="en-US" altLang="zh-CN" sz="1000" dirty="0" smtClean="0">
                <a:solidFill>
                  <a:schemeClr val="tx1"/>
                </a:solidFill>
              </a:rPr>
              <a:t>)</a:t>
            </a:r>
          </a:p>
          <a:p>
            <a:r>
              <a:rPr lang="en-US" altLang="zh-CN" sz="1000" dirty="0" smtClean="0">
                <a:solidFill>
                  <a:schemeClr val="tx1"/>
                </a:solidFill>
              </a:rPr>
              <a:t>_</a:t>
            </a:r>
            <a:r>
              <a:rPr lang="en-US" altLang="zh-CN" sz="1000" dirty="0" err="1" smtClean="0">
                <a:solidFill>
                  <a:schemeClr val="tx1"/>
                </a:solidFill>
              </a:rPr>
              <a:t>vNodeList</a:t>
            </a:r>
            <a:r>
              <a:rPr lang="en-US" altLang="zh-CN" sz="1000" dirty="0" smtClean="0">
                <a:solidFill>
                  <a:schemeClr val="tx1"/>
                </a:solidFill>
              </a:rPr>
              <a:t> (</a:t>
            </a:r>
            <a:r>
              <a:rPr lang="en-US" altLang="zh-CN" sz="1000" dirty="0" err="1" smtClean="0">
                <a:solidFill>
                  <a:schemeClr val="tx1"/>
                </a:solidFill>
              </a:rPr>
              <a:t>irXNode</a:t>
            </a:r>
            <a:r>
              <a:rPr lang="en-US" altLang="zh-CN" sz="1000" dirty="0" smtClean="0">
                <a:solidFill>
                  <a:schemeClr val="tx1"/>
                </a:solidFill>
              </a:rPr>
              <a:t>)</a:t>
            </a:r>
          </a:p>
          <a:p>
            <a:r>
              <a:rPr lang="en-US" altLang="zh-CN" sz="1000" dirty="0" smtClean="0">
                <a:solidFill>
                  <a:schemeClr val="tx1"/>
                </a:solidFill>
              </a:rPr>
              <a:t>_bin[</a:t>
            </a:r>
            <a:r>
              <a:rPr lang="en-US" altLang="zh-CN" sz="1000" dirty="0" err="1" smtClean="0">
                <a:solidFill>
                  <a:schemeClr val="tx1"/>
                </a:solidFill>
              </a:rPr>
              <a:t>layerIdx</a:t>
            </a:r>
            <a:r>
              <a:rPr lang="en-US" altLang="zh-CN" sz="1000" dirty="0" smtClean="0">
                <a:solidFill>
                  <a:schemeClr val="tx1"/>
                </a:solidFill>
              </a:rPr>
              <a:t>] (</a:t>
            </a:r>
            <a:r>
              <a:rPr lang="en-US" altLang="zh-CN" sz="1000" dirty="0" err="1" smtClean="0">
                <a:solidFill>
                  <a:schemeClr val="tx1"/>
                </a:solidFill>
              </a:rPr>
              <a:t>guBin</a:t>
            </a:r>
            <a:r>
              <a:rPr lang="en-US" altLang="zh-CN" sz="1000" dirty="0" smtClean="0">
                <a:solidFill>
                  <a:schemeClr val="tx1"/>
                </a:solidFill>
              </a:rPr>
              <a:t>)</a:t>
            </a:r>
            <a:endParaRPr lang="zh-CN" altLang="en-US" sz="1000" dirty="0">
              <a:solidFill>
                <a:schemeClr val="tx1"/>
              </a:solidFill>
            </a:endParaRPr>
          </a:p>
        </p:txBody>
      </p:sp>
    </p:spTree>
    <p:extLst>
      <p:ext uri="{BB962C8B-B14F-4D97-AF65-F5344CB8AC3E}">
        <p14:creationId xmlns:p14="http://schemas.microsoft.com/office/powerpoint/2010/main" val="42683920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Extract </a:t>
            </a:r>
            <a:r>
              <a:rPr lang="en-US" altLang="zh-CN" dirty="0" err="1" smtClean="0"/>
              <a:t>XGraph</a:t>
            </a:r>
            <a:endParaRPr lang="zh-CN" altLang="en-US" dirty="0"/>
          </a:p>
        </p:txBody>
      </p:sp>
      <p:sp>
        <p:nvSpPr>
          <p:cNvPr id="3" name="内容占位符 2"/>
          <p:cNvSpPr>
            <a:spLocks noGrp="1"/>
          </p:cNvSpPr>
          <p:nvPr>
            <p:ph idx="1"/>
          </p:nvPr>
        </p:nvSpPr>
        <p:spPr/>
        <p:txBody>
          <a:bodyPr/>
          <a:lstStyle/>
          <a:p>
            <a:endParaRPr lang="zh-CN" altLang="en-US" dirty="0"/>
          </a:p>
        </p:txBody>
      </p:sp>
      <p:sp>
        <p:nvSpPr>
          <p:cNvPr id="11" name="五边形 10"/>
          <p:cNvSpPr/>
          <p:nvPr/>
        </p:nvSpPr>
        <p:spPr>
          <a:xfrm>
            <a:off x="987807" y="2554089"/>
            <a:ext cx="1593291" cy="313214"/>
          </a:xfrm>
          <a:prstGeom prst="homePlat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err="1" smtClean="0">
                <a:solidFill>
                  <a:schemeClr val="tx1"/>
                </a:solidFill>
              </a:rPr>
              <a:t>MergeOverlapXCNode</a:t>
            </a:r>
            <a:endParaRPr lang="zh-CN" altLang="en-US" sz="1050" dirty="0">
              <a:solidFill>
                <a:schemeClr val="tx1"/>
              </a:solidFill>
            </a:endParaRPr>
          </a:p>
        </p:txBody>
      </p:sp>
      <p:sp>
        <p:nvSpPr>
          <p:cNvPr id="12" name="流程图: 可选过程 11"/>
          <p:cNvSpPr/>
          <p:nvPr/>
        </p:nvSpPr>
        <p:spPr>
          <a:xfrm>
            <a:off x="2590745" y="2348816"/>
            <a:ext cx="1640433" cy="723205"/>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000" dirty="0" smtClean="0">
                <a:solidFill>
                  <a:schemeClr val="tx1"/>
                </a:solidFill>
              </a:rPr>
              <a:t>Iterator metal nodes and merge overlapped middle node on same metal layer</a:t>
            </a:r>
          </a:p>
        </p:txBody>
      </p:sp>
      <p:sp>
        <p:nvSpPr>
          <p:cNvPr id="13" name="流程图: 内部贮存 12"/>
          <p:cNvSpPr/>
          <p:nvPr/>
        </p:nvSpPr>
        <p:spPr>
          <a:xfrm>
            <a:off x="4231178" y="2361283"/>
            <a:ext cx="1569029" cy="698270"/>
          </a:xfrm>
          <a:prstGeom prst="flowChartInternalStorag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smtClean="0">
                <a:solidFill>
                  <a:schemeClr val="tx1"/>
                </a:solidFill>
              </a:rPr>
              <a:t>_</a:t>
            </a:r>
            <a:r>
              <a:rPr lang="en-US" altLang="zh-CN" sz="1000" dirty="0" err="1" smtClean="0">
                <a:solidFill>
                  <a:schemeClr val="tx1"/>
                </a:solidFill>
              </a:rPr>
              <a:t>mNodeList</a:t>
            </a:r>
            <a:r>
              <a:rPr lang="en-US" altLang="zh-CN" sz="1000" dirty="0" smtClean="0">
                <a:solidFill>
                  <a:schemeClr val="tx1"/>
                </a:solidFill>
              </a:rPr>
              <a:t> (</a:t>
            </a:r>
            <a:r>
              <a:rPr lang="en-US" altLang="zh-CN" sz="1000" dirty="0" err="1" smtClean="0">
                <a:solidFill>
                  <a:schemeClr val="tx1"/>
                </a:solidFill>
              </a:rPr>
              <a:t>irXNode</a:t>
            </a:r>
            <a:r>
              <a:rPr lang="en-US" altLang="zh-CN" sz="1000" dirty="0">
                <a:solidFill>
                  <a:schemeClr val="tx1"/>
                </a:solidFill>
              </a:rPr>
              <a:t>)</a:t>
            </a:r>
            <a:endParaRPr lang="en-US" altLang="zh-CN" sz="1000" dirty="0" smtClean="0">
              <a:solidFill>
                <a:schemeClr val="tx1"/>
              </a:solidFill>
            </a:endParaRPr>
          </a:p>
          <a:p>
            <a:pPr algn="ctr"/>
            <a:r>
              <a:rPr lang="en-US" altLang="zh-CN" sz="1000" dirty="0" smtClean="0">
                <a:solidFill>
                  <a:schemeClr val="tx1"/>
                </a:solidFill>
              </a:rPr>
              <a:t>_bin[</a:t>
            </a:r>
            <a:r>
              <a:rPr lang="en-US" altLang="zh-CN" sz="1000" dirty="0" err="1" smtClean="0">
                <a:solidFill>
                  <a:schemeClr val="tx1"/>
                </a:solidFill>
              </a:rPr>
              <a:t>layerIdx</a:t>
            </a:r>
            <a:r>
              <a:rPr lang="en-US" altLang="zh-CN" sz="1000" dirty="0" smtClean="0">
                <a:solidFill>
                  <a:schemeClr val="tx1"/>
                </a:solidFill>
              </a:rPr>
              <a:t>] (</a:t>
            </a:r>
            <a:r>
              <a:rPr lang="en-US" altLang="zh-CN" sz="1000" dirty="0" err="1" smtClean="0">
                <a:solidFill>
                  <a:schemeClr val="tx1"/>
                </a:solidFill>
              </a:rPr>
              <a:t>guBin</a:t>
            </a:r>
            <a:r>
              <a:rPr lang="en-US" altLang="zh-CN" sz="1000" dirty="0" smtClean="0">
                <a:solidFill>
                  <a:schemeClr val="tx1"/>
                </a:solidFill>
              </a:rPr>
              <a:t>)</a:t>
            </a:r>
            <a:endParaRPr lang="zh-CN" altLang="en-US" sz="1000" dirty="0">
              <a:solidFill>
                <a:schemeClr val="tx1"/>
              </a:solidFill>
            </a:endParaRPr>
          </a:p>
        </p:txBody>
      </p:sp>
      <p:sp>
        <p:nvSpPr>
          <p:cNvPr id="20" name="五边形 19"/>
          <p:cNvSpPr/>
          <p:nvPr/>
        </p:nvSpPr>
        <p:spPr>
          <a:xfrm>
            <a:off x="914336" y="4349221"/>
            <a:ext cx="1211629" cy="339236"/>
          </a:xfrm>
          <a:prstGeom prst="homePlat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err="1" smtClean="0">
                <a:solidFill>
                  <a:schemeClr val="tx1"/>
                </a:solidFill>
              </a:rPr>
              <a:t>CreateEdges</a:t>
            </a:r>
            <a:endParaRPr lang="zh-CN" altLang="en-US" sz="1050" dirty="0">
              <a:solidFill>
                <a:schemeClr val="tx1"/>
              </a:solidFill>
            </a:endParaRPr>
          </a:p>
        </p:txBody>
      </p:sp>
      <p:sp>
        <p:nvSpPr>
          <p:cNvPr id="22" name="流程图: 可选过程 21"/>
          <p:cNvSpPr/>
          <p:nvPr/>
        </p:nvSpPr>
        <p:spPr>
          <a:xfrm>
            <a:off x="2326158" y="3424871"/>
            <a:ext cx="1905020" cy="371634"/>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000" dirty="0" smtClean="0">
                <a:solidFill>
                  <a:schemeClr val="tx1"/>
                </a:solidFill>
              </a:rPr>
              <a:t>Merge overlapped via nodes in each cut layer.</a:t>
            </a:r>
          </a:p>
        </p:txBody>
      </p:sp>
      <p:sp>
        <p:nvSpPr>
          <p:cNvPr id="24" name="流程图: 内部贮存 23"/>
          <p:cNvSpPr/>
          <p:nvPr/>
        </p:nvSpPr>
        <p:spPr>
          <a:xfrm>
            <a:off x="4231178" y="3424125"/>
            <a:ext cx="1022473" cy="379514"/>
          </a:xfrm>
          <a:prstGeom prst="flowChartInternalStorag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smtClean="0">
                <a:solidFill>
                  <a:schemeClr val="tx1"/>
                </a:solidFill>
              </a:rPr>
              <a:t>_</a:t>
            </a:r>
            <a:r>
              <a:rPr lang="en-US" altLang="zh-CN" sz="1000" dirty="0" err="1" smtClean="0">
                <a:solidFill>
                  <a:schemeClr val="tx1"/>
                </a:solidFill>
              </a:rPr>
              <a:t>vNodeList</a:t>
            </a:r>
            <a:endParaRPr lang="en-US" altLang="zh-CN" sz="1000" dirty="0" smtClean="0">
              <a:solidFill>
                <a:schemeClr val="tx1"/>
              </a:solidFill>
            </a:endParaRPr>
          </a:p>
          <a:p>
            <a:pPr algn="ctr"/>
            <a:r>
              <a:rPr lang="en-US" altLang="zh-CN" sz="1000" dirty="0" smtClean="0">
                <a:solidFill>
                  <a:schemeClr val="tx1"/>
                </a:solidFill>
              </a:rPr>
              <a:t>_bin[</a:t>
            </a:r>
            <a:r>
              <a:rPr lang="en-US" altLang="zh-CN" sz="1000" dirty="0" err="1" smtClean="0">
                <a:solidFill>
                  <a:schemeClr val="tx1"/>
                </a:solidFill>
              </a:rPr>
              <a:t>layerIdx</a:t>
            </a:r>
            <a:r>
              <a:rPr lang="en-US" altLang="zh-CN" sz="1000" dirty="0" smtClean="0">
                <a:solidFill>
                  <a:schemeClr val="tx1"/>
                </a:solidFill>
              </a:rPr>
              <a:t>]</a:t>
            </a:r>
            <a:endParaRPr lang="zh-CN" altLang="en-US" sz="1000" dirty="0">
              <a:solidFill>
                <a:schemeClr val="tx1"/>
              </a:solidFill>
            </a:endParaRPr>
          </a:p>
        </p:txBody>
      </p:sp>
      <p:sp>
        <p:nvSpPr>
          <p:cNvPr id="26" name="流程图: 可选过程 25"/>
          <p:cNvSpPr/>
          <p:nvPr/>
        </p:nvSpPr>
        <p:spPr>
          <a:xfrm>
            <a:off x="2128035" y="3803639"/>
            <a:ext cx="2238214" cy="1475439"/>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000" dirty="0" smtClean="0">
                <a:solidFill>
                  <a:schemeClr val="tx1"/>
                </a:solidFill>
              </a:rPr>
              <a:t>For metal node in each layer,  create edge between  overlapped  geometries. If head node is supply point,  edge box will be supply point box. Otherwise, overlapped area is set to edge box. And via box overlapped this node in adjacent cut layer will be also set an edge.</a:t>
            </a:r>
          </a:p>
        </p:txBody>
      </p:sp>
      <p:sp>
        <p:nvSpPr>
          <p:cNvPr id="27" name="流程图: 可选过程 26"/>
          <p:cNvSpPr/>
          <p:nvPr/>
        </p:nvSpPr>
        <p:spPr>
          <a:xfrm>
            <a:off x="2195571" y="5262307"/>
            <a:ext cx="2103142" cy="962949"/>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000" dirty="0" smtClean="0">
                <a:solidFill>
                  <a:schemeClr val="tx1"/>
                </a:solidFill>
              </a:rPr>
              <a:t>For via node,  create edge between via nodes in adjacent cut layer. Edge box is the intersect box between via nodes.</a:t>
            </a:r>
          </a:p>
        </p:txBody>
      </p:sp>
      <p:sp>
        <p:nvSpPr>
          <p:cNvPr id="30" name="流程图: 内部贮存 29"/>
          <p:cNvSpPr/>
          <p:nvPr/>
        </p:nvSpPr>
        <p:spPr>
          <a:xfrm>
            <a:off x="4366249" y="4169704"/>
            <a:ext cx="1569029" cy="698270"/>
          </a:xfrm>
          <a:prstGeom prst="flowChartInternalStorag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smtClean="0">
                <a:solidFill>
                  <a:schemeClr val="tx1"/>
                </a:solidFill>
              </a:rPr>
              <a:t>_</a:t>
            </a:r>
            <a:r>
              <a:rPr lang="en-US" altLang="zh-CN" sz="1000" dirty="0" err="1" smtClean="0">
                <a:solidFill>
                  <a:schemeClr val="tx1"/>
                </a:solidFill>
              </a:rPr>
              <a:t>mNodeList</a:t>
            </a:r>
            <a:r>
              <a:rPr lang="en-US" altLang="zh-CN" sz="1000" dirty="0" smtClean="0">
                <a:solidFill>
                  <a:schemeClr val="tx1"/>
                </a:solidFill>
              </a:rPr>
              <a:t> (</a:t>
            </a:r>
            <a:r>
              <a:rPr lang="en-US" altLang="zh-CN" sz="1000" dirty="0" err="1" smtClean="0">
                <a:solidFill>
                  <a:schemeClr val="tx1"/>
                </a:solidFill>
              </a:rPr>
              <a:t>irXNode</a:t>
            </a:r>
            <a:r>
              <a:rPr lang="en-US" altLang="zh-CN" sz="1000" dirty="0" smtClean="0">
                <a:solidFill>
                  <a:schemeClr val="tx1"/>
                </a:solidFill>
              </a:rPr>
              <a:t>)</a:t>
            </a:r>
          </a:p>
          <a:p>
            <a:pPr algn="ctr"/>
            <a:r>
              <a:rPr lang="en-US" altLang="zh-CN" sz="1000" dirty="0" smtClean="0">
                <a:solidFill>
                  <a:schemeClr val="tx1"/>
                </a:solidFill>
              </a:rPr>
              <a:t>_</a:t>
            </a:r>
            <a:r>
              <a:rPr lang="en-US" altLang="zh-CN" sz="1000" dirty="0" err="1" smtClean="0">
                <a:solidFill>
                  <a:schemeClr val="tx1"/>
                </a:solidFill>
              </a:rPr>
              <a:t>vNodeList</a:t>
            </a:r>
            <a:r>
              <a:rPr lang="en-US" altLang="zh-CN" sz="1000" dirty="0" smtClean="0">
                <a:solidFill>
                  <a:schemeClr val="tx1"/>
                </a:solidFill>
              </a:rPr>
              <a:t> (</a:t>
            </a:r>
            <a:r>
              <a:rPr lang="en-US" altLang="zh-CN" sz="1000" dirty="0" err="1" smtClean="0">
                <a:solidFill>
                  <a:schemeClr val="tx1"/>
                </a:solidFill>
              </a:rPr>
              <a:t>irXNode</a:t>
            </a:r>
            <a:r>
              <a:rPr lang="en-US" altLang="zh-CN" sz="1000" dirty="0" smtClean="0">
                <a:solidFill>
                  <a:schemeClr val="tx1"/>
                </a:solidFill>
              </a:rPr>
              <a:t>)</a:t>
            </a:r>
          </a:p>
          <a:p>
            <a:pPr algn="ctr"/>
            <a:r>
              <a:rPr lang="en-US" altLang="zh-CN" sz="1000" dirty="0" smtClean="0">
                <a:solidFill>
                  <a:schemeClr val="tx1"/>
                </a:solidFill>
              </a:rPr>
              <a:t>_bin[</a:t>
            </a:r>
            <a:r>
              <a:rPr lang="en-US" altLang="zh-CN" sz="1000" dirty="0" err="1" smtClean="0">
                <a:solidFill>
                  <a:schemeClr val="tx1"/>
                </a:solidFill>
              </a:rPr>
              <a:t>layerIdx</a:t>
            </a:r>
            <a:r>
              <a:rPr lang="en-US" altLang="zh-CN" sz="1000" dirty="0" smtClean="0">
                <a:solidFill>
                  <a:schemeClr val="tx1"/>
                </a:solidFill>
              </a:rPr>
              <a:t>] (</a:t>
            </a:r>
            <a:r>
              <a:rPr lang="en-US" altLang="zh-CN" sz="1000" dirty="0" err="1" smtClean="0">
                <a:solidFill>
                  <a:schemeClr val="tx1"/>
                </a:solidFill>
              </a:rPr>
              <a:t>guBin</a:t>
            </a:r>
            <a:r>
              <a:rPr lang="en-US" altLang="zh-CN" sz="1000" dirty="0" smtClean="0">
                <a:solidFill>
                  <a:schemeClr val="tx1"/>
                </a:solidFill>
              </a:rPr>
              <a:t>)</a:t>
            </a:r>
            <a:endParaRPr lang="zh-CN" altLang="en-US" sz="1000" dirty="0" smtClean="0">
              <a:solidFill>
                <a:schemeClr val="tx1"/>
              </a:solidFill>
            </a:endParaRPr>
          </a:p>
        </p:txBody>
      </p:sp>
      <p:sp>
        <p:nvSpPr>
          <p:cNvPr id="31" name="流程图: 内部贮存 30"/>
          <p:cNvSpPr/>
          <p:nvPr/>
        </p:nvSpPr>
        <p:spPr>
          <a:xfrm>
            <a:off x="4305295" y="5327371"/>
            <a:ext cx="1569029" cy="698270"/>
          </a:xfrm>
          <a:prstGeom prst="flowChartInternalStorag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smtClean="0">
                <a:solidFill>
                  <a:schemeClr val="tx1"/>
                </a:solidFill>
              </a:rPr>
              <a:t>_</a:t>
            </a:r>
            <a:r>
              <a:rPr lang="en-US" altLang="zh-CN" sz="1000" dirty="0" err="1" smtClean="0">
                <a:solidFill>
                  <a:schemeClr val="tx1"/>
                </a:solidFill>
              </a:rPr>
              <a:t>vNodeList</a:t>
            </a:r>
            <a:r>
              <a:rPr lang="en-US" altLang="zh-CN" sz="1000" dirty="0" smtClean="0">
                <a:solidFill>
                  <a:schemeClr val="tx1"/>
                </a:solidFill>
              </a:rPr>
              <a:t> (</a:t>
            </a:r>
            <a:r>
              <a:rPr lang="en-US" altLang="zh-CN" sz="1000" dirty="0" err="1" smtClean="0">
                <a:solidFill>
                  <a:schemeClr val="tx1"/>
                </a:solidFill>
              </a:rPr>
              <a:t>irXNode</a:t>
            </a:r>
            <a:r>
              <a:rPr lang="en-US" altLang="zh-CN" sz="1000" dirty="0" smtClean="0">
                <a:solidFill>
                  <a:schemeClr val="tx1"/>
                </a:solidFill>
              </a:rPr>
              <a:t>)</a:t>
            </a:r>
          </a:p>
          <a:p>
            <a:pPr algn="ctr"/>
            <a:r>
              <a:rPr lang="en-US" altLang="zh-CN" sz="1000" dirty="0" smtClean="0">
                <a:solidFill>
                  <a:schemeClr val="tx1"/>
                </a:solidFill>
              </a:rPr>
              <a:t>_bin[</a:t>
            </a:r>
            <a:r>
              <a:rPr lang="en-US" altLang="zh-CN" sz="1000" dirty="0" err="1" smtClean="0">
                <a:solidFill>
                  <a:schemeClr val="tx1"/>
                </a:solidFill>
              </a:rPr>
              <a:t>layerIdx</a:t>
            </a:r>
            <a:r>
              <a:rPr lang="en-US" altLang="zh-CN" sz="1000" dirty="0" smtClean="0">
                <a:solidFill>
                  <a:schemeClr val="tx1"/>
                </a:solidFill>
              </a:rPr>
              <a:t>] (</a:t>
            </a:r>
            <a:r>
              <a:rPr lang="en-US" altLang="zh-CN" sz="1000" dirty="0" err="1" smtClean="0">
                <a:solidFill>
                  <a:schemeClr val="tx1"/>
                </a:solidFill>
              </a:rPr>
              <a:t>guBin</a:t>
            </a:r>
            <a:r>
              <a:rPr lang="en-US" altLang="zh-CN" sz="1000" dirty="0" smtClean="0">
                <a:solidFill>
                  <a:schemeClr val="tx1"/>
                </a:solidFill>
              </a:rPr>
              <a:t>)</a:t>
            </a:r>
            <a:endParaRPr lang="zh-CN" altLang="en-US" sz="1000" dirty="0" smtClean="0">
              <a:solidFill>
                <a:schemeClr val="tx1"/>
              </a:solidFill>
            </a:endParaRPr>
          </a:p>
        </p:txBody>
      </p:sp>
      <p:sp>
        <p:nvSpPr>
          <p:cNvPr id="33" name="五边形 32"/>
          <p:cNvSpPr/>
          <p:nvPr/>
        </p:nvSpPr>
        <p:spPr>
          <a:xfrm>
            <a:off x="5979620" y="4346351"/>
            <a:ext cx="1593291" cy="313214"/>
          </a:xfrm>
          <a:prstGeom prst="homePlat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err="1" smtClean="0">
                <a:solidFill>
                  <a:schemeClr val="tx1"/>
                </a:solidFill>
              </a:rPr>
              <a:t>CreateCurrSrcLocations</a:t>
            </a:r>
            <a:endParaRPr lang="zh-CN" altLang="en-US" sz="1050" dirty="0">
              <a:solidFill>
                <a:schemeClr val="tx1"/>
              </a:solidFill>
            </a:endParaRPr>
          </a:p>
        </p:txBody>
      </p:sp>
      <p:sp>
        <p:nvSpPr>
          <p:cNvPr id="34" name="流程图: 可选过程 33"/>
          <p:cNvSpPr/>
          <p:nvPr/>
        </p:nvSpPr>
        <p:spPr>
          <a:xfrm>
            <a:off x="7572910" y="3183776"/>
            <a:ext cx="1917837" cy="2242944"/>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CN" sz="1000" dirty="0">
              <a:solidFill>
                <a:schemeClr val="tx1"/>
              </a:solidFill>
            </a:endParaRPr>
          </a:p>
          <a:p>
            <a:endParaRPr lang="en-US" altLang="zh-CN" sz="1000" dirty="0" smtClean="0">
              <a:solidFill>
                <a:schemeClr val="tx1"/>
              </a:solidFill>
            </a:endParaRPr>
          </a:p>
          <a:p>
            <a:endParaRPr lang="en-US" altLang="zh-CN" sz="1000" dirty="0">
              <a:solidFill>
                <a:schemeClr val="tx1"/>
              </a:solidFill>
            </a:endParaRPr>
          </a:p>
          <a:p>
            <a:endParaRPr lang="en-US" altLang="zh-CN" sz="1000" dirty="0" smtClean="0">
              <a:solidFill>
                <a:schemeClr val="tx1"/>
              </a:solidFill>
            </a:endParaRPr>
          </a:p>
          <a:p>
            <a:r>
              <a:rPr lang="en-US" altLang="zh-CN" sz="1000" dirty="0" smtClean="0">
                <a:solidFill>
                  <a:schemeClr val="accent2">
                    <a:lumMod val="75000"/>
                  </a:schemeClr>
                </a:solidFill>
              </a:rPr>
              <a:t>(Find all target node here)</a:t>
            </a:r>
            <a:endParaRPr lang="en-US" altLang="zh-CN" sz="1000" dirty="0">
              <a:solidFill>
                <a:schemeClr val="accent2">
                  <a:lumMod val="75000"/>
                </a:schemeClr>
              </a:solidFill>
            </a:endParaRPr>
          </a:p>
          <a:p>
            <a:r>
              <a:rPr lang="en-US" altLang="zh-CN" sz="1000" dirty="0" smtClean="0">
                <a:solidFill>
                  <a:schemeClr val="tx1"/>
                </a:solidFill>
              </a:rPr>
              <a:t>Add pad pin which has overlapped via/metal node in adjacent layer to node list with type PHYS_PIN_RECT.</a:t>
            </a:r>
          </a:p>
          <a:p>
            <a:r>
              <a:rPr lang="en-US" altLang="zh-CN" sz="1000" dirty="0" smtClean="0">
                <a:solidFill>
                  <a:schemeClr val="tx1"/>
                </a:solidFill>
              </a:rPr>
              <a:t>Create Edge between physical pin and overlapped node (not supply point or pin node).</a:t>
            </a:r>
          </a:p>
          <a:p>
            <a:r>
              <a:rPr lang="en-US" altLang="zh-CN" sz="1000" dirty="0" smtClean="0">
                <a:solidFill>
                  <a:schemeClr val="tx1"/>
                </a:solidFill>
              </a:rPr>
              <a:t>Edge box is overlapped bounding box.</a:t>
            </a:r>
          </a:p>
          <a:p>
            <a:r>
              <a:rPr lang="en-US" altLang="zh-CN" sz="1000" dirty="0" smtClean="0">
                <a:solidFill>
                  <a:schemeClr val="tx1"/>
                </a:solidFill>
              </a:rPr>
              <a:t>And flag node/edge to leaf cell pin</a:t>
            </a:r>
          </a:p>
          <a:p>
            <a:r>
              <a:rPr lang="en-US" altLang="zh-CN" sz="1000" dirty="0" err="1">
                <a:solidFill>
                  <a:schemeClr val="accent2"/>
                </a:solidFill>
              </a:rPr>
              <a:t>dbPnaModel</a:t>
            </a:r>
            <a:r>
              <a:rPr lang="en-US" altLang="zh-CN" sz="1000" dirty="0">
                <a:solidFill>
                  <a:schemeClr val="accent2"/>
                </a:solidFill>
              </a:rPr>
              <a:t>::WHITEBOX ?</a:t>
            </a:r>
          </a:p>
          <a:p>
            <a:endParaRPr lang="en-US" altLang="zh-CN" sz="1000" dirty="0" smtClean="0">
              <a:solidFill>
                <a:schemeClr val="accent2"/>
              </a:solidFill>
            </a:endParaRPr>
          </a:p>
          <a:p>
            <a:endParaRPr lang="en-US" altLang="zh-CN" sz="1000" dirty="0">
              <a:solidFill>
                <a:schemeClr val="accent2"/>
              </a:solidFill>
            </a:endParaRPr>
          </a:p>
          <a:p>
            <a:endParaRPr lang="en-US" altLang="zh-CN" sz="1000" dirty="0" smtClean="0">
              <a:solidFill>
                <a:schemeClr val="accent2"/>
              </a:solidFill>
            </a:endParaRPr>
          </a:p>
          <a:p>
            <a:endParaRPr lang="en-US" altLang="zh-CN" sz="1000" dirty="0" smtClean="0">
              <a:solidFill>
                <a:schemeClr val="tx1"/>
              </a:solidFill>
            </a:endParaRPr>
          </a:p>
        </p:txBody>
      </p:sp>
      <p:sp>
        <p:nvSpPr>
          <p:cNvPr id="36" name="流程图: 内部贮存 35"/>
          <p:cNvSpPr/>
          <p:nvPr/>
        </p:nvSpPr>
        <p:spPr>
          <a:xfrm>
            <a:off x="9513999" y="4209675"/>
            <a:ext cx="1569029" cy="698270"/>
          </a:xfrm>
          <a:prstGeom prst="flowChartInternalStorag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smtClean="0">
                <a:solidFill>
                  <a:schemeClr val="tx1"/>
                </a:solidFill>
              </a:rPr>
              <a:t>_</a:t>
            </a:r>
            <a:r>
              <a:rPr lang="en-US" altLang="zh-CN" sz="1000" dirty="0" err="1" smtClean="0">
                <a:solidFill>
                  <a:schemeClr val="tx1"/>
                </a:solidFill>
              </a:rPr>
              <a:t>mNodeList</a:t>
            </a:r>
            <a:r>
              <a:rPr lang="en-US" altLang="zh-CN" sz="1000" dirty="0" smtClean="0">
                <a:solidFill>
                  <a:schemeClr val="tx1"/>
                </a:solidFill>
              </a:rPr>
              <a:t> (</a:t>
            </a:r>
            <a:r>
              <a:rPr lang="en-US" altLang="zh-CN" sz="1000" dirty="0" err="1" smtClean="0">
                <a:solidFill>
                  <a:schemeClr val="tx1"/>
                </a:solidFill>
              </a:rPr>
              <a:t>irXNode</a:t>
            </a:r>
            <a:r>
              <a:rPr lang="en-US" altLang="zh-CN" sz="1000" dirty="0" smtClean="0">
                <a:solidFill>
                  <a:schemeClr val="tx1"/>
                </a:solidFill>
              </a:rPr>
              <a:t>)</a:t>
            </a:r>
          </a:p>
          <a:p>
            <a:pPr algn="ctr"/>
            <a:r>
              <a:rPr lang="en-US" altLang="zh-CN" sz="1000" dirty="0" smtClean="0">
                <a:solidFill>
                  <a:schemeClr val="tx1"/>
                </a:solidFill>
              </a:rPr>
              <a:t>_</a:t>
            </a:r>
            <a:r>
              <a:rPr lang="en-US" altLang="zh-CN" sz="1000" dirty="0" err="1" smtClean="0">
                <a:solidFill>
                  <a:schemeClr val="tx1"/>
                </a:solidFill>
              </a:rPr>
              <a:t>vNodeList</a:t>
            </a:r>
            <a:r>
              <a:rPr lang="en-US" altLang="zh-CN" sz="1000" dirty="0" smtClean="0">
                <a:solidFill>
                  <a:schemeClr val="tx1"/>
                </a:solidFill>
              </a:rPr>
              <a:t> (</a:t>
            </a:r>
            <a:r>
              <a:rPr lang="en-US" altLang="zh-CN" sz="1000" dirty="0" err="1" smtClean="0">
                <a:solidFill>
                  <a:schemeClr val="tx1"/>
                </a:solidFill>
              </a:rPr>
              <a:t>irXNode</a:t>
            </a:r>
            <a:r>
              <a:rPr lang="en-US" altLang="zh-CN" sz="1000" dirty="0" smtClean="0">
                <a:solidFill>
                  <a:schemeClr val="tx1"/>
                </a:solidFill>
              </a:rPr>
              <a:t>)</a:t>
            </a:r>
          </a:p>
          <a:p>
            <a:pPr algn="ctr"/>
            <a:r>
              <a:rPr lang="en-US" altLang="zh-CN" sz="1000" dirty="0" smtClean="0">
                <a:solidFill>
                  <a:schemeClr val="tx1"/>
                </a:solidFill>
              </a:rPr>
              <a:t>_bin[</a:t>
            </a:r>
            <a:r>
              <a:rPr lang="en-US" altLang="zh-CN" sz="1000" dirty="0" err="1" smtClean="0">
                <a:solidFill>
                  <a:schemeClr val="tx1"/>
                </a:solidFill>
              </a:rPr>
              <a:t>layerIdx</a:t>
            </a:r>
            <a:r>
              <a:rPr lang="en-US" altLang="zh-CN" sz="1000" dirty="0" smtClean="0">
                <a:solidFill>
                  <a:schemeClr val="tx1"/>
                </a:solidFill>
              </a:rPr>
              <a:t>] (</a:t>
            </a:r>
            <a:r>
              <a:rPr lang="en-US" altLang="zh-CN" sz="1000" dirty="0" err="1" smtClean="0">
                <a:solidFill>
                  <a:schemeClr val="tx1"/>
                </a:solidFill>
              </a:rPr>
              <a:t>guBin</a:t>
            </a:r>
            <a:r>
              <a:rPr lang="en-US" altLang="zh-CN" sz="1000" dirty="0" smtClean="0">
                <a:solidFill>
                  <a:schemeClr val="tx1"/>
                </a:solidFill>
              </a:rPr>
              <a:t>)</a:t>
            </a:r>
            <a:endParaRPr lang="zh-CN" altLang="en-US" sz="1000" dirty="0" smtClean="0">
              <a:solidFill>
                <a:schemeClr val="tx1"/>
              </a:solidFill>
            </a:endParaRPr>
          </a:p>
        </p:txBody>
      </p:sp>
    </p:spTree>
    <p:extLst>
      <p:ext uri="{BB962C8B-B14F-4D97-AF65-F5344CB8AC3E}">
        <p14:creationId xmlns:p14="http://schemas.microsoft.com/office/powerpoint/2010/main" val="10968594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Extract </a:t>
            </a:r>
            <a:r>
              <a:rPr lang="en-US" altLang="zh-CN" dirty="0" err="1" smtClean="0"/>
              <a:t>XGraph</a:t>
            </a:r>
            <a:endParaRPr lang="zh-CN" altLang="en-US" dirty="0"/>
          </a:p>
        </p:txBody>
      </p:sp>
      <p:sp>
        <p:nvSpPr>
          <p:cNvPr id="3" name="内容占位符 2"/>
          <p:cNvSpPr>
            <a:spLocks noGrp="1"/>
          </p:cNvSpPr>
          <p:nvPr>
            <p:ph idx="1"/>
          </p:nvPr>
        </p:nvSpPr>
        <p:spPr/>
        <p:txBody>
          <a:bodyPr/>
          <a:lstStyle/>
          <a:p>
            <a:endParaRPr lang="zh-CN" altLang="en-US" dirty="0"/>
          </a:p>
        </p:txBody>
      </p:sp>
      <p:sp>
        <p:nvSpPr>
          <p:cNvPr id="4" name="五边形 3"/>
          <p:cNvSpPr/>
          <p:nvPr/>
        </p:nvSpPr>
        <p:spPr>
          <a:xfrm>
            <a:off x="923413" y="3806154"/>
            <a:ext cx="1593291" cy="313214"/>
          </a:xfrm>
          <a:prstGeom prst="homePlat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err="1" smtClean="0">
                <a:solidFill>
                  <a:schemeClr val="tx1"/>
                </a:solidFill>
              </a:rPr>
              <a:t>CreateECOEdge</a:t>
            </a:r>
            <a:endParaRPr lang="zh-CN" altLang="en-US" sz="1050" dirty="0">
              <a:solidFill>
                <a:schemeClr val="tx1"/>
              </a:solidFill>
            </a:endParaRPr>
          </a:p>
        </p:txBody>
      </p:sp>
      <p:sp>
        <p:nvSpPr>
          <p:cNvPr id="5" name="流程图: 可选过程 4"/>
          <p:cNvSpPr/>
          <p:nvPr/>
        </p:nvSpPr>
        <p:spPr>
          <a:xfrm>
            <a:off x="2516704" y="3386642"/>
            <a:ext cx="1963190" cy="1152238"/>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000" dirty="0" smtClean="0">
                <a:solidFill>
                  <a:schemeClr val="tx1"/>
                </a:solidFill>
              </a:rPr>
              <a:t>For</a:t>
            </a:r>
            <a:r>
              <a:rPr lang="en-US" altLang="zh-CN" sz="1000" dirty="0">
                <a:solidFill>
                  <a:schemeClr val="tx1"/>
                </a:solidFill>
              </a:rPr>
              <a:t> </a:t>
            </a:r>
            <a:r>
              <a:rPr lang="en-US" altLang="zh-CN" sz="1000" dirty="0" smtClean="0">
                <a:solidFill>
                  <a:schemeClr val="tx1"/>
                </a:solidFill>
              </a:rPr>
              <a:t>metal node on adjacent layer, create ECO edge between current metal and overlapped metal above layer. When there is no object for via insertion.</a:t>
            </a:r>
          </a:p>
        </p:txBody>
      </p:sp>
      <p:sp>
        <p:nvSpPr>
          <p:cNvPr id="6" name="流程图: 内部贮存 5"/>
          <p:cNvSpPr/>
          <p:nvPr/>
        </p:nvSpPr>
        <p:spPr>
          <a:xfrm>
            <a:off x="4484032" y="3613626"/>
            <a:ext cx="1569029" cy="698270"/>
          </a:xfrm>
          <a:prstGeom prst="flowChartInternalStorag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smtClean="0">
                <a:solidFill>
                  <a:schemeClr val="tx1"/>
                </a:solidFill>
              </a:rPr>
              <a:t>_</a:t>
            </a:r>
            <a:r>
              <a:rPr lang="en-US" altLang="zh-CN" sz="1000" dirty="0" err="1">
                <a:solidFill>
                  <a:schemeClr val="tx1"/>
                </a:solidFill>
              </a:rPr>
              <a:t>e</a:t>
            </a:r>
            <a:r>
              <a:rPr lang="en-US" altLang="zh-CN" sz="1000" dirty="0" err="1" smtClean="0">
                <a:solidFill>
                  <a:schemeClr val="tx1"/>
                </a:solidFill>
              </a:rPr>
              <a:t>coEdgeList</a:t>
            </a:r>
            <a:endParaRPr lang="en-US" altLang="zh-CN" sz="1000" dirty="0" smtClean="0">
              <a:solidFill>
                <a:schemeClr val="tx1"/>
              </a:solidFill>
            </a:endParaRPr>
          </a:p>
          <a:p>
            <a:pPr algn="ctr"/>
            <a:endParaRPr lang="zh-CN" altLang="en-US" sz="1000" dirty="0" smtClean="0">
              <a:solidFill>
                <a:schemeClr val="tx1"/>
              </a:solidFill>
            </a:endParaRPr>
          </a:p>
        </p:txBody>
      </p:sp>
      <p:sp>
        <p:nvSpPr>
          <p:cNvPr id="7" name="流程图: 可选过程 6"/>
          <p:cNvSpPr/>
          <p:nvPr/>
        </p:nvSpPr>
        <p:spPr>
          <a:xfrm>
            <a:off x="2518773" y="4540085"/>
            <a:ext cx="1963190" cy="1152238"/>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000" dirty="0" smtClean="0">
                <a:solidFill>
                  <a:schemeClr val="tx1"/>
                </a:solidFill>
              </a:rPr>
              <a:t>For metal nodes on each 2 adjacent metal layer, create edge between metal node when there is enough area to insert via pillar.</a:t>
            </a:r>
          </a:p>
        </p:txBody>
      </p:sp>
      <p:sp>
        <p:nvSpPr>
          <p:cNvPr id="8" name="流程图: 内部贮存 7"/>
          <p:cNvSpPr/>
          <p:nvPr/>
        </p:nvSpPr>
        <p:spPr>
          <a:xfrm>
            <a:off x="4484032" y="4767069"/>
            <a:ext cx="1569029" cy="698270"/>
          </a:xfrm>
          <a:prstGeom prst="flowChartInternalStorag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rPr>
              <a:t>_</a:t>
            </a:r>
            <a:r>
              <a:rPr lang="en-US" altLang="zh-CN" sz="1000" dirty="0" err="1">
                <a:solidFill>
                  <a:schemeClr val="tx1"/>
                </a:solidFill>
              </a:rPr>
              <a:t>ecoEdgeList</a:t>
            </a:r>
            <a:endParaRPr lang="en-US" altLang="zh-CN" sz="1000" dirty="0">
              <a:solidFill>
                <a:schemeClr val="tx1"/>
              </a:solidFill>
            </a:endParaRPr>
          </a:p>
        </p:txBody>
      </p:sp>
    </p:spTree>
    <p:extLst>
      <p:ext uri="{BB962C8B-B14F-4D97-AF65-F5344CB8AC3E}">
        <p14:creationId xmlns:p14="http://schemas.microsoft.com/office/powerpoint/2010/main" val="32497869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Extract </a:t>
            </a:r>
            <a:r>
              <a:rPr lang="en-US" altLang="zh-CN" dirty="0" err="1" smtClean="0"/>
              <a:t>PGraph</a:t>
            </a:r>
            <a:endParaRPr lang="zh-CN" altLang="en-US" dirty="0"/>
          </a:p>
        </p:txBody>
      </p:sp>
      <p:sp>
        <p:nvSpPr>
          <p:cNvPr id="3" name="内容占位符 2"/>
          <p:cNvSpPr>
            <a:spLocks noGrp="1"/>
          </p:cNvSpPr>
          <p:nvPr>
            <p:ph idx="1"/>
          </p:nvPr>
        </p:nvSpPr>
        <p:spPr>
          <a:xfrm>
            <a:off x="838200" y="1690688"/>
            <a:ext cx="10515600" cy="4351338"/>
          </a:xfrm>
        </p:spPr>
        <p:txBody>
          <a:bodyPr/>
          <a:lstStyle/>
          <a:p>
            <a:endParaRPr lang="zh-CN" altLang="en-US" dirty="0"/>
          </a:p>
        </p:txBody>
      </p:sp>
      <p:sp>
        <p:nvSpPr>
          <p:cNvPr id="4" name="五边形 3"/>
          <p:cNvSpPr/>
          <p:nvPr/>
        </p:nvSpPr>
        <p:spPr>
          <a:xfrm>
            <a:off x="2165466" y="3620342"/>
            <a:ext cx="1088966" cy="339236"/>
          </a:xfrm>
          <a:prstGeom prst="homePlat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err="1" smtClean="0">
                <a:solidFill>
                  <a:schemeClr val="tx1"/>
                </a:solidFill>
              </a:rPr>
              <a:t>ExtractPGraph</a:t>
            </a:r>
            <a:endParaRPr lang="zh-CN" altLang="en-US" sz="1050" dirty="0">
              <a:solidFill>
                <a:schemeClr val="tx1"/>
              </a:solidFill>
            </a:endParaRPr>
          </a:p>
        </p:txBody>
      </p:sp>
      <p:sp>
        <p:nvSpPr>
          <p:cNvPr id="5" name="流程图: 准备 4"/>
          <p:cNvSpPr/>
          <p:nvPr/>
        </p:nvSpPr>
        <p:spPr>
          <a:xfrm>
            <a:off x="838200" y="3366654"/>
            <a:ext cx="1327266" cy="846613"/>
          </a:xfrm>
          <a:prstGeom prst="flowChartPreparation">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smtClean="0">
                <a:solidFill>
                  <a:schemeClr val="tx1"/>
                </a:solidFill>
              </a:rPr>
              <a:t>_</a:t>
            </a:r>
            <a:r>
              <a:rPr lang="en-US" altLang="zh-CN" sz="1000" dirty="0" err="1" smtClean="0">
                <a:solidFill>
                  <a:schemeClr val="tx1"/>
                </a:solidFill>
              </a:rPr>
              <a:t>xGraph</a:t>
            </a:r>
            <a:endParaRPr lang="en-US" altLang="zh-CN" sz="1000" dirty="0" smtClean="0">
              <a:solidFill>
                <a:schemeClr val="tx1"/>
              </a:solidFill>
            </a:endParaRPr>
          </a:p>
          <a:p>
            <a:pPr algn="ctr"/>
            <a:r>
              <a:rPr lang="en-US" altLang="zh-CN" sz="1000" dirty="0" smtClean="0">
                <a:solidFill>
                  <a:schemeClr val="tx1"/>
                </a:solidFill>
              </a:rPr>
              <a:t>_</a:t>
            </a:r>
            <a:r>
              <a:rPr lang="en-US" altLang="zh-CN" sz="1000" dirty="0" err="1" smtClean="0">
                <a:solidFill>
                  <a:schemeClr val="tx1"/>
                </a:solidFill>
              </a:rPr>
              <a:t>lpMgr</a:t>
            </a:r>
            <a:r>
              <a:rPr lang="en-US" altLang="zh-CN" sz="1000" dirty="0" smtClean="0">
                <a:solidFill>
                  <a:schemeClr val="tx1"/>
                </a:solidFill>
              </a:rPr>
              <a:t>:</a:t>
            </a:r>
          </a:p>
          <a:p>
            <a:pPr algn="ctr"/>
            <a:r>
              <a:rPr lang="en-US" altLang="zh-CN" sz="1000" dirty="0" err="1" smtClean="0">
                <a:solidFill>
                  <a:schemeClr val="tx1"/>
                </a:solidFill>
              </a:rPr>
              <a:t>irParam</a:t>
            </a:r>
            <a:endParaRPr lang="en-US" altLang="zh-CN" sz="1000" dirty="0" smtClean="0">
              <a:solidFill>
                <a:schemeClr val="tx1"/>
              </a:solidFill>
            </a:endParaRPr>
          </a:p>
          <a:p>
            <a:pPr algn="ctr"/>
            <a:r>
              <a:rPr lang="en-US" altLang="zh-CN" sz="1000" dirty="0" smtClean="0">
                <a:solidFill>
                  <a:schemeClr val="tx1"/>
                </a:solidFill>
              </a:rPr>
              <a:t>_</a:t>
            </a:r>
            <a:r>
              <a:rPr lang="en-US" altLang="zh-CN" sz="1000" dirty="0" err="1" smtClean="0">
                <a:solidFill>
                  <a:schemeClr val="tx1"/>
                </a:solidFill>
              </a:rPr>
              <a:t>powApi</a:t>
            </a:r>
            <a:endParaRPr lang="en-US" altLang="zh-CN" sz="1000" dirty="0" smtClean="0">
              <a:solidFill>
                <a:schemeClr val="tx1"/>
              </a:solidFill>
            </a:endParaRPr>
          </a:p>
          <a:p>
            <a:pPr algn="ctr"/>
            <a:endParaRPr lang="en-US" altLang="zh-CN" sz="1000" dirty="0" smtClean="0">
              <a:solidFill>
                <a:schemeClr val="tx1"/>
              </a:solidFill>
            </a:endParaRPr>
          </a:p>
        </p:txBody>
      </p:sp>
      <p:sp>
        <p:nvSpPr>
          <p:cNvPr id="6" name="流程图: 可选过程 5"/>
          <p:cNvSpPr/>
          <p:nvPr/>
        </p:nvSpPr>
        <p:spPr>
          <a:xfrm>
            <a:off x="3254432" y="2788739"/>
            <a:ext cx="2363582" cy="2365152"/>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000" dirty="0" smtClean="0">
                <a:solidFill>
                  <a:schemeClr val="tx1"/>
                </a:solidFill>
              </a:rPr>
              <a:t>Iterator via node in </a:t>
            </a:r>
            <a:r>
              <a:rPr lang="en-US" altLang="zh-CN" sz="1000" dirty="0" err="1" smtClean="0">
                <a:solidFill>
                  <a:schemeClr val="tx1"/>
                </a:solidFill>
              </a:rPr>
              <a:t>xGraph</a:t>
            </a:r>
            <a:r>
              <a:rPr lang="en-US" altLang="zh-CN" sz="1000" dirty="0" smtClean="0">
                <a:solidFill>
                  <a:schemeClr val="tx1"/>
                </a:solidFill>
              </a:rPr>
              <a:t>, </a:t>
            </a:r>
          </a:p>
          <a:p>
            <a:r>
              <a:rPr lang="en-US" altLang="zh-CN" sz="1000" dirty="0" smtClean="0">
                <a:solidFill>
                  <a:schemeClr val="tx1"/>
                </a:solidFill>
              </a:rPr>
              <a:t>for each via </a:t>
            </a:r>
            <a:r>
              <a:rPr lang="en-US" altLang="zh-CN" sz="1000" dirty="0" err="1" smtClean="0">
                <a:solidFill>
                  <a:schemeClr val="tx1"/>
                </a:solidFill>
              </a:rPr>
              <a:t>xnode</a:t>
            </a:r>
            <a:r>
              <a:rPr lang="en-US" altLang="zh-CN" sz="1000" dirty="0" smtClean="0">
                <a:solidFill>
                  <a:schemeClr val="tx1"/>
                </a:solidFill>
              </a:rPr>
              <a:t>, create </a:t>
            </a:r>
            <a:r>
              <a:rPr lang="en-US" altLang="zh-CN" sz="1000" dirty="0" err="1" smtClean="0">
                <a:solidFill>
                  <a:schemeClr val="tx1"/>
                </a:solidFill>
              </a:rPr>
              <a:t>pnode</a:t>
            </a:r>
            <a:r>
              <a:rPr lang="en-US" altLang="zh-CN" sz="1000" dirty="0" smtClean="0">
                <a:solidFill>
                  <a:schemeClr val="tx1"/>
                </a:solidFill>
              </a:rPr>
              <a:t> (point) on each </a:t>
            </a:r>
            <a:r>
              <a:rPr lang="en-US" altLang="zh-CN" sz="1000" dirty="0" err="1" smtClean="0">
                <a:solidFill>
                  <a:schemeClr val="tx1"/>
                </a:solidFill>
              </a:rPr>
              <a:t>xedge</a:t>
            </a:r>
            <a:r>
              <a:rPr lang="en-US" altLang="zh-CN" sz="1000" dirty="0" smtClean="0">
                <a:solidFill>
                  <a:schemeClr val="tx1"/>
                </a:solidFill>
              </a:rPr>
              <a:t> (center).  And set </a:t>
            </a:r>
            <a:r>
              <a:rPr lang="en-US" altLang="zh-CN" sz="1000" dirty="0" err="1" smtClean="0">
                <a:solidFill>
                  <a:schemeClr val="tx1"/>
                </a:solidFill>
              </a:rPr>
              <a:t>pnode</a:t>
            </a:r>
            <a:r>
              <a:rPr lang="en-US" altLang="zh-CN" sz="1000" dirty="0" smtClean="0">
                <a:solidFill>
                  <a:schemeClr val="tx1"/>
                </a:solidFill>
              </a:rPr>
              <a:t> as  client to </a:t>
            </a:r>
            <a:r>
              <a:rPr lang="en-US" altLang="zh-CN" sz="1000" dirty="0" err="1" smtClean="0">
                <a:solidFill>
                  <a:schemeClr val="tx1"/>
                </a:solidFill>
              </a:rPr>
              <a:t>xedge</a:t>
            </a:r>
            <a:r>
              <a:rPr lang="en-US" altLang="zh-CN" sz="1000" dirty="0" smtClean="0">
                <a:solidFill>
                  <a:schemeClr val="tx1"/>
                </a:solidFill>
              </a:rPr>
              <a:t>.</a:t>
            </a:r>
          </a:p>
          <a:p>
            <a:endParaRPr lang="en-US" altLang="zh-CN" sz="1000" dirty="0">
              <a:solidFill>
                <a:schemeClr val="tx1"/>
              </a:solidFill>
            </a:endParaRPr>
          </a:p>
          <a:p>
            <a:r>
              <a:rPr lang="en-US" altLang="zh-CN" sz="1000" dirty="0" err="1" smtClean="0">
                <a:solidFill>
                  <a:schemeClr val="tx1"/>
                </a:solidFill>
              </a:rPr>
              <a:t>Foreach</a:t>
            </a:r>
            <a:r>
              <a:rPr lang="en-US" altLang="zh-CN" sz="1000" dirty="0" smtClean="0">
                <a:solidFill>
                  <a:schemeClr val="tx1"/>
                </a:solidFill>
              </a:rPr>
              <a:t> via </a:t>
            </a:r>
            <a:r>
              <a:rPr lang="en-US" altLang="zh-CN" sz="1000" dirty="0" err="1">
                <a:solidFill>
                  <a:schemeClr val="tx1"/>
                </a:solidFill>
              </a:rPr>
              <a:t>p</a:t>
            </a:r>
            <a:r>
              <a:rPr lang="en-US" altLang="zh-CN" sz="1000" dirty="0" err="1" smtClean="0">
                <a:solidFill>
                  <a:schemeClr val="tx1"/>
                </a:solidFill>
              </a:rPr>
              <a:t>node</a:t>
            </a:r>
            <a:r>
              <a:rPr lang="en-US" altLang="zh-CN" sz="1000" dirty="0" smtClean="0">
                <a:solidFill>
                  <a:schemeClr val="tx1"/>
                </a:solidFill>
              </a:rPr>
              <a:t>,  create </a:t>
            </a:r>
            <a:r>
              <a:rPr lang="en-US" altLang="zh-CN" sz="1000" dirty="0" err="1" smtClean="0">
                <a:solidFill>
                  <a:schemeClr val="tx1"/>
                </a:solidFill>
              </a:rPr>
              <a:t>pedge</a:t>
            </a:r>
            <a:r>
              <a:rPr lang="en-US" altLang="zh-CN" sz="1000" dirty="0" smtClean="0">
                <a:solidFill>
                  <a:schemeClr val="tx1"/>
                </a:solidFill>
              </a:rPr>
              <a:t> between via metal </a:t>
            </a:r>
            <a:r>
              <a:rPr lang="en-US" altLang="zh-CN" sz="1000" dirty="0" err="1" smtClean="0">
                <a:solidFill>
                  <a:schemeClr val="tx1"/>
                </a:solidFill>
              </a:rPr>
              <a:t>pnodes</a:t>
            </a:r>
            <a:r>
              <a:rPr lang="en-US" altLang="zh-CN" sz="1000" dirty="0" smtClean="0">
                <a:solidFill>
                  <a:schemeClr val="tx1"/>
                </a:solidFill>
              </a:rPr>
              <a:t> which </a:t>
            </a:r>
            <a:r>
              <a:rPr lang="en-US" altLang="zh-CN" sz="1000" dirty="0">
                <a:solidFill>
                  <a:schemeClr val="tx1"/>
                </a:solidFill>
              </a:rPr>
              <a:t> </a:t>
            </a:r>
            <a:r>
              <a:rPr lang="en-US" altLang="zh-CN" sz="1000" dirty="0" smtClean="0">
                <a:solidFill>
                  <a:schemeClr val="tx1"/>
                </a:solidFill>
              </a:rPr>
              <a:t>has shortest distance. And set via </a:t>
            </a:r>
            <a:r>
              <a:rPr lang="en-US" altLang="zh-CN" sz="1000" dirty="0" err="1" smtClean="0">
                <a:solidFill>
                  <a:schemeClr val="tx1"/>
                </a:solidFill>
              </a:rPr>
              <a:t>xnode</a:t>
            </a:r>
            <a:r>
              <a:rPr lang="en-US" altLang="zh-CN" sz="1000" dirty="0" smtClean="0">
                <a:solidFill>
                  <a:schemeClr val="tx1"/>
                </a:solidFill>
              </a:rPr>
              <a:t> as client to this </a:t>
            </a:r>
            <a:r>
              <a:rPr lang="en-US" altLang="zh-CN" sz="1000" dirty="0" err="1" smtClean="0">
                <a:solidFill>
                  <a:schemeClr val="tx1"/>
                </a:solidFill>
              </a:rPr>
              <a:t>pedge</a:t>
            </a:r>
            <a:r>
              <a:rPr lang="en-US" altLang="zh-CN" sz="1000" dirty="0" smtClean="0">
                <a:solidFill>
                  <a:schemeClr val="tx1"/>
                </a:solidFill>
              </a:rPr>
              <a:t>.</a:t>
            </a:r>
          </a:p>
          <a:p>
            <a:r>
              <a:rPr lang="en-US" altLang="zh-CN" sz="1000" dirty="0" err="1" smtClean="0">
                <a:solidFill>
                  <a:schemeClr val="tx1"/>
                </a:solidFill>
              </a:rPr>
              <a:t>pedge</a:t>
            </a:r>
            <a:r>
              <a:rPr lang="en-US" altLang="zh-CN" sz="1000" dirty="0" smtClean="0">
                <a:solidFill>
                  <a:schemeClr val="tx1"/>
                </a:solidFill>
              </a:rPr>
              <a:t> is an rectangle based on two </a:t>
            </a:r>
            <a:r>
              <a:rPr lang="en-US" altLang="zh-CN" sz="1000" dirty="0" err="1" smtClean="0">
                <a:solidFill>
                  <a:schemeClr val="tx1"/>
                </a:solidFill>
              </a:rPr>
              <a:t>pnodes</a:t>
            </a:r>
            <a:r>
              <a:rPr lang="en-US" altLang="zh-CN" sz="1000" dirty="0" smtClean="0">
                <a:solidFill>
                  <a:schemeClr val="tx1"/>
                </a:solidFill>
              </a:rPr>
              <a:t> (point).</a:t>
            </a:r>
          </a:p>
          <a:p>
            <a:r>
              <a:rPr lang="en-US" altLang="zh-CN" sz="1000" dirty="0" smtClean="0">
                <a:solidFill>
                  <a:schemeClr val="tx1"/>
                </a:solidFill>
              </a:rPr>
              <a:t>(set voltage on </a:t>
            </a:r>
            <a:r>
              <a:rPr lang="en-US" altLang="zh-CN" sz="1000" dirty="0" err="1" smtClean="0">
                <a:solidFill>
                  <a:schemeClr val="tx1"/>
                </a:solidFill>
              </a:rPr>
              <a:t>pnode</a:t>
            </a:r>
            <a:r>
              <a:rPr lang="en-US" altLang="zh-CN" sz="1000" dirty="0" smtClean="0">
                <a:solidFill>
                  <a:schemeClr val="tx1"/>
                </a:solidFill>
              </a:rPr>
              <a:t>, and user </a:t>
            </a:r>
            <a:r>
              <a:rPr lang="en-US" altLang="zh-CN" sz="1000" dirty="0" err="1" smtClean="0">
                <a:solidFill>
                  <a:schemeClr val="tx1"/>
                </a:solidFill>
              </a:rPr>
              <a:t>area,unitR</a:t>
            </a:r>
            <a:r>
              <a:rPr lang="en-US" altLang="zh-CN" sz="1000" dirty="0" smtClean="0">
                <a:solidFill>
                  <a:schemeClr val="tx1"/>
                </a:solidFill>
              </a:rPr>
              <a:t>, </a:t>
            </a:r>
            <a:r>
              <a:rPr lang="en-US" altLang="zh-CN" sz="1000" dirty="0" err="1" smtClean="0">
                <a:solidFill>
                  <a:schemeClr val="tx1"/>
                </a:solidFill>
              </a:rPr>
              <a:t>num</a:t>
            </a:r>
            <a:r>
              <a:rPr lang="en-US" altLang="zh-CN" sz="1000" dirty="0" smtClean="0">
                <a:solidFill>
                  <a:schemeClr val="tx1"/>
                </a:solidFill>
              </a:rPr>
              <a:t> cuts on </a:t>
            </a:r>
            <a:r>
              <a:rPr lang="en-US" altLang="zh-CN" sz="1000" dirty="0" err="1" smtClean="0">
                <a:solidFill>
                  <a:schemeClr val="tx1"/>
                </a:solidFill>
              </a:rPr>
              <a:t>pedge</a:t>
            </a:r>
            <a:r>
              <a:rPr lang="en-US" altLang="zh-CN" sz="1000" dirty="0" smtClean="0">
                <a:solidFill>
                  <a:schemeClr val="tx1"/>
                </a:solidFill>
              </a:rPr>
              <a:t>)</a:t>
            </a:r>
          </a:p>
          <a:p>
            <a:r>
              <a:rPr lang="en-US" altLang="zh-CN" sz="1000" dirty="0" smtClean="0">
                <a:solidFill>
                  <a:schemeClr val="tx1"/>
                </a:solidFill>
              </a:rPr>
              <a:t>Supply type : 1</a:t>
            </a:r>
          </a:p>
        </p:txBody>
      </p:sp>
      <p:sp>
        <p:nvSpPr>
          <p:cNvPr id="7" name="流程图: 内部贮存 6"/>
          <p:cNvSpPr/>
          <p:nvPr/>
        </p:nvSpPr>
        <p:spPr>
          <a:xfrm>
            <a:off x="9750830" y="3296910"/>
            <a:ext cx="1440871" cy="916357"/>
          </a:xfrm>
          <a:prstGeom prst="flowChartInternalStorag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smtClean="0">
                <a:solidFill>
                  <a:schemeClr val="tx1"/>
                </a:solidFill>
              </a:rPr>
              <a:t> _</a:t>
            </a:r>
            <a:r>
              <a:rPr lang="en-US" altLang="zh-CN" sz="1000" dirty="0" err="1" smtClean="0">
                <a:solidFill>
                  <a:schemeClr val="tx1"/>
                </a:solidFill>
              </a:rPr>
              <a:t>edgeList</a:t>
            </a:r>
            <a:endParaRPr lang="en-US" altLang="zh-CN" sz="1000" dirty="0" smtClean="0">
              <a:solidFill>
                <a:schemeClr val="tx1"/>
              </a:solidFill>
            </a:endParaRPr>
          </a:p>
          <a:p>
            <a:pPr algn="ctr"/>
            <a:r>
              <a:rPr lang="en-US" altLang="zh-CN" sz="1000" dirty="0" smtClean="0">
                <a:solidFill>
                  <a:schemeClr val="tx1"/>
                </a:solidFill>
              </a:rPr>
              <a:t>_</a:t>
            </a:r>
            <a:r>
              <a:rPr lang="en-US" altLang="zh-CN" sz="1000" dirty="0" err="1" smtClean="0">
                <a:solidFill>
                  <a:schemeClr val="tx1"/>
                </a:solidFill>
              </a:rPr>
              <a:t>nodeList</a:t>
            </a:r>
            <a:endParaRPr lang="en-US" altLang="zh-CN" sz="1000" dirty="0" smtClean="0">
              <a:solidFill>
                <a:schemeClr val="tx1"/>
              </a:solidFill>
            </a:endParaRPr>
          </a:p>
          <a:p>
            <a:pPr algn="ctr"/>
            <a:r>
              <a:rPr lang="en-US" altLang="zh-CN" sz="1000" dirty="0" smtClean="0">
                <a:solidFill>
                  <a:schemeClr val="tx1"/>
                </a:solidFill>
              </a:rPr>
              <a:t>_</a:t>
            </a:r>
            <a:r>
              <a:rPr lang="en-US" altLang="zh-CN" sz="1000" dirty="0" err="1" smtClean="0">
                <a:solidFill>
                  <a:schemeClr val="tx1"/>
                </a:solidFill>
              </a:rPr>
              <a:t>srcNodeList</a:t>
            </a:r>
            <a:endParaRPr lang="en-US" altLang="zh-CN" sz="1000" dirty="0" smtClean="0">
              <a:solidFill>
                <a:schemeClr val="tx1"/>
              </a:solidFill>
            </a:endParaRPr>
          </a:p>
          <a:p>
            <a:pPr algn="ctr"/>
            <a:r>
              <a:rPr lang="en-US" altLang="zh-CN" sz="1000" dirty="0" smtClean="0">
                <a:solidFill>
                  <a:schemeClr val="tx1"/>
                </a:solidFill>
              </a:rPr>
              <a:t>_</a:t>
            </a:r>
            <a:r>
              <a:rPr lang="en-US" altLang="zh-CN" sz="1000" dirty="0" err="1" smtClean="0">
                <a:solidFill>
                  <a:schemeClr val="tx1"/>
                </a:solidFill>
              </a:rPr>
              <a:t>midNodeList</a:t>
            </a:r>
            <a:endParaRPr lang="en-US" altLang="zh-CN" sz="1000" dirty="0" smtClean="0">
              <a:solidFill>
                <a:schemeClr val="tx1"/>
              </a:solidFill>
            </a:endParaRPr>
          </a:p>
          <a:p>
            <a:pPr algn="ctr"/>
            <a:r>
              <a:rPr lang="en-US" altLang="zh-CN" sz="1000" dirty="0" smtClean="0">
                <a:solidFill>
                  <a:schemeClr val="tx1"/>
                </a:solidFill>
              </a:rPr>
              <a:t>_</a:t>
            </a:r>
            <a:r>
              <a:rPr lang="en-US" altLang="zh-CN" sz="1000" dirty="0" err="1" smtClean="0">
                <a:solidFill>
                  <a:schemeClr val="tx1"/>
                </a:solidFill>
              </a:rPr>
              <a:t>TgtNodeList</a:t>
            </a:r>
            <a:endParaRPr lang="zh-CN" altLang="en-US" sz="1000" dirty="0">
              <a:solidFill>
                <a:schemeClr val="tx1"/>
              </a:solidFill>
            </a:endParaRPr>
          </a:p>
        </p:txBody>
      </p:sp>
      <p:sp>
        <p:nvSpPr>
          <p:cNvPr id="8" name="流程图: 可选过程 7"/>
          <p:cNvSpPr/>
          <p:nvPr/>
        </p:nvSpPr>
        <p:spPr>
          <a:xfrm>
            <a:off x="8129848" y="2850384"/>
            <a:ext cx="1608511" cy="1879150"/>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000" dirty="0" smtClean="0">
                <a:solidFill>
                  <a:schemeClr val="tx1"/>
                </a:solidFill>
              </a:rPr>
              <a:t>For </a:t>
            </a:r>
            <a:r>
              <a:rPr lang="en-US" altLang="zh-CN" sz="1000" dirty="0" err="1" smtClean="0">
                <a:solidFill>
                  <a:schemeClr val="tx1"/>
                </a:solidFill>
              </a:rPr>
              <a:t>std</a:t>
            </a:r>
            <a:r>
              <a:rPr lang="en-US" altLang="zh-CN" sz="1000" dirty="0" smtClean="0">
                <a:solidFill>
                  <a:schemeClr val="tx1"/>
                </a:solidFill>
              </a:rPr>
              <a:t> cell instance which attached with power rail, create </a:t>
            </a:r>
            <a:r>
              <a:rPr lang="en-US" altLang="zh-CN" sz="1000" dirty="0" err="1" smtClean="0">
                <a:solidFill>
                  <a:schemeClr val="tx1"/>
                </a:solidFill>
              </a:rPr>
              <a:t>pnode</a:t>
            </a:r>
            <a:r>
              <a:rPr lang="en-US" altLang="zh-CN" sz="1000" dirty="0" smtClean="0">
                <a:solidFill>
                  <a:schemeClr val="tx1"/>
                </a:solidFill>
              </a:rPr>
              <a:t> at each pin rectangle center, and set current on each </a:t>
            </a:r>
            <a:r>
              <a:rPr lang="en-US" altLang="zh-CN" sz="1000" dirty="0" err="1" smtClean="0">
                <a:solidFill>
                  <a:schemeClr val="tx1"/>
                </a:solidFill>
              </a:rPr>
              <a:t>pnode</a:t>
            </a:r>
            <a:r>
              <a:rPr lang="en-US" altLang="zh-CN" sz="1000" dirty="0" smtClean="0">
                <a:solidFill>
                  <a:schemeClr val="tx1"/>
                </a:solidFill>
              </a:rPr>
              <a:t>. </a:t>
            </a:r>
          </a:p>
        </p:txBody>
      </p:sp>
      <p:sp>
        <p:nvSpPr>
          <p:cNvPr id="9" name="流程图: 可选过程 8"/>
          <p:cNvSpPr/>
          <p:nvPr/>
        </p:nvSpPr>
        <p:spPr>
          <a:xfrm>
            <a:off x="5618014" y="2889354"/>
            <a:ext cx="2499363" cy="1801211"/>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000" dirty="0" smtClean="0">
                <a:solidFill>
                  <a:schemeClr val="tx1"/>
                </a:solidFill>
              </a:rPr>
              <a:t>Iterator metal node’s </a:t>
            </a:r>
            <a:r>
              <a:rPr lang="en-US" altLang="zh-CN" sz="1000" dirty="0" err="1" smtClean="0">
                <a:solidFill>
                  <a:schemeClr val="tx1"/>
                </a:solidFill>
              </a:rPr>
              <a:t>xedge</a:t>
            </a:r>
            <a:r>
              <a:rPr lang="en-US" altLang="zh-CN" sz="1000" dirty="0" smtClean="0">
                <a:solidFill>
                  <a:schemeClr val="tx1"/>
                </a:solidFill>
              </a:rPr>
              <a:t>.</a:t>
            </a:r>
          </a:p>
          <a:p>
            <a:r>
              <a:rPr lang="en-US" altLang="zh-CN" sz="1000" dirty="0" smtClean="0">
                <a:solidFill>
                  <a:schemeClr val="tx1"/>
                </a:solidFill>
              </a:rPr>
              <a:t>Create </a:t>
            </a:r>
            <a:r>
              <a:rPr lang="en-US" altLang="zh-CN" sz="1000" dirty="0" err="1" smtClean="0">
                <a:solidFill>
                  <a:schemeClr val="tx1"/>
                </a:solidFill>
              </a:rPr>
              <a:t>pedge</a:t>
            </a:r>
            <a:r>
              <a:rPr lang="en-US" altLang="zh-CN" sz="1000" dirty="0" smtClean="0">
                <a:solidFill>
                  <a:schemeClr val="tx1"/>
                </a:solidFill>
              </a:rPr>
              <a:t> if both two </a:t>
            </a:r>
            <a:r>
              <a:rPr lang="en-US" altLang="zh-CN" sz="1000" dirty="0" err="1" smtClean="0">
                <a:solidFill>
                  <a:schemeClr val="tx1"/>
                </a:solidFill>
              </a:rPr>
              <a:t>xedges</a:t>
            </a:r>
            <a:r>
              <a:rPr lang="en-US" altLang="zh-CN" sz="1000" dirty="0" smtClean="0">
                <a:solidFill>
                  <a:schemeClr val="tx1"/>
                </a:solidFill>
              </a:rPr>
              <a:t> adjacent of </a:t>
            </a:r>
            <a:r>
              <a:rPr lang="en-US" altLang="zh-CN" sz="1000" dirty="0" err="1" smtClean="0">
                <a:solidFill>
                  <a:schemeClr val="tx1"/>
                </a:solidFill>
              </a:rPr>
              <a:t>xnodes</a:t>
            </a:r>
            <a:r>
              <a:rPr lang="en-US" altLang="zh-CN" sz="1000" dirty="0" smtClean="0">
                <a:solidFill>
                  <a:schemeClr val="tx1"/>
                </a:solidFill>
              </a:rPr>
              <a:t> have </a:t>
            </a:r>
            <a:r>
              <a:rPr lang="en-US" altLang="zh-CN" sz="1000" dirty="0" err="1" smtClean="0">
                <a:solidFill>
                  <a:schemeClr val="tx1"/>
                </a:solidFill>
              </a:rPr>
              <a:t>pnode</a:t>
            </a:r>
            <a:r>
              <a:rPr lang="en-US" altLang="zh-CN" sz="1000" dirty="0" smtClean="0">
                <a:solidFill>
                  <a:schemeClr val="tx1"/>
                </a:solidFill>
              </a:rPr>
              <a:t> as client.</a:t>
            </a:r>
          </a:p>
          <a:p>
            <a:r>
              <a:rPr lang="en-US" altLang="zh-CN" sz="1000" dirty="0" smtClean="0">
                <a:solidFill>
                  <a:schemeClr val="tx1"/>
                </a:solidFill>
              </a:rPr>
              <a:t>Set width (2) and g to </a:t>
            </a:r>
            <a:r>
              <a:rPr lang="en-US" altLang="zh-CN" sz="1000" dirty="0" err="1" smtClean="0">
                <a:solidFill>
                  <a:schemeClr val="tx1"/>
                </a:solidFill>
              </a:rPr>
              <a:t>pedge</a:t>
            </a:r>
            <a:r>
              <a:rPr lang="en-US" altLang="zh-CN" sz="1000" dirty="0" smtClean="0">
                <a:solidFill>
                  <a:schemeClr val="tx1"/>
                </a:solidFill>
              </a:rPr>
              <a:t>. </a:t>
            </a:r>
          </a:p>
          <a:p>
            <a:r>
              <a:rPr lang="en-US" altLang="zh-CN" sz="1000" dirty="0" smtClean="0">
                <a:solidFill>
                  <a:schemeClr val="tx1"/>
                </a:solidFill>
              </a:rPr>
              <a:t>And set c (half of wire c) to each </a:t>
            </a:r>
            <a:r>
              <a:rPr lang="en-US" altLang="zh-CN" sz="1000" dirty="0" err="1" smtClean="0">
                <a:solidFill>
                  <a:schemeClr val="tx1"/>
                </a:solidFill>
              </a:rPr>
              <a:t>pnode</a:t>
            </a:r>
            <a:r>
              <a:rPr lang="en-US" altLang="zh-CN" sz="1000" dirty="0">
                <a:solidFill>
                  <a:schemeClr val="tx1"/>
                </a:solidFill>
              </a:rPr>
              <a:t> </a:t>
            </a:r>
            <a:r>
              <a:rPr lang="en-US" altLang="zh-CN" sz="1000" dirty="0" smtClean="0">
                <a:solidFill>
                  <a:schemeClr val="tx1"/>
                </a:solidFill>
              </a:rPr>
              <a:t>on current </a:t>
            </a:r>
            <a:r>
              <a:rPr lang="en-US" altLang="zh-CN" sz="1000" dirty="0" err="1" smtClean="0">
                <a:solidFill>
                  <a:schemeClr val="tx1"/>
                </a:solidFill>
              </a:rPr>
              <a:t>pedge</a:t>
            </a:r>
            <a:r>
              <a:rPr lang="en-US" altLang="zh-CN" sz="1000" dirty="0" smtClean="0">
                <a:solidFill>
                  <a:schemeClr val="tx1"/>
                </a:solidFill>
              </a:rPr>
              <a:t>.</a:t>
            </a:r>
          </a:p>
          <a:p>
            <a:r>
              <a:rPr lang="en-US" altLang="zh-CN" sz="1000" dirty="0" err="1" smtClean="0">
                <a:solidFill>
                  <a:schemeClr val="tx1"/>
                </a:solidFill>
              </a:rPr>
              <a:t>Pedge’s</a:t>
            </a:r>
            <a:r>
              <a:rPr lang="en-US" altLang="zh-CN" sz="1000" dirty="0" smtClean="0">
                <a:solidFill>
                  <a:schemeClr val="tx1"/>
                </a:solidFill>
              </a:rPr>
              <a:t> box is a line between two point</a:t>
            </a:r>
          </a:p>
          <a:p>
            <a:r>
              <a:rPr lang="en-US" altLang="zh-CN" sz="1000" dirty="0" err="1" smtClean="0">
                <a:solidFill>
                  <a:schemeClr val="tx1"/>
                </a:solidFill>
              </a:rPr>
              <a:t>Supplytype</a:t>
            </a:r>
            <a:r>
              <a:rPr lang="en-US" altLang="zh-CN" sz="1000" dirty="0" smtClean="0">
                <a:solidFill>
                  <a:schemeClr val="tx1"/>
                </a:solidFill>
              </a:rPr>
              <a:t>: 2</a:t>
            </a:r>
          </a:p>
          <a:p>
            <a:endParaRPr lang="en-US" altLang="zh-CN" sz="1000" dirty="0" smtClean="0">
              <a:solidFill>
                <a:schemeClr val="tx1"/>
              </a:solidFill>
            </a:endParaRPr>
          </a:p>
        </p:txBody>
      </p:sp>
    </p:spTree>
    <p:extLst>
      <p:ext uri="{BB962C8B-B14F-4D97-AF65-F5344CB8AC3E}">
        <p14:creationId xmlns:p14="http://schemas.microsoft.com/office/powerpoint/2010/main" val="3809829593"/>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9790</TotalTime>
  <Words>873</Words>
  <Application>Microsoft Office PowerPoint</Application>
  <PresentationFormat>宽屏</PresentationFormat>
  <Paragraphs>123</Paragraphs>
  <Slides>6</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6</vt:i4>
      </vt:variant>
    </vt:vector>
  </HeadingPairs>
  <TitlesOfParts>
    <vt:vector size="10" baseType="lpstr">
      <vt:lpstr>等线</vt:lpstr>
      <vt:lpstr>等线 Light</vt:lpstr>
      <vt:lpstr>Arial</vt:lpstr>
      <vt:lpstr>Office 主题​​</vt:lpstr>
      <vt:lpstr>XGraph data member related.</vt:lpstr>
      <vt:lpstr>Extract XGraph </vt:lpstr>
      <vt:lpstr>Extract XGraph</vt:lpstr>
      <vt:lpstr>Extract XGraph</vt:lpstr>
      <vt:lpstr>Extract XGraph</vt:lpstr>
      <vt:lpstr>Extract PGraph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user</dc:creator>
  <cp:lastModifiedBy>user</cp:lastModifiedBy>
  <cp:revision>238</cp:revision>
  <dcterms:created xsi:type="dcterms:W3CDTF">2021-02-26T01:57:15Z</dcterms:created>
  <dcterms:modified xsi:type="dcterms:W3CDTF">2021-03-19T06:39:28Z</dcterms:modified>
</cp:coreProperties>
</file>