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5" r:id="rId4"/>
    <p:sldId id="267" r:id="rId5"/>
    <p:sldId id="260" r:id="rId6"/>
    <p:sldId id="261" r:id="rId7"/>
    <p:sldId id="266" r:id="rId8"/>
    <p:sldId id="264" r:id="rId9"/>
    <p:sldId id="263" r:id="rId1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342"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2020/10/6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2020/10/6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2020/10/6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2020/10/6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2020/10/6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2020/10/6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2020/10/6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2020/10/6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2020/10/6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2020/10/6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2020/10/6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2020/10/6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172.168.8.15:8088/issues/585"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548680"/>
            <a:ext cx="7200800" cy="5401479"/>
          </a:xfrm>
          <a:prstGeom prst="rect">
            <a:avLst/>
          </a:prstGeom>
          <a:solidFill>
            <a:srgbClr val="FF0000"/>
          </a:solidFill>
        </p:spPr>
        <p:txBody>
          <a:bodyPr wrap="square" rtlCol="0">
            <a:spAutoFit/>
          </a:bodyPr>
          <a:lstStyle/>
          <a:p>
            <a:r>
              <a:rPr lang="en-US" altLang="zh-CN" sz="11500" dirty="0" smtClean="0">
                <a:solidFill>
                  <a:schemeClr val="bg1"/>
                </a:solidFill>
              </a:rPr>
              <a:t>Supply </a:t>
            </a:r>
          </a:p>
          <a:p>
            <a:r>
              <a:rPr lang="en-US" altLang="zh-CN" sz="11500" dirty="0" smtClean="0">
                <a:solidFill>
                  <a:schemeClr val="bg1"/>
                </a:solidFill>
              </a:rPr>
              <a:t>Model </a:t>
            </a:r>
          </a:p>
          <a:p>
            <a:r>
              <a:rPr lang="en-US" altLang="zh-CN" sz="11500" dirty="0" smtClean="0">
                <a:solidFill>
                  <a:schemeClr val="bg1"/>
                </a:solidFill>
              </a:rPr>
              <a:t>Project</a:t>
            </a:r>
            <a:endParaRPr lang="zh-CN" altLang="en-US" sz="11500" dirty="0">
              <a:solidFill>
                <a:schemeClr val="bg1"/>
              </a:solidFill>
            </a:endParaRPr>
          </a:p>
        </p:txBody>
      </p:sp>
    </p:spTree>
    <p:extLst>
      <p:ext uri="{BB962C8B-B14F-4D97-AF65-F5344CB8AC3E}">
        <p14:creationId xmlns:p14="http://schemas.microsoft.com/office/powerpoint/2010/main" val="3419586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260648"/>
            <a:ext cx="2389180" cy="584775"/>
          </a:xfrm>
          <a:prstGeom prst="rect">
            <a:avLst/>
          </a:prstGeom>
          <a:noFill/>
        </p:spPr>
        <p:txBody>
          <a:bodyPr wrap="none" rtlCol="0">
            <a:spAutoFit/>
          </a:bodyPr>
          <a:lstStyle/>
          <a:p>
            <a:r>
              <a:rPr lang="en-US" altLang="zh-CN" sz="3200" b="1" dirty="0" smtClean="0"/>
              <a:t>Usage model</a:t>
            </a:r>
            <a:endParaRPr lang="zh-CN" altLang="en-US" sz="3200" b="1" dirty="0"/>
          </a:p>
        </p:txBody>
      </p:sp>
      <p:sp>
        <p:nvSpPr>
          <p:cNvPr id="3" name="矩形 2"/>
          <p:cNvSpPr/>
          <p:nvPr/>
        </p:nvSpPr>
        <p:spPr>
          <a:xfrm>
            <a:off x="611560" y="1124744"/>
            <a:ext cx="7920880" cy="2031325"/>
          </a:xfrm>
          <a:prstGeom prst="rect">
            <a:avLst/>
          </a:prstGeom>
        </p:spPr>
        <p:txBody>
          <a:bodyPr wrap="square">
            <a:spAutoFit/>
          </a:bodyPr>
          <a:lstStyle/>
          <a:p>
            <a:r>
              <a:rPr lang="en-US" altLang="zh-CN" b="1" dirty="0" smtClean="0"/>
              <a:t># Newly added command, to remove supply locations from </a:t>
            </a:r>
            <a:r>
              <a:rPr lang="en-US" altLang="zh-CN" b="1" dirty="0" err="1" smtClean="0"/>
              <a:t>db</a:t>
            </a:r>
            <a:endParaRPr lang="en-US" altLang="zh-CN" b="1" dirty="0"/>
          </a:p>
          <a:p>
            <a:r>
              <a:rPr lang="en-US" altLang="zh-CN" b="1" dirty="0" err="1" smtClean="0">
                <a:solidFill>
                  <a:srgbClr val="00B050"/>
                </a:solidFill>
              </a:rPr>
              <a:t>delete_supply_locations</a:t>
            </a:r>
            <a:r>
              <a:rPr lang="en-US" altLang="zh-CN" b="1" dirty="0" smtClean="0">
                <a:solidFill>
                  <a:srgbClr val="00B050"/>
                </a:solidFill>
              </a:rPr>
              <a:t> -net VDD</a:t>
            </a:r>
          </a:p>
          <a:p>
            <a:r>
              <a:rPr lang="en-US" altLang="zh-CN" b="1" dirty="0" err="1" smtClean="0">
                <a:solidFill>
                  <a:srgbClr val="00B050"/>
                </a:solidFill>
              </a:rPr>
              <a:t>delete_supply_locations</a:t>
            </a:r>
            <a:endParaRPr lang="en-US" altLang="zh-CN" b="1" dirty="0" smtClean="0">
              <a:solidFill>
                <a:srgbClr val="00B050"/>
              </a:solidFill>
            </a:endParaRPr>
          </a:p>
          <a:p>
            <a:endParaRPr lang="en-US" altLang="zh-CN" dirty="0" smtClean="0"/>
          </a:p>
          <a:p>
            <a:r>
              <a:rPr lang="en-US" altLang="zh-CN" b="1" dirty="0" smtClean="0"/>
              <a:t># added new options (hidden), default value is 0.0</a:t>
            </a:r>
            <a:endParaRPr lang="en-US" altLang="zh-CN" b="1" dirty="0"/>
          </a:p>
          <a:p>
            <a:r>
              <a:rPr lang="en-US" altLang="zh-CN" dirty="0" err="1" smtClean="0"/>
              <a:t>add_supply_locations</a:t>
            </a:r>
            <a:r>
              <a:rPr lang="en-US" altLang="zh-CN" dirty="0" smtClean="0"/>
              <a:t> </a:t>
            </a:r>
            <a:r>
              <a:rPr lang="en-US" altLang="zh-CN" dirty="0"/>
              <a:t>-net VDD -metal 5  { { 46.887 44.848 } } </a:t>
            </a:r>
            <a:r>
              <a:rPr lang="en-US" altLang="zh-CN" b="1" dirty="0">
                <a:solidFill>
                  <a:srgbClr val="00B050"/>
                </a:solidFill>
              </a:rPr>
              <a:t>-</a:t>
            </a:r>
            <a:r>
              <a:rPr lang="en-US" altLang="zh-CN" b="1" dirty="0" err="1">
                <a:solidFill>
                  <a:srgbClr val="00B050"/>
                </a:solidFill>
              </a:rPr>
              <a:t>voltage_drop</a:t>
            </a:r>
            <a:r>
              <a:rPr lang="en-US" altLang="zh-CN" b="1" dirty="0">
                <a:solidFill>
                  <a:srgbClr val="00B050"/>
                </a:solidFill>
              </a:rPr>
              <a:t> 0.12</a:t>
            </a:r>
          </a:p>
          <a:p>
            <a:r>
              <a:rPr lang="en-US" altLang="zh-CN" dirty="0" err="1"/>
              <a:t>add_supply_locations</a:t>
            </a:r>
            <a:r>
              <a:rPr lang="en-US" altLang="zh-CN" dirty="0"/>
              <a:t> -net VSS -metal 5  { { 48.890 45.419 } } </a:t>
            </a:r>
            <a:r>
              <a:rPr lang="en-US" altLang="zh-CN" b="1" dirty="0">
                <a:solidFill>
                  <a:srgbClr val="00B050"/>
                </a:solidFill>
              </a:rPr>
              <a:t>-</a:t>
            </a:r>
            <a:r>
              <a:rPr lang="en-US" altLang="zh-CN" b="1" dirty="0" err="1">
                <a:solidFill>
                  <a:srgbClr val="00B050"/>
                </a:solidFill>
              </a:rPr>
              <a:t>voltage_surge</a:t>
            </a:r>
            <a:r>
              <a:rPr lang="en-US" altLang="zh-CN" b="1" dirty="0">
                <a:solidFill>
                  <a:srgbClr val="00B050"/>
                </a:solidFill>
              </a:rPr>
              <a:t> 0.12</a:t>
            </a:r>
            <a:endParaRPr lang="zh-CN" altLang="en-US" b="1" dirty="0">
              <a:solidFill>
                <a:srgbClr val="00B050"/>
              </a:solidFill>
            </a:endParaRPr>
          </a:p>
        </p:txBody>
      </p:sp>
      <p:sp>
        <p:nvSpPr>
          <p:cNvPr id="4" name="矩形 3"/>
          <p:cNvSpPr/>
          <p:nvPr/>
        </p:nvSpPr>
        <p:spPr>
          <a:xfrm>
            <a:off x="611560" y="3861048"/>
            <a:ext cx="7920880" cy="1477328"/>
          </a:xfrm>
          <a:prstGeom prst="rect">
            <a:avLst/>
          </a:prstGeom>
        </p:spPr>
        <p:txBody>
          <a:bodyPr wrap="square">
            <a:spAutoFit/>
          </a:bodyPr>
          <a:lstStyle/>
          <a:p>
            <a:r>
              <a:rPr lang="en-US" altLang="zh-CN" b="1" dirty="0" smtClean="0"/>
              <a:t># test script</a:t>
            </a:r>
            <a:endParaRPr lang="en-US" altLang="zh-CN" b="1" dirty="0"/>
          </a:p>
          <a:p>
            <a:r>
              <a:rPr lang="en-US" altLang="zh-CN" b="1" dirty="0" err="1" smtClean="0">
                <a:solidFill>
                  <a:srgbClr val="00B050"/>
                </a:solidFill>
              </a:rPr>
              <a:t>delete_supply_locations</a:t>
            </a:r>
            <a:endParaRPr lang="en-US" altLang="zh-CN" b="1" dirty="0" smtClean="0">
              <a:solidFill>
                <a:srgbClr val="00B050"/>
              </a:solidFill>
            </a:endParaRPr>
          </a:p>
          <a:p>
            <a:r>
              <a:rPr lang="en-US" altLang="zh-CN" dirty="0" err="1" smtClean="0"/>
              <a:t>add_supply_locations</a:t>
            </a:r>
            <a:r>
              <a:rPr lang="en-US" altLang="zh-CN" dirty="0" smtClean="0"/>
              <a:t> </a:t>
            </a:r>
            <a:r>
              <a:rPr lang="en-US" altLang="zh-CN" dirty="0"/>
              <a:t>-net VDD -metal 5  { { 46.887 44.848 } } </a:t>
            </a:r>
            <a:r>
              <a:rPr lang="en-US" altLang="zh-CN" b="1" dirty="0">
                <a:solidFill>
                  <a:srgbClr val="00B050"/>
                </a:solidFill>
              </a:rPr>
              <a:t>-</a:t>
            </a:r>
            <a:r>
              <a:rPr lang="en-US" altLang="zh-CN" b="1" dirty="0" err="1">
                <a:solidFill>
                  <a:srgbClr val="00B050"/>
                </a:solidFill>
              </a:rPr>
              <a:t>voltage_drop</a:t>
            </a:r>
            <a:r>
              <a:rPr lang="en-US" altLang="zh-CN" b="1" dirty="0">
                <a:solidFill>
                  <a:srgbClr val="00B050"/>
                </a:solidFill>
              </a:rPr>
              <a:t> 0.12</a:t>
            </a:r>
          </a:p>
          <a:p>
            <a:r>
              <a:rPr lang="en-US" altLang="zh-CN" dirty="0" err="1"/>
              <a:t>add_supply_locations</a:t>
            </a:r>
            <a:r>
              <a:rPr lang="en-US" altLang="zh-CN" dirty="0"/>
              <a:t> -net VSS -metal 5  { { 48.890 45.419 } } </a:t>
            </a:r>
            <a:r>
              <a:rPr lang="en-US" altLang="zh-CN" b="1" dirty="0">
                <a:solidFill>
                  <a:srgbClr val="00B050"/>
                </a:solidFill>
              </a:rPr>
              <a:t>-</a:t>
            </a:r>
            <a:r>
              <a:rPr lang="en-US" altLang="zh-CN" b="1" dirty="0" err="1">
                <a:solidFill>
                  <a:srgbClr val="00B050"/>
                </a:solidFill>
              </a:rPr>
              <a:t>voltage_surge</a:t>
            </a:r>
            <a:r>
              <a:rPr lang="en-US" altLang="zh-CN" b="1" dirty="0">
                <a:solidFill>
                  <a:srgbClr val="00B050"/>
                </a:solidFill>
              </a:rPr>
              <a:t> </a:t>
            </a:r>
            <a:r>
              <a:rPr lang="en-US" altLang="zh-CN" b="1" dirty="0" smtClean="0">
                <a:solidFill>
                  <a:srgbClr val="00B050"/>
                </a:solidFill>
              </a:rPr>
              <a:t>0.12</a:t>
            </a:r>
            <a:endParaRPr lang="en-US" altLang="zh-CN" b="1" dirty="0">
              <a:solidFill>
                <a:srgbClr val="00B050"/>
              </a:solidFill>
            </a:endParaRPr>
          </a:p>
          <a:p>
            <a:r>
              <a:rPr lang="en-US" altLang="zh-CN" dirty="0" err="1"/>
              <a:t>analyze_power_network</a:t>
            </a:r>
            <a:r>
              <a:rPr lang="en-US" altLang="zh-CN" dirty="0"/>
              <a:t> -net VDD -</a:t>
            </a:r>
            <a:r>
              <a:rPr lang="en-US" altLang="zh-CN" dirty="0" err="1"/>
              <a:t>disable_supply_gen</a:t>
            </a:r>
            <a:endParaRPr lang="en-US" altLang="zh-CN" dirty="0"/>
          </a:p>
        </p:txBody>
      </p:sp>
      <p:sp>
        <p:nvSpPr>
          <p:cNvPr id="5" name="文本框 4"/>
          <p:cNvSpPr txBox="1"/>
          <p:nvPr/>
        </p:nvSpPr>
        <p:spPr>
          <a:xfrm>
            <a:off x="650859" y="5720189"/>
            <a:ext cx="7881581" cy="646331"/>
          </a:xfrm>
          <a:prstGeom prst="rect">
            <a:avLst/>
          </a:prstGeom>
          <a:noFill/>
        </p:spPr>
        <p:txBody>
          <a:bodyPr wrap="none" rtlCol="0">
            <a:spAutoFit/>
          </a:bodyPr>
          <a:lstStyle/>
          <a:p>
            <a:r>
              <a:rPr lang="en-US" b="1" smtClean="0"/>
              <a:t>Test case location: </a:t>
            </a:r>
          </a:p>
          <a:p>
            <a:r>
              <a:rPr lang="en-US" smtClean="0"/>
              <a:t>/home/stor19d2p1/jchen2/en212/ARM_tiny_case/tiny_ir_test_supply_location.tcl</a:t>
            </a:r>
            <a:endParaRPr lang="en-US"/>
          </a:p>
        </p:txBody>
      </p:sp>
    </p:spTree>
    <p:extLst>
      <p:ext uri="{BB962C8B-B14F-4D97-AF65-F5344CB8AC3E}">
        <p14:creationId xmlns:p14="http://schemas.microsoft.com/office/powerpoint/2010/main" val="2539088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rot="1767595">
            <a:off x="4537573" y="121518"/>
            <a:ext cx="3054361" cy="2714855"/>
          </a:xfrm>
          <a:prstGeom prst="rect">
            <a:avLst/>
          </a:prstGeom>
          <a:scene3d>
            <a:camera prst="isometricRightUp"/>
            <a:lightRig rig="threePt" dir="t"/>
          </a:scene3d>
        </p:spPr>
      </p:pic>
      <p:grpSp>
        <p:nvGrpSpPr>
          <p:cNvPr id="3" name="组合 2"/>
          <p:cNvGrpSpPr/>
          <p:nvPr/>
        </p:nvGrpSpPr>
        <p:grpSpPr>
          <a:xfrm>
            <a:off x="4221823" y="2354893"/>
            <a:ext cx="291530" cy="584775"/>
            <a:chOff x="3620873" y="5047145"/>
            <a:chExt cx="388707" cy="584775"/>
          </a:xfrm>
        </p:grpSpPr>
        <p:sp>
          <p:nvSpPr>
            <p:cNvPr id="4" name="流程图: 接点 78"/>
            <p:cNvSpPr/>
            <p:nvPr/>
          </p:nvSpPr>
          <p:spPr>
            <a:xfrm>
              <a:off x="3620873" y="5136836"/>
              <a:ext cx="388707" cy="391755"/>
            </a:xfrm>
            <a:prstGeom prst="flowChartConnecto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3200" b="1">
                <a:solidFill>
                  <a:schemeClr val="tx1"/>
                </a:solidFill>
              </a:endParaRPr>
            </a:p>
          </p:txBody>
        </p:sp>
        <p:sp>
          <p:nvSpPr>
            <p:cNvPr id="5" name="文本框 79"/>
            <p:cNvSpPr txBox="1"/>
            <p:nvPr/>
          </p:nvSpPr>
          <p:spPr>
            <a:xfrm>
              <a:off x="3625205" y="5047145"/>
              <a:ext cx="383011" cy="584775"/>
            </a:xfrm>
            <a:prstGeom prst="rect">
              <a:avLst/>
            </a:prstGeom>
            <a:noFill/>
          </p:spPr>
          <p:txBody>
            <a:bodyPr wrap="none" rtlCol="0">
              <a:spAutoFit/>
            </a:bodyPr>
            <a:lstStyle/>
            <a:p>
              <a:pPr algn="ctr"/>
              <a:r>
                <a:rPr lang="en-US" sz="1600" b="1" dirty="0" smtClean="0"/>
                <a:t>+</a:t>
              </a:r>
            </a:p>
            <a:p>
              <a:pPr algn="ctr"/>
              <a:r>
                <a:rPr lang="en-US" sz="1600" b="1" dirty="0" smtClean="0"/>
                <a:t>-</a:t>
              </a:r>
              <a:endParaRPr lang="en-US" sz="1600" b="1" dirty="0"/>
            </a:p>
          </p:txBody>
        </p:sp>
      </p:grpSp>
      <p:cxnSp>
        <p:nvCxnSpPr>
          <p:cNvPr id="6" name="直接连接符 5"/>
          <p:cNvCxnSpPr/>
          <p:nvPr/>
        </p:nvCxnSpPr>
        <p:spPr>
          <a:xfrm>
            <a:off x="4363032" y="2143187"/>
            <a:ext cx="0" cy="3013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4363506" y="2143187"/>
            <a:ext cx="0" cy="3013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4356228" y="2828681"/>
            <a:ext cx="0" cy="34657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等腰三角形 8"/>
          <p:cNvSpPr/>
          <p:nvPr/>
        </p:nvSpPr>
        <p:spPr>
          <a:xfrm rot="10800000">
            <a:off x="4260190" y="3175257"/>
            <a:ext cx="205684" cy="188295"/>
          </a:xfrm>
          <a:prstGeom prst="triangl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0" name="组合 9"/>
          <p:cNvGrpSpPr/>
          <p:nvPr/>
        </p:nvGrpSpPr>
        <p:grpSpPr>
          <a:xfrm>
            <a:off x="4237263" y="382820"/>
            <a:ext cx="291530" cy="1220365"/>
            <a:chOff x="1599700" y="1029383"/>
            <a:chExt cx="388707" cy="1220365"/>
          </a:xfrm>
        </p:grpSpPr>
        <p:grpSp>
          <p:nvGrpSpPr>
            <p:cNvPr id="11" name="组合 10"/>
            <p:cNvGrpSpPr/>
            <p:nvPr/>
          </p:nvGrpSpPr>
          <p:grpSpPr>
            <a:xfrm>
              <a:off x="1599700" y="1241089"/>
              <a:ext cx="388707" cy="584775"/>
              <a:chOff x="3620873" y="5047145"/>
              <a:chExt cx="388707" cy="584775"/>
            </a:xfrm>
          </p:grpSpPr>
          <p:sp>
            <p:nvSpPr>
              <p:cNvPr id="16" name="流程图: 接点 78"/>
              <p:cNvSpPr/>
              <p:nvPr/>
            </p:nvSpPr>
            <p:spPr>
              <a:xfrm>
                <a:off x="3620873" y="5136836"/>
                <a:ext cx="388707" cy="391755"/>
              </a:xfrm>
              <a:prstGeom prst="flowChartConnecto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3200" b="1">
                  <a:solidFill>
                    <a:schemeClr val="tx1"/>
                  </a:solidFill>
                </a:endParaRPr>
              </a:p>
            </p:txBody>
          </p:sp>
          <p:sp>
            <p:nvSpPr>
              <p:cNvPr id="17" name="文本框 79"/>
              <p:cNvSpPr txBox="1"/>
              <p:nvPr/>
            </p:nvSpPr>
            <p:spPr>
              <a:xfrm>
                <a:off x="3625205" y="5047145"/>
                <a:ext cx="383011" cy="584775"/>
              </a:xfrm>
              <a:prstGeom prst="rect">
                <a:avLst/>
              </a:prstGeom>
              <a:noFill/>
            </p:spPr>
            <p:txBody>
              <a:bodyPr wrap="none" rtlCol="0">
                <a:spAutoFit/>
              </a:bodyPr>
              <a:lstStyle/>
              <a:p>
                <a:pPr algn="ctr"/>
                <a:r>
                  <a:rPr lang="en-US" sz="1600" b="1" dirty="0" smtClean="0"/>
                  <a:t>+</a:t>
                </a:r>
              </a:p>
              <a:p>
                <a:pPr algn="ctr"/>
                <a:r>
                  <a:rPr lang="en-US" sz="1600" b="1" dirty="0" smtClean="0"/>
                  <a:t>-</a:t>
                </a:r>
                <a:endParaRPr lang="en-US" sz="1600" b="1" dirty="0"/>
              </a:p>
            </p:txBody>
          </p:sp>
        </p:grpSp>
        <p:cxnSp>
          <p:nvCxnSpPr>
            <p:cNvPr id="12" name="直接连接符 11"/>
            <p:cNvCxnSpPr/>
            <p:nvPr/>
          </p:nvCxnSpPr>
          <p:spPr>
            <a:xfrm>
              <a:off x="1787979" y="1029383"/>
              <a:ext cx="0" cy="3013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1788612" y="1029383"/>
              <a:ext cx="0" cy="3013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1778908" y="1714878"/>
              <a:ext cx="0" cy="34657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等腰三角形 14"/>
            <p:cNvSpPr/>
            <p:nvPr/>
          </p:nvSpPr>
          <p:spPr>
            <a:xfrm rot="10800000">
              <a:off x="1650856" y="2061453"/>
              <a:ext cx="274245" cy="188295"/>
            </a:xfrm>
            <a:prstGeom prst="triangl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8" name="组合 17"/>
          <p:cNvGrpSpPr/>
          <p:nvPr/>
        </p:nvGrpSpPr>
        <p:grpSpPr>
          <a:xfrm>
            <a:off x="7895172" y="382820"/>
            <a:ext cx="291530" cy="1220365"/>
            <a:chOff x="1599700" y="1029383"/>
            <a:chExt cx="388707" cy="1220365"/>
          </a:xfrm>
        </p:grpSpPr>
        <p:grpSp>
          <p:nvGrpSpPr>
            <p:cNvPr id="19" name="组合 18"/>
            <p:cNvGrpSpPr/>
            <p:nvPr/>
          </p:nvGrpSpPr>
          <p:grpSpPr>
            <a:xfrm>
              <a:off x="1599700" y="1241089"/>
              <a:ext cx="388707" cy="584775"/>
              <a:chOff x="3620873" y="5047145"/>
              <a:chExt cx="388707" cy="584775"/>
            </a:xfrm>
          </p:grpSpPr>
          <p:sp>
            <p:nvSpPr>
              <p:cNvPr id="24" name="流程图: 接点 78"/>
              <p:cNvSpPr/>
              <p:nvPr/>
            </p:nvSpPr>
            <p:spPr>
              <a:xfrm>
                <a:off x="3620873" y="5136836"/>
                <a:ext cx="388707" cy="391755"/>
              </a:xfrm>
              <a:prstGeom prst="flowChartConnecto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3200" b="1">
                  <a:solidFill>
                    <a:schemeClr val="tx1"/>
                  </a:solidFill>
                </a:endParaRPr>
              </a:p>
            </p:txBody>
          </p:sp>
          <p:sp>
            <p:nvSpPr>
              <p:cNvPr id="25" name="文本框 79"/>
              <p:cNvSpPr txBox="1"/>
              <p:nvPr/>
            </p:nvSpPr>
            <p:spPr>
              <a:xfrm>
                <a:off x="3625205" y="5047145"/>
                <a:ext cx="383011" cy="584775"/>
              </a:xfrm>
              <a:prstGeom prst="rect">
                <a:avLst/>
              </a:prstGeom>
              <a:noFill/>
            </p:spPr>
            <p:txBody>
              <a:bodyPr wrap="none" rtlCol="0">
                <a:spAutoFit/>
              </a:bodyPr>
              <a:lstStyle/>
              <a:p>
                <a:pPr algn="ctr"/>
                <a:r>
                  <a:rPr lang="en-US" sz="1600" b="1" dirty="0" smtClean="0"/>
                  <a:t>+</a:t>
                </a:r>
              </a:p>
              <a:p>
                <a:pPr algn="ctr"/>
                <a:r>
                  <a:rPr lang="en-US" sz="1600" b="1" dirty="0" smtClean="0"/>
                  <a:t>-</a:t>
                </a:r>
                <a:endParaRPr lang="en-US" sz="1600" b="1" dirty="0"/>
              </a:p>
            </p:txBody>
          </p:sp>
        </p:grpSp>
        <p:cxnSp>
          <p:nvCxnSpPr>
            <p:cNvPr id="20" name="直接连接符 19"/>
            <p:cNvCxnSpPr/>
            <p:nvPr/>
          </p:nvCxnSpPr>
          <p:spPr>
            <a:xfrm>
              <a:off x="1787979" y="1029383"/>
              <a:ext cx="0" cy="3013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1788612" y="1029383"/>
              <a:ext cx="0" cy="3013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1778908" y="1714878"/>
              <a:ext cx="0" cy="34657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等腰三角形 22"/>
            <p:cNvSpPr/>
            <p:nvPr/>
          </p:nvSpPr>
          <p:spPr>
            <a:xfrm rot="10800000">
              <a:off x="1650856" y="2061453"/>
              <a:ext cx="274245" cy="188295"/>
            </a:xfrm>
            <a:prstGeom prst="triangl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26" name="组合 25"/>
          <p:cNvGrpSpPr/>
          <p:nvPr/>
        </p:nvGrpSpPr>
        <p:grpSpPr>
          <a:xfrm>
            <a:off x="7357481" y="1907597"/>
            <a:ext cx="291530" cy="1220365"/>
            <a:chOff x="1599700" y="1029383"/>
            <a:chExt cx="388707" cy="1220365"/>
          </a:xfrm>
        </p:grpSpPr>
        <p:grpSp>
          <p:nvGrpSpPr>
            <p:cNvPr id="27" name="组合 26"/>
            <p:cNvGrpSpPr/>
            <p:nvPr/>
          </p:nvGrpSpPr>
          <p:grpSpPr>
            <a:xfrm>
              <a:off x="1599700" y="1241089"/>
              <a:ext cx="388707" cy="584775"/>
              <a:chOff x="3620873" y="5047145"/>
              <a:chExt cx="388707" cy="584775"/>
            </a:xfrm>
          </p:grpSpPr>
          <p:sp>
            <p:nvSpPr>
              <p:cNvPr id="32" name="流程图: 接点 78"/>
              <p:cNvSpPr/>
              <p:nvPr/>
            </p:nvSpPr>
            <p:spPr>
              <a:xfrm>
                <a:off x="3620873" y="5136836"/>
                <a:ext cx="388707" cy="391755"/>
              </a:xfrm>
              <a:prstGeom prst="flowChartConnecto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3200" b="1">
                  <a:solidFill>
                    <a:schemeClr val="tx1"/>
                  </a:solidFill>
                </a:endParaRPr>
              </a:p>
            </p:txBody>
          </p:sp>
          <p:sp>
            <p:nvSpPr>
              <p:cNvPr id="33" name="文本框 79"/>
              <p:cNvSpPr txBox="1"/>
              <p:nvPr/>
            </p:nvSpPr>
            <p:spPr>
              <a:xfrm>
                <a:off x="3625205" y="5047145"/>
                <a:ext cx="383011" cy="584775"/>
              </a:xfrm>
              <a:prstGeom prst="rect">
                <a:avLst/>
              </a:prstGeom>
              <a:noFill/>
            </p:spPr>
            <p:txBody>
              <a:bodyPr wrap="none" rtlCol="0">
                <a:spAutoFit/>
              </a:bodyPr>
              <a:lstStyle/>
              <a:p>
                <a:pPr algn="ctr"/>
                <a:r>
                  <a:rPr lang="en-US" sz="1600" b="1" dirty="0" smtClean="0"/>
                  <a:t>+</a:t>
                </a:r>
              </a:p>
              <a:p>
                <a:pPr algn="ctr"/>
                <a:r>
                  <a:rPr lang="en-US" sz="1600" b="1" dirty="0" smtClean="0"/>
                  <a:t>-</a:t>
                </a:r>
                <a:endParaRPr lang="en-US" sz="1600" b="1" dirty="0"/>
              </a:p>
            </p:txBody>
          </p:sp>
        </p:grpSp>
        <p:cxnSp>
          <p:nvCxnSpPr>
            <p:cNvPr id="28" name="直接连接符 27"/>
            <p:cNvCxnSpPr/>
            <p:nvPr/>
          </p:nvCxnSpPr>
          <p:spPr>
            <a:xfrm>
              <a:off x="1787979" y="1029383"/>
              <a:ext cx="0" cy="3013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1788612" y="1029383"/>
              <a:ext cx="0" cy="3013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1778908" y="1714878"/>
              <a:ext cx="0" cy="34657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等腰三角形 30"/>
            <p:cNvSpPr/>
            <p:nvPr/>
          </p:nvSpPr>
          <p:spPr>
            <a:xfrm rot="10800000">
              <a:off x="1650856" y="2061453"/>
              <a:ext cx="274245" cy="188295"/>
            </a:xfrm>
            <a:prstGeom prst="triangl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34" name="直接连接符 33"/>
          <p:cNvCxnSpPr/>
          <p:nvPr/>
        </p:nvCxnSpPr>
        <p:spPr>
          <a:xfrm>
            <a:off x="4378947" y="382819"/>
            <a:ext cx="132173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6720318" y="382819"/>
            <a:ext cx="132173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接连接符 35"/>
          <p:cNvCxnSpPr/>
          <p:nvPr/>
        </p:nvCxnSpPr>
        <p:spPr>
          <a:xfrm>
            <a:off x="6725512" y="1893039"/>
            <a:ext cx="778847"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4356228" y="2158085"/>
            <a:ext cx="660866" cy="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6725512" y="382820"/>
            <a:ext cx="0" cy="301397"/>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5700678" y="382820"/>
            <a:ext cx="0" cy="301397"/>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4528793" y="706639"/>
            <a:ext cx="615874" cy="369332"/>
          </a:xfrm>
          <a:prstGeom prst="rect">
            <a:avLst/>
          </a:prstGeom>
          <a:noFill/>
        </p:spPr>
        <p:txBody>
          <a:bodyPr wrap="none" rtlCol="0">
            <a:spAutoFit/>
          </a:bodyPr>
          <a:lstStyle/>
          <a:p>
            <a:r>
              <a:rPr lang="en-US" altLang="zh-CN" b="1" dirty="0" smtClean="0"/>
              <a:t>0.7V</a:t>
            </a:r>
            <a:endParaRPr lang="zh-CN" altLang="en-US" b="1" dirty="0"/>
          </a:p>
        </p:txBody>
      </p:sp>
      <p:sp>
        <p:nvSpPr>
          <p:cNvPr id="41" name="TextBox 40"/>
          <p:cNvSpPr txBox="1"/>
          <p:nvPr/>
        </p:nvSpPr>
        <p:spPr>
          <a:xfrm>
            <a:off x="4528793" y="2559994"/>
            <a:ext cx="615874" cy="369332"/>
          </a:xfrm>
          <a:prstGeom prst="rect">
            <a:avLst/>
          </a:prstGeom>
          <a:noFill/>
        </p:spPr>
        <p:txBody>
          <a:bodyPr wrap="none" rtlCol="0">
            <a:spAutoFit/>
          </a:bodyPr>
          <a:lstStyle/>
          <a:p>
            <a:r>
              <a:rPr lang="en-US" altLang="zh-CN" b="1" dirty="0" smtClean="0"/>
              <a:t>1.6V</a:t>
            </a:r>
            <a:endParaRPr lang="zh-CN" altLang="en-US" b="1" dirty="0"/>
          </a:p>
        </p:txBody>
      </p:sp>
      <p:sp>
        <p:nvSpPr>
          <p:cNvPr id="42" name="TextBox 41"/>
          <p:cNvSpPr txBox="1"/>
          <p:nvPr/>
        </p:nvSpPr>
        <p:spPr>
          <a:xfrm>
            <a:off x="7677317" y="2190662"/>
            <a:ext cx="615874" cy="369332"/>
          </a:xfrm>
          <a:prstGeom prst="rect">
            <a:avLst/>
          </a:prstGeom>
          <a:noFill/>
        </p:spPr>
        <p:txBody>
          <a:bodyPr wrap="none" rtlCol="0">
            <a:spAutoFit/>
          </a:bodyPr>
          <a:lstStyle/>
          <a:p>
            <a:r>
              <a:rPr lang="en-US" altLang="zh-CN" b="1" dirty="0" smtClean="0"/>
              <a:t>1.0V</a:t>
            </a:r>
            <a:endParaRPr lang="zh-CN" altLang="en-US" b="1" dirty="0"/>
          </a:p>
        </p:txBody>
      </p:sp>
      <p:sp>
        <p:nvSpPr>
          <p:cNvPr id="43" name="TextBox 42"/>
          <p:cNvSpPr txBox="1"/>
          <p:nvPr/>
        </p:nvSpPr>
        <p:spPr>
          <a:xfrm>
            <a:off x="8248817" y="726610"/>
            <a:ext cx="615874" cy="369332"/>
          </a:xfrm>
          <a:prstGeom prst="rect">
            <a:avLst/>
          </a:prstGeom>
          <a:noFill/>
        </p:spPr>
        <p:txBody>
          <a:bodyPr wrap="none" rtlCol="0">
            <a:spAutoFit/>
          </a:bodyPr>
          <a:lstStyle/>
          <a:p>
            <a:r>
              <a:rPr lang="en-US" altLang="zh-CN" b="1" dirty="0" smtClean="0"/>
              <a:t>1.1V</a:t>
            </a:r>
            <a:endParaRPr lang="zh-CN" altLang="en-US" b="1" dirty="0"/>
          </a:p>
        </p:txBody>
      </p:sp>
      <p:sp>
        <p:nvSpPr>
          <p:cNvPr id="44" name="TextBox 43"/>
          <p:cNvSpPr txBox="1"/>
          <p:nvPr/>
        </p:nvSpPr>
        <p:spPr>
          <a:xfrm>
            <a:off x="460977" y="240668"/>
            <a:ext cx="2666499" cy="369332"/>
          </a:xfrm>
          <a:prstGeom prst="rect">
            <a:avLst/>
          </a:prstGeom>
          <a:noFill/>
        </p:spPr>
        <p:txBody>
          <a:bodyPr wrap="none" rtlCol="0">
            <a:spAutoFit/>
          </a:bodyPr>
          <a:lstStyle/>
          <a:p>
            <a:r>
              <a:rPr lang="en-US" altLang="zh-CN" b="1" smtClean="0"/>
              <a:t>Supply </a:t>
            </a:r>
            <a:r>
              <a:rPr lang="en-US" altLang="zh-CN" b="1" smtClean="0"/>
              <a:t>model background</a:t>
            </a:r>
            <a:endParaRPr lang="zh-CN" altLang="en-US" b="1" dirty="0"/>
          </a:p>
        </p:txBody>
      </p:sp>
      <p:sp>
        <p:nvSpPr>
          <p:cNvPr id="45" name="TextBox 44"/>
          <p:cNvSpPr txBox="1"/>
          <p:nvPr/>
        </p:nvSpPr>
        <p:spPr>
          <a:xfrm>
            <a:off x="348023" y="3569301"/>
            <a:ext cx="8623194" cy="923330"/>
          </a:xfrm>
          <a:prstGeom prst="rect">
            <a:avLst/>
          </a:prstGeom>
          <a:noFill/>
        </p:spPr>
        <p:txBody>
          <a:bodyPr wrap="none" rtlCol="0">
            <a:spAutoFit/>
          </a:bodyPr>
          <a:lstStyle/>
          <a:p>
            <a:r>
              <a:rPr lang="en-US" altLang="zh-CN" b="1" smtClean="0"/>
              <a:t>This project is used for dynamic IR drop analysis.</a:t>
            </a:r>
          </a:p>
          <a:p>
            <a:endParaRPr lang="en-US" altLang="zh-CN" b="1"/>
          </a:p>
          <a:p>
            <a:r>
              <a:rPr lang="en-US" altLang="zh-CN" b="1"/>
              <a:t>Jchen implemented phase one code in QHH</a:t>
            </a:r>
            <a:r>
              <a:rPr lang="en-US" altLang="zh-CN" b="1"/>
              <a:t>, </a:t>
            </a:r>
            <a:r>
              <a:rPr lang="en-US" altLang="zh-CN" b="1" smtClean="0"/>
              <a:t>with  </a:t>
            </a:r>
            <a:r>
              <a:rPr lang="en-US" altLang="zh-CN" b="1"/>
              <a:t>b667698317d98904b40dd60f8e3df5e5</a:t>
            </a:r>
            <a:endParaRPr lang="en-US" altLang="zh-CN" dirty="0" smtClean="0"/>
          </a:p>
        </p:txBody>
      </p:sp>
    </p:spTree>
    <p:extLst>
      <p:ext uri="{BB962C8B-B14F-4D97-AF65-F5344CB8AC3E}">
        <p14:creationId xmlns:p14="http://schemas.microsoft.com/office/powerpoint/2010/main" val="158934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80111" y="404664"/>
            <a:ext cx="8863889" cy="5909310"/>
          </a:xfrm>
          <a:prstGeom prst="rect">
            <a:avLst/>
          </a:prstGeom>
        </p:spPr>
        <p:txBody>
          <a:bodyPr wrap="square">
            <a:spAutoFit/>
          </a:bodyPr>
          <a:lstStyle/>
          <a:p>
            <a:r>
              <a:rPr lang="en-US" b="1"/>
              <a:t>Gilbert giga 白耿 10:37</a:t>
            </a:r>
          </a:p>
          <a:p>
            <a:r>
              <a:rPr lang="en-US"/>
              <a:t>I have an idea to enhance add_supply_location command. We can add "-voltage_drop / -voltage_surge &lt;float val&gt;" to support voltage source with non-nominal value.</a:t>
            </a:r>
          </a:p>
          <a:p>
            <a:r>
              <a:rPr lang="en-US"/>
              <a:t>By doing this, all the ideal supply voltages do not have to use identical nominal supply value.</a:t>
            </a:r>
          </a:p>
          <a:p>
            <a:r>
              <a:rPr lang="en-US"/>
              <a:t>So we can claim that analog supply voltage module can be supported by our tool.</a:t>
            </a:r>
          </a:p>
          <a:p>
            <a:r>
              <a:rPr lang="en-US"/>
              <a:t>You can refer to PG partition code. When we do partition, the boundary node are treated as ideal voltage source with extra voltage drop applied.</a:t>
            </a:r>
          </a:p>
          <a:p>
            <a:r>
              <a:rPr lang="en-US"/>
              <a:t>You can use the same approach when making the enhancement.</a:t>
            </a:r>
          </a:p>
          <a:p>
            <a:endParaRPr lang="en-US"/>
          </a:p>
          <a:p>
            <a:r>
              <a:rPr lang="en-US"/>
              <a:t>Regarding "set_supply_location -drop / -surge" enhancement, you can refert to routine</a:t>
            </a:r>
          </a:p>
          <a:p>
            <a:r>
              <a:rPr lang="en-US"/>
              <a:t>double irPNode::GetCurrTermDelta (double nomVolt)</a:t>
            </a:r>
          </a:p>
          <a:p>
            <a:endParaRPr lang="en-US"/>
          </a:p>
          <a:p>
            <a:r>
              <a:rPr lang="en-US"/>
              <a:t>For regular voltage source node, it is converted into multiple current sources using Norton theory (depending on the source node adjacent resistive edges)</a:t>
            </a:r>
          </a:p>
          <a:p>
            <a:r>
              <a:rPr lang="en-US"/>
              <a:t>If "-drop/-surge" is defined, you can set the voltage source node ： SetDynamicV()</a:t>
            </a:r>
          </a:p>
          <a:p>
            <a:r>
              <a:rPr lang="en-US"/>
              <a:t>This dynamic voltage variation will be converged into current variation during stamping.  </a:t>
            </a:r>
          </a:p>
          <a:p>
            <a:endParaRPr lang="en-US"/>
          </a:p>
          <a:p>
            <a:r>
              <a:rPr lang="en-US"/>
              <a:t>Jun, the surge / drop shall set as constant offset at the supply location. We will assume the output of voltage control module is constant voltage for now. It is just deviate from nominal supply voltage value by the constant offset. In the future, we can support varying voltage waveform. The enhancement is also not difficult, I think.</a:t>
            </a:r>
          </a:p>
        </p:txBody>
      </p:sp>
    </p:spTree>
    <p:extLst>
      <p:ext uri="{BB962C8B-B14F-4D97-AF65-F5344CB8AC3E}">
        <p14:creationId xmlns:p14="http://schemas.microsoft.com/office/powerpoint/2010/main" val="1578633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884" y="184666"/>
            <a:ext cx="3621441" cy="707886"/>
          </a:xfrm>
          <a:prstGeom prst="rect">
            <a:avLst/>
          </a:prstGeom>
          <a:noFill/>
        </p:spPr>
        <p:txBody>
          <a:bodyPr wrap="none" rtlCol="0">
            <a:spAutoFit/>
          </a:bodyPr>
          <a:lstStyle/>
          <a:p>
            <a:r>
              <a:rPr lang="en-US" altLang="zh-CN" sz="4000" b="1" dirty="0" smtClean="0"/>
              <a:t>Implementation</a:t>
            </a:r>
            <a:endParaRPr lang="zh-CN" altLang="en-US" sz="4000" b="1" dirty="0"/>
          </a:p>
        </p:txBody>
      </p:sp>
      <p:sp>
        <p:nvSpPr>
          <p:cNvPr id="4" name="矩形 3"/>
          <p:cNvSpPr/>
          <p:nvPr/>
        </p:nvSpPr>
        <p:spPr>
          <a:xfrm>
            <a:off x="395536" y="2270648"/>
            <a:ext cx="2206494" cy="600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err="1" smtClean="0"/>
              <a:t>dbSupplyLoc</a:t>
            </a:r>
            <a:endParaRPr lang="zh-CN" altLang="en-US" sz="2800" b="1" dirty="0"/>
          </a:p>
        </p:txBody>
      </p:sp>
      <p:sp>
        <p:nvSpPr>
          <p:cNvPr id="5" name="矩形 4"/>
          <p:cNvSpPr/>
          <p:nvPr/>
        </p:nvSpPr>
        <p:spPr>
          <a:xfrm>
            <a:off x="80322" y="1082679"/>
            <a:ext cx="2836921"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t>Add/delete/report</a:t>
            </a:r>
          </a:p>
          <a:p>
            <a:pPr algn="ctr"/>
            <a:r>
              <a:rPr lang="en-US" altLang="zh-CN" b="1" dirty="0" smtClean="0"/>
              <a:t>Supply locations</a:t>
            </a:r>
            <a:endParaRPr lang="zh-CN" altLang="en-US" b="1" dirty="0"/>
          </a:p>
        </p:txBody>
      </p:sp>
      <p:sp>
        <p:nvSpPr>
          <p:cNvPr id="6" name="下箭头 5"/>
          <p:cNvSpPr/>
          <p:nvPr/>
        </p:nvSpPr>
        <p:spPr>
          <a:xfrm>
            <a:off x="1354766" y="1838600"/>
            <a:ext cx="288032" cy="360040"/>
          </a:xfrm>
          <a:prstGeom prst="downArrow">
            <a:avLst/>
          </a:prstGeom>
          <a:solidFill>
            <a:schemeClr val="bg1">
              <a:lumMod val="75000"/>
            </a:schemeClr>
          </a:solidFill>
          <a:ln>
            <a:solidFill>
              <a:schemeClr val="bg1">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a:p>
        </p:txBody>
      </p:sp>
      <p:sp>
        <p:nvSpPr>
          <p:cNvPr id="9" name="矩形 8"/>
          <p:cNvSpPr/>
          <p:nvPr/>
        </p:nvSpPr>
        <p:spPr>
          <a:xfrm>
            <a:off x="-172397" y="4855922"/>
            <a:ext cx="4047839" cy="923330"/>
          </a:xfrm>
          <a:prstGeom prst="rect">
            <a:avLst/>
          </a:prstGeom>
          <a:solidFill>
            <a:schemeClr val="accent6">
              <a:lumMod val="20000"/>
              <a:lumOff val="80000"/>
            </a:schemeClr>
          </a:solidFill>
        </p:spPr>
        <p:txBody>
          <a:bodyPr wrap="none">
            <a:spAutoFit/>
          </a:bodyPr>
          <a:lstStyle/>
          <a:p>
            <a:r>
              <a:rPr lang="en-US" altLang="zh-CN" b="1" dirty="0"/>
              <a:t>// Newly added </a:t>
            </a:r>
            <a:r>
              <a:rPr lang="en-US" altLang="zh-CN" b="1" dirty="0" err="1"/>
              <a:t>irPGMgr</a:t>
            </a:r>
            <a:r>
              <a:rPr lang="en-US" altLang="zh-CN" b="1" dirty="0"/>
              <a:t>::</a:t>
            </a:r>
            <a:r>
              <a:rPr lang="en-US" altLang="zh-CN" b="1" dirty="0" err="1"/>
              <a:t>ExtractPGraph</a:t>
            </a:r>
            <a:endParaRPr lang="en-US" altLang="zh-CN" b="1" dirty="0" smtClean="0"/>
          </a:p>
          <a:p>
            <a:r>
              <a:rPr lang="en-US" altLang="zh-CN" b="1" dirty="0" smtClean="0"/>
              <a:t>// Attach model effect to </a:t>
            </a:r>
            <a:r>
              <a:rPr lang="en-US" altLang="zh-CN" b="1" dirty="0" err="1" smtClean="0"/>
              <a:t>src</a:t>
            </a:r>
            <a:r>
              <a:rPr lang="en-US" altLang="zh-CN" b="1" dirty="0" smtClean="0"/>
              <a:t> node</a:t>
            </a:r>
          </a:p>
          <a:p>
            <a:r>
              <a:rPr lang="en-US" altLang="zh-CN" smtClean="0"/>
              <a:t>pnode2-</a:t>
            </a:r>
            <a:r>
              <a:rPr lang="en-US" altLang="zh-CN" dirty="0"/>
              <a:t>&gt;</a:t>
            </a:r>
            <a:r>
              <a:rPr lang="en-US" altLang="zh-CN" dirty="0" err="1"/>
              <a:t>AddSupplyModel</a:t>
            </a:r>
            <a:r>
              <a:rPr lang="en-US" altLang="zh-CN" dirty="0"/>
              <a:t>(width</a:t>
            </a:r>
            <a:r>
              <a:rPr lang="en-US" altLang="zh-CN" dirty="0" smtClean="0"/>
              <a:t>)</a:t>
            </a:r>
          </a:p>
        </p:txBody>
      </p:sp>
      <p:sp>
        <p:nvSpPr>
          <p:cNvPr id="11" name="下箭头 10"/>
          <p:cNvSpPr/>
          <p:nvPr/>
        </p:nvSpPr>
        <p:spPr>
          <a:xfrm>
            <a:off x="4811151" y="3954710"/>
            <a:ext cx="288032" cy="360040"/>
          </a:xfrm>
          <a:prstGeom prst="downArrow">
            <a:avLst/>
          </a:prstGeom>
          <a:solidFill>
            <a:schemeClr val="bg1">
              <a:lumMod val="75000"/>
            </a:schemeClr>
          </a:solidFill>
          <a:ln>
            <a:solidFill>
              <a:schemeClr val="bg1">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a:p>
        </p:txBody>
      </p:sp>
      <p:sp>
        <p:nvSpPr>
          <p:cNvPr id="12" name="任意多边形 11"/>
          <p:cNvSpPr/>
          <p:nvPr/>
        </p:nvSpPr>
        <p:spPr>
          <a:xfrm>
            <a:off x="2818656" y="2320713"/>
            <a:ext cx="2136511" cy="671240"/>
          </a:xfrm>
          <a:custGeom>
            <a:avLst/>
            <a:gdLst>
              <a:gd name="connsiteX0" fmla="*/ 0 w 2358987"/>
              <a:gd name="connsiteY0" fmla="*/ 134909 h 671240"/>
              <a:gd name="connsiteX1" fmla="*/ 1055077 w 2358987"/>
              <a:gd name="connsiteY1" fmla="*/ 3025 h 671240"/>
              <a:gd name="connsiteX2" fmla="*/ 2154115 w 2358987"/>
              <a:gd name="connsiteY2" fmla="*/ 99740 h 671240"/>
              <a:gd name="connsiteX3" fmla="*/ 2356338 w 2358987"/>
              <a:gd name="connsiteY3" fmla="*/ 671240 h 671240"/>
            </a:gdLst>
            <a:ahLst/>
            <a:cxnLst>
              <a:cxn ang="0">
                <a:pos x="connsiteX0" y="connsiteY0"/>
              </a:cxn>
              <a:cxn ang="0">
                <a:pos x="connsiteX1" y="connsiteY1"/>
              </a:cxn>
              <a:cxn ang="0">
                <a:pos x="connsiteX2" y="connsiteY2"/>
              </a:cxn>
              <a:cxn ang="0">
                <a:pos x="connsiteX3" y="connsiteY3"/>
              </a:cxn>
            </a:cxnLst>
            <a:rect l="l" t="t" r="r" b="b"/>
            <a:pathLst>
              <a:path w="2358987" h="671240">
                <a:moveTo>
                  <a:pt x="0" y="134909"/>
                </a:moveTo>
                <a:cubicBezTo>
                  <a:pt x="348029" y="71897"/>
                  <a:pt x="696058" y="8886"/>
                  <a:pt x="1055077" y="3025"/>
                </a:cubicBezTo>
                <a:cubicBezTo>
                  <a:pt x="1414096" y="-2836"/>
                  <a:pt x="1937238" y="-11629"/>
                  <a:pt x="2154115" y="99740"/>
                </a:cubicBezTo>
                <a:cubicBezTo>
                  <a:pt x="2370992" y="211109"/>
                  <a:pt x="2363665" y="441174"/>
                  <a:pt x="2356338" y="671240"/>
                </a:cubicBezTo>
              </a:path>
            </a:pathLst>
          </a:custGeom>
          <a:ln w="60325">
            <a:solidFill>
              <a:schemeClr val="bg1">
                <a:lumMod val="65000"/>
              </a:schemeClr>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chemeClr val="bg1">
                  <a:lumMod val="75000"/>
                </a:schemeClr>
              </a:solidFill>
            </a:endParaRPr>
          </a:p>
        </p:txBody>
      </p:sp>
      <p:sp>
        <p:nvSpPr>
          <p:cNvPr id="13" name="矩形 12"/>
          <p:cNvSpPr/>
          <p:nvPr/>
        </p:nvSpPr>
        <p:spPr>
          <a:xfrm>
            <a:off x="5079266" y="1730751"/>
            <a:ext cx="4891467" cy="1477328"/>
          </a:xfrm>
          <a:prstGeom prst="rect">
            <a:avLst/>
          </a:prstGeom>
          <a:solidFill>
            <a:schemeClr val="accent6">
              <a:lumMod val="20000"/>
              <a:lumOff val="80000"/>
            </a:schemeClr>
          </a:solidFill>
        </p:spPr>
        <p:txBody>
          <a:bodyPr wrap="none">
            <a:spAutoFit/>
          </a:bodyPr>
          <a:lstStyle/>
          <a:p>
            <a:r>
              <a:rPr lang="en-US" altLang="zh-CN" b="1" dirty="0" smtClean="0"/>
              <a:t>// Supply </a:t>
            </a:r>
            <a:r>
              <a:rPr lang="en-US" altLang="zh-CN" b="1" dirty="0" err="1" smtClean="0"/>
              <a:t>loc</a:t>
            </a:r>
            <a:r>
              <a:rPr lang="en-US" altLang="zh-CN" b="1" dirty="0" smtClean="0"/>
              <a:t> is </a:t>
            </a:r>
            <a:r>
              <a:rPr lang="en-US" altLang="zh-CN" b="1" u="sng" dirty="0" smtClean="0"/>
              <a:t>aligned to wire/pitch center</a:t>
            </a:r>
          </a:p>
          <a:p>
            <a:r>
              <a:rPr lang="en-US" altLang="zh-CN" b="1" dirty="0" smtClean="0"/>
              <a:t>// Supply model will not be loaded in </a:t>
            </a:r>
            <a:r>
              <a:rPr lang="en-US" altLang="zh-CN" b="1" dirty="0" err="1" smtClean="0"/>
              <a:t>Xgraph</a:t>
            </a:r>
            <a:endParaRPr lang="en-US" altLang="zh-CN" b="1" dirty="0" smtClean="0"/>
          </a:p>
          <a:p>
            <a:r>
              <a:rPr lang="en-US" altLang="zh-CN" b="1" dirty="0" smtClean="0"/>
              <a:t>// to save memory</a:t>
            </a:r>
          </a:p>
          <a:p>
            <a:r>
              <a:rPr lang="en-US" altLang="zh-CN" dirty="0" err="1"/>
              <a:t>irPGMgr</a:t>
            </a:r>
            <a:r>
              <a:rPr lang="en-US" altLang="zh-CN" dirty="0"/>
              <a:t>::</a:t>
            </a:r>
            <a:r>
              <a:rPr lang="en-US" altLang="zh-CN" dirty="0" err="1"/>
              <a:t>SetupGraph</a:t>
            </a:r>
            <a:r>
              <a:rPr lang="en-US" altLang="zh-CN" dirty="0" smtClean="0"/>
              <a:t>()</a:t>
            </a:r>
          </a:p>
          <a:p>
            <a:r>
              <a:rPr lang="en-US" altLang="zh-CN" dirty="0"/>
              <a:t>	 if (!</a:t>
            </a:r>
            <a:r>
              <a:rPr lang="en-US" altLang="zh-CN" dirty="0" err="1"/>
              <a:t>ExtractXGraph</a:t>
            </a:r>
            <a:r>
              <a:rPr lang="en-US" altLang="zh-CN" dirty="0"/>
              <a:t>(</a:t>
            </a:r>
            <a:r>
              <a:rPr lang="en-US" altLang="zh-CN" dirty="0" err="1"/>
              <a:t>GetGenSupplyLoc</a:t>
            </a:r>
            <a:r>
              <a:rPr lang="en-US" altLang="zh-CN" dirty="0"/>
              <a:t>()))</a:t>
            </a:r>
            <a:endParaRPr lang="en-US" altLang="zh-CN" dirty="0" smtClean="0"/>
          </a:p>
        </p:txBody>
      </p:sp>
      <p:sp>
        <p:nvSpPr>
          <p:cNvPr id="14" name="矩形 13"/>
          <p:cNvSpPr/>
          <p:nvPr/>
        </p:nvSpPr>
        <p:spPr>
          <a:xfrm>
            <a:off x="3851920" y="5755887"/>
            <a:ext cx="2206494" cy="600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smtClean="0"/>
              <a:t>IR analysis</a:t>
            </a:r>
            <a:endParaRPr lang="zh-CN" altLang="en-US" sz="2800" b="1" dirty="0"/>
          </a:p>
        </p:txBody>
      </p:sp>
      <p:sp>
        <p:nvSpPr>
          <p:cNvPr id="15" name="下箭头 14"/>
          <p:cNvSpPr/>
          <p:nvPr/>
        </p:nvSpPr>
        <p:spPr>
          <a:xfrm>
            <a:off x="4811151" y="5271968"/>
            <a:ext cx="288032" cy="360040"/>
          </a:xfrm>
          <a:prstGeom prst="downArrow">
            <a:avLst/>
          </a:prstGeom>
          <a:solidFill>
            <a:schemeClr val="bg1">
              <a:lumMod val="75000"/>
            </a:schemeClr>
          </a:solidFill>
          <a:ln>
            <a:solidFill>
              <a:schemeClr val="bg1">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a:p>
        </p:txBody>
      </p:sp>
      <p:sp>
        <p:nvSpPr>
          <p:cNvPr id="7" name="矩形 6"/>
          <p:cNvSpPr/>
          <p:nvPr/>
        </p:nvSpPr>
        <p:spPr>
          <a:xfrm>
            <a:off x="3851920" y="3104919"/>
            <a:ext cx="2206494" cy="600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err="1" smtClean="0"/>
              <a:t>irXGraph</a:t>
            </a:r>
            <a:endParaRPr lang="zh-CN" altLang="en-US" sz="2800" b="1" dirty="0"/>
          </a:p>
        </p:txBody>
      </p:sp>
      <p:sp>
        <p:nvSpPr>
          <p:cNvPr id="10" name="任意多边形 9"/>
          <p:cNvSpPr/>
          <p:nvPr/>
        </p:nvSpPr>
        <p:spPr>
          <a:xfrm>
            <a:off x="1411887" y="3053499"/>
            <a:ext cx="2312377" cy="1802423"/>
          </a:xfrm>
          <a:custGeom>
            <a:avLst/>
            <a:gdLst>
              <a:gd name="connsiteX0" fmla="*/ 0 w 2312377"/>
              <a:gd name="connsiteY0" fmla="*/ 0 h 1802423"/>
              <a:gd name="connsiteX1" fmla="*/ 167054 w 2312377"/>
              <a:gd name="connsiteY1" fmla="*/ 993531 h 1802423"/>
              <a:gd name="connsiteX2" fmla="*/ 967154 w 2312377"/>
              <a:gd name="connsiteY2" fmla="*/ 1565031 h 1802423"/>
              <a:gd name="connsiteX3" fmla="*/ 2312377 w 2312377"/>
              <a:gd name="connsiteY3" fmla="*/ 1802423 h 1802423"/>
            </a:gdLst>
            <a:ahLst/>
            <a:cxnLst>
              <a:cxn ang="0">
                <a:pos x="connsiteX0" y="connsiteY0"/>
              </a:cxn>
              <a:cxn ang="0">
                <a:pos x="connsiteX1" y="connsiteY1"/>
              </a:cxn>
              <a:cxn ang="0">
                <a:pos x="connsiteX2" y="connsiteY2"/>
              </a:cxn>
              <a:cxn ang="0">
                <a:pos x="connsiteX3" y="connsiteY3"/>
              </a:cxn>
            </a:cxnLst>
            <a:rect l="l" t="t" r="r" b="b"/>
            <a:pathLst>
              <a:path w="2312377" h="1802423">
                <a:moveTo>
                  <a:pt x="0" y="0"/>
                </a:moveTo>
                <a:cubicBezTo>
                  <a:pt x="2931" y="366346"/>
                  <a:pt x="5862" y="732693"/>
                  <a:pt x="167054" y="993531"/>
                </a:cubicBezTo>
                <a:cubicBezTo>
                  <a:pt x="328246" y="1254369"/>
                  <a:pt x="609600" y="1430216"/>
                  <a:pt x="967154" y="1565031"/>
                </a:cubicBezTo>
                <a:cubicBezTo>
                  <a:pt x="1324708" y="1699846"/>
                  <a:pt x="1818542" y="1751134"/>
                  <a:pt x="2312377" y="1802423"/>
                </a:cubicBezTo>
              </a:path>
            </a:pathLst>
          </a:custGeom>
          <a:ln w="60325">
            <a:solidFill>
              <a:schemeClr val="bg1">
                <a:lumMod val="65000"/>
              </a:schemeClr>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schemeClr val="bg1">
                  <a:lumMod val="75000"/>
                </a:schemeClr>
              </a:solidFill>
            </a:endParaRPr>
          </a:p>
        </p:txBody>
      </p:sp>
      <p:sp>
        <p:nvSpPr>
          <p:cNvPr id="8" name="矩形 7"/>
          <p:cNvSpPr/>
          <p:nvPr/>
        </p:nvSpPr>
        <p:spPr>
          <a:xfrm>
            <a:off x="3851920" y="4502896"/>
            <a:ext cx="2206494" cy="600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err="1" smtClean="0"/>
              <a:t>irPGraph</a:t>
            </a:r>
            <a:endParaRPr lang="zh-CN" altLang="en-US" sz="2800" b="1" dirty="0"/>
          </a:p>
        </p:txBody>
      </p:sp>
      <p:sp>
        <p:nvSpPr>
          <p:cNvPr id="16" name="任意多边形 15"/>
          <p:cNvSpPr/>
          <p:nvPr/>
        </p:nvSpPr>
        <p:spPr>
          <a:xfrm>
            <a:off x="2558562" y="490792"/>
            <a:ext cx="2620107" cy="1672116"/>
          </a:xfrm>
          <a:custGeom>
            <a:avLst/>
            <a:gdLst>
              <a:gd name="connsiteX0" fmla="*/ 0 w 2620107"/>
              <a:gd name="connsiteY0" fmla="*/ 1672116 h 1672116"/>
              <a:gd name="connsiteX1" fmla="*/ 589084 w 2620107"/>
              <a:gd name="connsiteY1" fmla="*/ 1118200 h 1672116"/>
              <a:gd name="connsiteX2" fmla="*/ 1749669 w 2620107"/>
              <a:gd name="connsiteY2" fmla="*/ 159839 h 1672116"/>
              <a:gd name="connsiteX3" fmla="*/ 2620107 w 2620107"/>
              <a:gd name="connsiteY3" fmla="*/ 10370 h 1672116"/>
            </a:gdLst>
            <a:ahLst/>
            <a:cxnLst>
              <a:cxn ang="0">
                <a:pos x="connsiteX0" y="connsiteY0"/>
              </a:cxn>
              <a:cxn ang="0">
                <a:pos x="connsiteX1" y="connsiteY1"/>
              </a:cxn>
              <a:cxn ang="0">
                <a:pos x="connsiteX2" y="connsiteY2"/>
              </a:cxn>
              <a:cxn ang="0">
                <a:pos x="connsiteX3" y="connsiteY3"/>
              </a:cxn>
            </a:cxnLst>
            <a:rect l="l" t="t" r="r" b="b"/>
            <a:pathLst>
              <a:path w="2620107" h="1672116">
                <a:moveTo>
                  <a:pt x="0" y="1672116"/>
                </a:moveTo>
                <a:cubicBezTo>
                  <a:pt x="148736" y="1521181"/>
                  <a:pt x="297473" y="1370246"/>
                  <a:pt x="589084" y="1118200"/>
                </a:cubicBezTo>
                <a:cubicBezTo>
                  <a:pt x="880695" y="866154"/>
                  <a:pt x="1411165" y="344477"/>
                  <a:pt x="1749669" y="159839"/>
                </a:cubicBezTo>
                <a:cubicBezTo>
                  <a:pt x="2088173" y="-24799"/>
                  <a:pt x="2354140" y="-7215"/>
                  <a:pt x="2620107" y="10370"/>
                </a:cubicBezTo>
              </a:path>
            </a:pathLst>
          </a:custGeom>
          <a:noFill/>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7" name="矩形 16"/>
          <p:cNvSpPr/>
          <p:nvPr/>
        </p:nvSpPr>
        <p:spPr>
          <a:xfrm>
            <a:off x="5178669" y="306126"/>
            <a:ext cx="2825902" cy="369332"/>
          </a:xfrm>
          <a:prstGeom prst="rect">
            <a:avLst/>
          </a:prstGeom>
          <a:solidFill>
            <a:schemeClr val="accent6">
              <a:lumMod val="20000"/>
              <a:lumOff val="80000"/>
            </a:schemeClr>
          </a:solidFill>
        </p:spPr>
        <p:txBody>
          <a:bodyPr wrap="none">
            <a:spAutoFit/>
          </a:bodyPr>
          <a:lstStyle/>
          <a:p>
            <a:r>
              <a:rPr lang="en-US" altLang="zh-CN" b="1" dirty="0" smtClean="0"/>
              <a:t>// added </a:t>
            </a:r>
            <a:r>
              <a:rPr lang="en-US" altLang="zh-CN" b="1" dirty="0">
                <a:solidFill>
                  <a:srgbClr val="FF0000"/>
                </a:solidFill>
              </a:rPr>
              <a:t>_</a:t>
            </a:r>
            <a:r>
              <a:rPr lang="en-US" altLang="zh-CN" b="1" dirty="0" err="1">
                <a:solidFill>
                  <a:srgbClr val="FF0000"/>
                </a:solidFill>
              </a:rPr>
              <a:t>voltBias</a:t>
            </a:r>
            <a:r>
              <a:rPr lang="en-US" altLang="zh-CN" b="1" dirty="0">
                <a:solidFill>
                  <a:srgbClr val="FF0000"/>
                </a:solidFill>
              </a:rPr>
              <a:t> </a:t>
            </a:r>
            <a:r>
              <a:rPr lang="en-US" altLang="zh-CN" b="1" dirty="0" smtClean="0"/>
              <a:t>member</a:t>
            </a:r>
            <a:endParaRPr lang="en-US" altLang="zh-CN" dirty="0" smtClean="0"/>
          </a:p>
        </p:txBody>
      </p:sp>
      <p:sp>
        <p:nvSpPr>
          <p:cNvPr id="18" name="任意多边形 17"/>
          <p:cNvSpPr/>
          <p:nvPr/>
        </p:nvSpPr>
        <p:spPr>
          <a:xfrm flipV="1">
            <a:off x="6156177" y="4736106"/>
            <a:ext cx="936103" cy="715881"/>
          </a:xfrm>
          <a:custGeom>
            <a:avLst/>
            <a:gdLst>
              <a:gd name="connsiteX0" fmla="*/ 0 w 2620107"/>
              <a:gd name="connsiteY0" fmla="*/ 1672116 h 1672116"/>
              <a:gd name="connsiteX1" fmla="*/ 589084 w 2620107"/>
              <a:gd name="connsiteY1" fmla="*/ 1118200 h 1672116"/>
              <a:gd name="connsiteX2" fmla="*/ 1749669 w 2620107"/>
              <a:gd name="connsiteY2" fmla="*/ 159839 h 1672116"/>
              <a:gd name="connsiteX3" fmla="*/ 2620107 w 2620107"/>
              <a:gd name="connsiteY3" fmla="*/ 10370 h 1672116"/>
            </a:gdLst>
            <a:ahLst/>
            <a:cxnLst>
              <a:cxn ang="0">
                <a:pos x="connsiteX0" y="connsiteY0"/>
              </a:cxn>
              <a:cxn ang="0">
                <a:pos x="connsiteX1" y="connsiteY1"/>
              </a:cxn>
              <a:cxn ang="0">
                <a:pos x="connsiteX2" y="connsiteY2"/>
              </a:cxn>
              <a:cxn ang="0">
                <a:pos x="connsiteX3" y="connsiteY3"/>
              </a:cxn>
            </a:cxnLst>
            <a:rect l="l" t="t" r="r" b="b"/>
            <a:pathLst>
              <a:path w="2620107" h="1672116">
                <a:moveTo>
                  <a:pt x="0" y="1672116"/>
                </a:moveTo>
                <a:cubicBezTo>
                  <a:pt x="148736" y="1521181"/>
                  <a:pt x="297473" y="1370246"/>
                  <a:pt x="589084" y="1118200"/>
                </a:cubicBezTo>
                <a:cubicBezTo>
                  <a:pt x="880695" y="866154"/>
                  <a:pt x="1411165" y="344477"/>
                  <a:pt x="1749669" y="159839"/>
                </a:cubicBezTo>
                <a:cubicBezTo>
                  <a:pt x="2088173" y="-24799"/>
                  <a:pt x="2354140" y="-7215"/>
                  <a:pt x="2620107" y="10370"/>
                </a:cubicBezTo>
              </a:path>
            </a:pathLst>
          </a:custGeom>
          <a:noFill/>
          <a:ln>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矩形 18"/>
          <p:cNvSpPr/>
          <p:nvPr/>
        </p:nvSpPr>
        <p:spPr>
          <a:xfrm>
            <a:off x="7092280" y="5143238"/>
            <a:ext cx="3286477" cy="646331"/>
          </a:xfrm>
          <a:prstGeom prst="rect">
            <a:avLst/>
          </a:prstGeom>
          <a:solidFill>
            <a:schemeClr val="accent6">
              <a:lumMod val="20000"/>
              <a:lumOff val="80000"/>
            </a:schemeClr>
          </a:solidFill>
        </p:spPr>
        <p:txBody>
          <a:bodyPr wrap="none">
            <a:spAutoFit/>
          </a:bodyPr>
          <a:lstStyle/>
          <a:p>
            <a:r>
              <a:rPr lang="en-US" altLang="zh-CN" b="1" dirty="0" smtClean="0"/>
              <a:t>// added </a:t>
            </a:r>
            <a:r>
              <a:rPr lang="en-US" altLang="zh-CN" b="1" dirty="0" smtClean="0">
                <a:solidFill>
                  <a:srgbClr val="FF0000"/>
                </a:solidFill>
              </a:rPr>
              <a:t>_</a:t>
            </a:r>
            <a:r>
              <a:rPr lang="en-US" altLang="zh-CN" b="1" dirty="0" err="1" smtClean="0">
                <a:solidFill>
                  <a:srgbClr val="FF0000"/>
                </a:solidFill>
              </a:rPr>
              <a:t>supplyModel</a:t>
            </a:r>
            <a:r>
              <a:rPr lang="en-US" altLang="zh-CN" b="1" dirty="0" smtClean="0">
                <a:solidFill>
                  <a:srgbClr val="FF0000"/>
                </a:solidFill>
              </a:rPr>
              <a:t> </a:t>
            </a:r>
            <a:r>
              <a:rPr lang="en-US" altLang="zh-CN" b="1" dirty="0" smtClean="0"/>
              <a:t>in union</a:t>
            </a:r>
          </a:p>
          <a:p>
            <a:r>
              <a:rPr lang="en-US" altLang="zh-CN" b="1" dirty="0" smtClean="0"/>
              <a:t>// for next step development</a:t>
            </a:r>
            <a:endParaRPr lang="en-US" altLang="zh-CN" dirty="0" smtClean="0"/>
          </a:p>
        </p:txBody>
      </p:sp>
      <p:sp>
        <p:nvSpPr>
          <p:cNvPr id="20" name="矩形 19"/>
          <p:cNvSpPr/>
          <p:nvPr/>
        </p:nvSpPr>
        <p:spPr>
          <a:xfrm>
            <a:off x="3455876" y="6957714"/>
            <a:ext cx="2998582" cy="600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smtClean="0"/>
              <a:t>Report, </a:t>
            </a:r>
            <a:r>
              <a:rPr lang="en-US" altLang="zh-CN" b="1" dirty="0" err="1" smtClean="0"/>
              <a:t>export_setup</a:t>
            </a:r>
            <a:r>
              <a:rPr lang="en-US" altLang="zh-CN" b="1" dirty="0" smtClean="0"/>
              <a:t>,</a:t>
            </a:r>
          </a:p>
          <a:p>
            <a:pPr algn="ctr"/>
            <a:r>
              <a:rPr lang="en-US" altLang="zh-CN" b="1" dirty="0" smtClean="0"/>
              <a:t>SPICE</a:t>
            </a:r>
            <a:endParaRPr lang="zh-CN" altLang="en-US" b="1" dirty="0"/>
          </a:p>
        </p:txBody>
      </p:sp>
      <p:sp>
        <p:nvSpPr>
          <p:cNvPr id="21" name="下箭头 20"/>
          <p:cNvSpPr/>
          <p:nvPr/>
        </p:nvSpPr>
        <p:spPr>
          <a:xfrm>
            <a:off x="4811151" y="6497960"/>
            <a:ext cx="288032" cy="360040"/>
          </a:xfrm>
          <a:prstGeom prst="downArrow">
            <a:avLst/>
          </a:prstGeom>
          <a:solidFill>
            <a:schemeClr val="bg1">
              <a:lumMod val="75000"/>
            </a:schemeClr>
          </a:solidFill>
          <a:ln>
            <a:solidFill>
              <a:schemeClr val="bg1">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957256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2529" y="1032991"/>
            <a:ext cx="9346277" cy="4832092"/>
          </a:xfrm>
          <a:prstGeom prst="rect">
            <a:avLst/>
          </a:prstGeom>
        </p:spPr>
        <p:txBody>
          <a:bodyPr wrap="none">
            <a:spAutoFit/>
          </a:bodyPr>
          <a:lstStyle/>
          <a:p>
            <a:r>
              <a:rPr lang="en-US" altLang="zh-CN" sz="2800" b="1" dirty="0" smtClean="0"/>
              <a:t>1. Enhance supply location related commands:</a:t>
            </a:r>
          </a:p>
          <a:p>
            <a:r>
              <a:rPr lang="en-US" altLang="zh-CN" sz="2800" dirty="0" smtClean="0"/>
              <a:t>     report/ delete supply locations</a:t>
            </a:r>
          </a:p>
          <a:p>
            <a:r>
              <a:rPr lang="en-US" altLang="zh-CN" sz="2800" dirty="0"/>
              <a:t> </a:t>
            </a:r>
            <a:r>
              <a:rPr lang="en-US" altLang="zh-CN" sz="2800" dirty="0" smtClean="0"/>
              <a:t>   assigned issue:  </a:t>
            </a:r>
            <a:r>
              <a:rPr lang="en-US" altLang="zh-CN" sz="2800" dirty="0" smtClean="0">
                <a:hlinkClick r:id="rId2"/>
              </a:rPr>
              <a:t>http</a:t>
            </a:r>
            <a:r>
              <a:rPr lang="en-US" altLang="zh-CN" sz="2800" dirty="0">
                <a:hlinkClick r:id="rId2"/>
              </a:rPr>
              <a:t>://</a:t>
            </a:r>
            <a:r>
              <a:rPr lang="en-US" altLang="zh-CN" sz="2800" dirty="0" smtClean="0">
                <a:hlinkClick r:id="rId2"/>
              </a:rPr>
              <a:t>172.168.8.15:8088/issues/585</a:t>
            </a:r>
            <a:endParaRPr lang="en-US" altLang="zh-CN" sz="2800" dirty="0" smtClean="0"/>
          </a:p>
          <a:p>
            <a:endParaRPr lang="en-US" altLang="zh-CN" sz="2800" dirty="0"/>
          </a:p>
          <a:p>
            <a:r>
              <a:rPr lang="en-US" altLang="zh-CN" sz="2800" b="1" dirty="0" smtClean="0"/>
              <a:t>2. Rename to </a:t>
            </a:r>
            <a:r>
              <a:rPr lang="en-US" altLang="zh-CN" sz="2800" b="1" dirty="0" err="1" smtClean="0">
                <a:solidFill>
                  <a:srgbClr val="FF0000"/>
                </a:solidFill>
              </a:rPr>
              <a:t>add_supply_source</a:t>
            </a:r>
            <a:r>
              <a:rPr lang="en-US" altLang="zh-CN" sz="2800" b="1" dirty="0" smtClean="0">
                <a:solidFill>
                  <a:srgbClr val="FF0000"/>
                </a:solidFill>
              </a:rPr>
              <a:t> ?</a:t>
            </a:r>
          </a:p>
          <a:p>
            <a:r>
              <a:rPr lang="en-US" altLang="zh-CN" sz="2800" b="1" dirty="0">
                <a:solidFill>
                  <a:srgbClr val="FF0000"/>
                </a:solidFill>
              </a:rPr>
              <a:t> </a:t>
            </a:r>
            <a:r>
              <a:rPr lang="en-US" altLang="zh-CN" sz="2800" b="1" dirty="0" smtClean="0">
                <a:solidFill>
                  <a:srgbClr val="FF0000"/>
                </a:solidFill>
              </a:rPr>
              <a:t>    </a:t>
            </a:r>
            <a:r>
              <a:rPr lang="en-US" altLang="zh-CN" sz="2800" dirty="0"/>
              <a:t>Support </a:t>
            </a:r>
            <a:r>
              <a:rPr lang="en-US" altLang="zh-CN" sz="2800" dirty="0" smtClean="0"/>
              <a:t>voltage source , current source, </a:t>
            </a:r>
          </a:p>
          <a:p>
            <a:r>
              <a:rPr lang="en-US" altLang="zh-CN" sz="2800" dirty="0"/>
              <a:t> </a:t>
            </a:r>
            <a:r>
              <a:rPr lang="en-US" altLang="zh-CN" sz="2800" dirty="0" smtClean="0"/>
              <a:t>    with/without voltage bias</a:t>
            </a:r>
          </a:p>
          <a:p>
            <a:r>
              <a:rPr lang="en-US" altLang="zh-CN" sz="2800" dirty="0"/>
              <a:t> </a:t>
            </a:r>
            <a:r>
              <a:rPr lang="en-US" altLang="zh-CN" sz="2800" dirty="0" smtClean="0"/>
              <a:t>    </a:t>
            </a:r>
            <a:r>
              <a:rPr lang="en-US" altLang="zh-CN" sz="2800" dirty="0" err="1" smtClean="0"/>
              <a:t>pwl</a:t>
            </a:r>
            <a:r>
              <a:rPr lang="en-US" altLang="zh-CN" sz="2800" dirty="0" smtClean="0"/>
              <a:t> waveform , complex SPICE supply source model</a:t>
            </a:r>
          </a:p>
          <a:p>
            <a:endParaRPr lang="en-US" altLang="zh-CN" sz="2800" dirty="0"/>
          </a:p>
          <a:p>
            <a:r>
              <a:rPr lang="en-US" altLang="zh-CN" sz="2800" b="1" dirty="0" smtClean="0"/>
              <a:t>3. Correlation with SPICE result</a:t>
            </a:r>
          </a:p>
          <a:p>
            <a:r>
              <a:rPr lang="en-US" altLang="zh-CN" sz="2800" dirty="0"/>
              <a:t> </a:t>
            </a:r>
            <a:r>
              <a:rPr lang="en-US" altLang="zh-CN" sz="2800" dirty="0" smtClean="0"/>
              <a:t>    Add hidden </a:t>
            </a:r>
            <a:r>
              <a:rPr lang="en-US" altLang="zh-CN" sz="2800" dirty="0" err="1" smtClean="0"/>
              <a:t>dump_spice</a:t>
            </a:r>
            <a:r>
              <a:rPr lang="en-US" altLang="zh-CN" sz="2800" dirty="0" smtClean="0"/>
              <a:t> option for </a:t>
            </a:r>
            <a:r>
              <a:rPr lang="en-US" altLang="zh-CN" sz="2800" dirty="0" err="1" smtClean="0"/>
              <a:t>analyze_power_network</a:t>
            </a:r>
            <a:endParaRPr lang="zh-CN" altLang="en-US" sz="2800" dirty="0"/>
          </a:p>
        </p:txBody>
      </p:sp>
      <p:sp>
        <p:nvSpPr>
          <p:cNvPr id="3" name="TextBox 2"/>
          <p:cNvSpPr txBox="1"/>
          <p:nvPr/>
        </p:nvSpPr>
        <p:spPr>
          <a:xfrm>
            <a:off x="179512" y="279594"/>
            <a:ext cx="1952586" cy="584775"/>
          </a:xfrm>
          <a:prstGeom prst="rect">
            <a:avLst/>
          </a:prstGeom>
          <a:noFill/>
        </p:spPr>
        <p:txBody>
          <a:bodyPr wrap="none" rtlCol="0">
            <a:spAutoFit/>
          </a:bodyPr>
          <a:lstStyle/>
          <a:p>
            <a:r>
              <a:rPr lang="en-US" altLang="zh-CN" sz="3200" b="1" dirty="0" smtClean="0"/>
              <a:t>Next Step:</a:t>
            </a:r>
            <a:endParaRPr lang="zh-CN" altLang="en-US" sz="3200" b="1" dirty="0"/>
          </a:p>
        </p:txBody>
      </p:sp>
    </p:spTree>
    <p:extLst>
      <p:ext uri="{BB962C8B-B14F-4D97-AF65-F5344CB8AC3E}">
        <p14:creationId xmlns:p14="http://schemas.microsoft.com/office/powerpoint/2010/main" val="125305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71600" y="476672"/>
            <a:ext cx="7196522" cy="2585323"/>
          </a:xfrm>
          <a:prstGeom prst="rect">
            <a:avLst/>
          </a:prstGeom>
          <a:solidFill>
            <a:schemeClr val="accent5">
              <a:lumMod val="20000"/>
              <a:lumOff val="80000"/>
            </a:schemeClr>
          </a:solidFill>
        </p:spPr>
        <p:txBody>
          <a:bodyPr wrap="none">
            <a:spAutoFit/>
          </a:bodyPr>
          <a:lstStyle/>
          <a:p>
            <a:r>
              <a:rPr lang="en-US" altLang="zh-CN" b="1" dirty="0" smtClean="0"/>
              <a:t>Partition approach</a:t>
            </a:r>
          </a:p>
          <a:p>
            <a:endParaRPr lang="en-US" altLang="zh-CN" dirty="0"/>
          </a:p>
          <a:p>
            <a:r>
              <a:rPr lang="en-US" altLang="zh-CN" dirty="0" smtClean="0"/>
              <a:t>void </a:t>
            </a:r>
            <a:r>
              <a:rPr lang="en-US" altLang="zh-CN" dirty="0" err="1"/>
              <a:t>irPGMgr</a:t>
            </a:r>
            <a:r>
              <a:rPr lang="en-US" altLang="zh-CN" dirty="0"/>
              <a:t>::</a:t>
            </a:r>
            <a:r>
              <a:rPr lang="en-US" altLang="zh-CN" dirty="0" err="1"/>
              <a:t>CalcDynamicIrDropPartition</a:t>
            </a:r>
            <a:r>
              <a:rPr lang="en-US" altLang="zh-CN" dirty="0"/>
              <a:t>(</a:t>
            </a:r>
            <a:r>
              <a:rPr lang="en-US" altLang="zh-CN" dirty="0" err="1"/>
              <a:t>int</a:t>
            </a:r>
            <a:r>
              <a:rPr lang="en-US" altLang="zh-CN" dirty="0"/>
              <a:t> </a:t>
            </a:r>
            <a:r>
              <a:rPr lang="en-US" altLang="zh-CN" dirty="0" err="1"/>
              <a:t>partId</a:t>
            </a:r>
            <a:r>
              <a:rPr lang="en-US" altLang="zh-CN" dirty="0" smtClean="0"/>
              <a:t>)</a:t>
            </a:r>
          </a:p>
          <a:p>
            <a:r>
              <a:rPr lang="en-US" altLang="zh-CN" dirty="0"/>
              <a:t>	</a:t>
            </a:r>
            <a:r>
              <a:rPr lang="en-US" altLang="zh-CN" dirty="0" smtClean="0"/>
              <a:t># define disabled.</a:t>
            </a:r>
          </a:p>
          <a:p>
            <a:endParaRPr lang="en-US" altLang="zh-CN" dirty="0" smtClean="0"/>
          </a:p>
          <a:p>
            <a:r>
              <a:rPr lang="en-US" altLang="zh-CN" dirty="0" err="1" smtClean="0"/>
              <a:t>CalcDynamicIrDropByZone</a:t>
            </a:r>
            <a:endParaRPr lang="en-US" altLang="zh-CN" dirty="0" smtClean="0"/>
          </a:p>
          <a:p>
            <a:r>
              <a:rPr lang="en-US" altLang="zh-CN" dirty="0"/>
              <a:t>	</a:t>
            </a:r>
            <a:r>
              <a:rPr lang="en-US" altLang="zh-CN" dirty="0" smtClean="0"/>
              <a:t>void </a:t>
            </a:r>
            <a:r>
              <a:rPr lang="en-US" altLang="zh-CN" dirty="0" err="1"/>
              <a:t>irPGMgr</a:t>
            </a:r>
            <a:r>
              <a:rPr lang="en-US" altLang="zh-CN" dirty="0"/>
              <a:t>::</a:t>
            </a:r>
            <a:r>
              <a:rPr lang="en-US" altLang="zh-CN" dirty="0" err="1"/>
              <a:t>BuildSubGraphSetCurrByZone</a:t>
            </a:r>
            <a:endParaRPr lang="en-US" altLang="zh-CN" dirty="0"/>
          </a:p>
          <a:p>
            <a:r>
              <a:rPr lang="en-US" altLang="zh-CN" dirty="0" smtClean="0"/>
              <a:t>		void </a:t>
            </a:r>
            <a:r>
              <a:rPr lang="en-US" altLang="zh-CN" dirty="0" err="1"/>
              <a:t>irPGMgr</a:t>
            </a:r>
            <a:r>
              <a:rPr lang="en-US" altLang="zh-CN" dirty="0"/>
              <a:t>::</a:t>
            </a:r>
            <a:r>
              <a:rPr lang="en-US" altLang="zh-CN" dirty="0" err="1"/>
              <a:t>BuildSubGraphSetCurrByZone</a:t>
            </a:r>
            <a:r>
              <a:rPr lang="en-US" altLang="zh-CN" dirty="0"/>
              <a:t>(</a:t>
            </a:r>
            <a:r>
              <a:rPr lang="en-US" altLang="zh-CN" dirty="0" err="1"/>
              <a:t>int</a:t>
            </a:r>
            <a:r>
              <a:rPr lang="en-US" altLang="zh-CN" dirty="0"/>
              <a:t> </a:t>
            </a:r>
            <a:r>
              <a:rPr lang="en-US" altLang="zh-CN" dirty="0" err="1"/>
              <a:t>partId</a:t>
            </a:r>
            <a:r>
              <a:rPr lang="en-US" altLang="zh-CN" dirty="0"/>
              <a:t>)</a:t>
            </a:r>
          </a:p>
          <a:p>
            <a:r>
              <a:rPr lang="en-US" altLang="zh-CN" b="1" dirty="0" smtClean="0">
                <a:solidFill>
                  <a:srgbClr val="FF0000"/>
                </a:solidFill>
              </a:rPr>
              <a:t>			</a:t>
            </a:r>
            <a:r>
              <a:rPr lang="en-US" altLang="zh-CN" b="1" dirty="0" err="1" smtClean="0">
                <a:solidFill>
                  <a:srgbClr val="FF0000"/>
                </a:solidFill>
              </a:rPr>
              <a:t>subGraph</a:t>
            </a:r>
            <a:r>
              <a:rPr lang="en-US" altLang="zh-CN" b="1" dirty="0" smtClean="0">
                <a:solidFill>
                  <a:srgbClr val="FF0000"/>
                </a:solidFill>
              </a:rPr>
              <a:t>-</a:t>
            </a:r>
            <a:r>
              <a:rPr lang="en-US" altLang="zh-CN" b="1" dirty="0">
                <a:solidFill>
                  <a:srgbClr val="FF0000"/>
                </a:solidFill>
              </a:rPr>
              <a:t>&gt;</a:t>
            </a:r>
            <a:r>
              <a:rPr lang="en-US" altLang="zh-CN" b="1" dirty="0" err="1">
                <a:solidFill>
                  <a:srgbClr val="FF0000"/>
                </a:solidFill>
              </a:rPr>
              <a:t>PreCalcTermCurrOnPNode</a:t>
            </a:r>
            <a:r>
              <a:rPr lang="en-US" altLang="zh-CN" b="1" dirty="0">
                <a:solidFill>
                  <a:srgbClr val="FF0000"/>
                </a:solidFill>
              </a:rPr>
              <a:t>();</a:t>
            </a:r>
            <a:endParaRPr lang="zh-CN" altLang="en-US" b="1" dirty="0">
              <a:solidFill>
                <a:srgbClr val="FF0000"/>
              </a:solidFill>
            </a:endParaRPr>
          </a:p>
        </p:txBody>
      </p:sp>
      <p:sp>
        <p:nvSpPr>
          <p:cNvPr id="3" name="矩形 2"/>
          <p:cNvSpPr/>
          <p:nvPr/>
        </p:nvSpPr>
        <p:spPr>
          <a:xfrm>
            <a:off x="971600" y="4005064"/>
            <a:ext cx="7196522" cy="2585323"/>
          </a:xfrm>
          <a:prstGeom prst="rect">
            <a:avLst/>
          </a:prstGeom>
          <a:solidFill>
            <a:schemeClr val="accent5">
              <a:lumMod val="20000"/>
              <a:lumOff val="80000"/>
            </a:schemeClr>
          </a:solidFill>
        </p:spPr>
        <p:txBody>
          <a:bodyPr wrap="none">
            <a:spAutoFit/>
          </a:bodyPr>
          <a:lstStyle/>
          <a:p>
            <a:r>
              <a:rPr lang="en-US" altLang="zh-CN" b="1" dirty="0" smtClean="0"/>
              <a:t>Flatten approach</a:t>
            </a:r>
          </a:p>
          <a:p>
            <a:endParaRPr lang="en-US" altLang="zh-CN" dirty="0"/>
          </a:p>
          <a:p>
            <a:r>
              <a:rPr lang="en-US" altLang="zh-CN" dirty="0" smtClean="0"/>
              <a:t>void </a:t>
            </a:r>
            <a:r>
              <a:rPr lang="en-US" altLang="zh-CN" dirty="0" err="1"/>
              <a:t>irPGMgr</a:t>
            </a:r>
            <a:r>
              <a:rPr lang="en-US" altLang="zh-CN" dirty="0"/>
              <a:t>::</a:t>
            </a:r>
            <a:r>
              <a:rPr lang="en-US" altLang="zh-CN" dirty="0" err="1"/>
              <a:t>CalcDynamicIrDropPartition</a:t>
            </a:r>
            <a:r>
              <a:rPr lang="en-US" altLang="zh-CN" dirty="0"/>
              <a:t>(</a:t>
            </a:r>
            <a:r>
              <a:rPr lang="en-US" altLang="zh-CN" dirty="0" err="1"/>
              <a:t>int</a:t>
            </a:r>
            <a:r>
              <a:rPr lang="en-US" altLang="zh-CN" dirty="0"/>
              <a:t> </a:t>
            </a:r>
            <a:r>
              <a:rPr lang="en-US" altLang="zh-CN" dirty="0" err="1"/>
              <a:t>partId</a:t>
            </a:r>
            <a:r>
              <a:rPr lang="en-US" altLang="zh-CN" dirty="0" smtClean="0"/>
              <a:t>)</a:t>
            </a:r>
          </a:p>
          <a:p>
            <a:r>
              <a:rPr lang="en-US" altLang="zh-CN" dirty="0"/>
              <a:t>	</a:t>
            </a:r>
            <a:r>
              <a:rPr lang="en-US" altLang="zh-CN" dirty="0" smtClean="0"/>
              <a:t># define disabled.</a:t>
            </a:r>
          </a:p>
          <a:p>
            <a:endParaRPr lang="en-US" altLang="zh-CN" dirty="0" smtClean="0"/>
          </a:p>
          <a:p>
            <a:r>
              <a:rPr lang="en-US" altLang="zh-CN" dirty="0" err="1" smtClean="0"/>
              <a:t>CalcDynamicIrDropByZone</a:t>
            </a:r>
            <a:endParaRPr lang="en-US" altLang="zh-CN" dirty="0" smtClean="0"/>
          </a:p>
          <a:p>
            <a:r>
              <a:rPr lang="en-US" altLang="zh-CN" dirty="0"/>
              <a:t>	</a:t>
            </a:r>
            <a:r>
              <a:rPr lang="en-US" altLang="zh-CN" dirty="0" smtClean="0"/>
              <a:t>void </a:t>
            </a:r>
            <a:r>
              <a:rPr lang="en-US" altLang="zh-CN" dirty="0" err="1"/>
              <a:t>irPGMgr</a:t>
            </a:r>
            <a:r>
              <a:rPr lang="en-US" altLang="zh-CN" dirty="0"/>
              <a:t>::</a:t>
            </a:r>
            <a:r>
              <a:rPr lang="en-US" altLang="zh-CN" dirty="0" err="1"/>
              <a:t>BuildSubGraphSetCurrByZone</a:t>
            </a:r>
            <a:endParaRPr lang="en-US" altLang="zh-CN" dirty="0"/>
          </a:p>
          <a:p>
            <a:r>
              <a:rPr lang="en-US" altLang="zh-CN" dirty="0" smtClean="0"/>
              <a:t>		void </a:t>
            </a:r>
            <a:r>
              <a:rPr lang="en-US" altLang="zh-CN" dirty="0" err="1"/>
              <a:t>irPGMgr</a:t>
            </a:r>
            <a:r>
              <a:rPr lang="en-US" altLang="zh-CN" dirty="0"/>
              <a:t>::</a:t>
            </a:r>
            <a:r>
              <a:rPr lang="en-US" altLang="zh-CN" dirty="0" err="1"/>
              <a:t>BuildSubGraphSetCurrByZone</a:t>
            </a:r>
            <a:r>
              <a:rPr lang="en-US" altLang="zh-CN" dirty="0"/>
              <a:t>(</a:t>
            </a:r>
            <a:r>
              <a:rPr lang="en-US" altLang="zh-CN" dirty="0" err="1"/>
              <a:t>int</a:t>
            </a:r>
            <a:r>
              <a:rPr lang="en-US" altLang="zh-CN" dirty="0"/>
              <a:t> </a:t>
            </a:r>
            <a:r>
              <a:rPr lang="en-US" altLang="zh-CN" dirty="0" err="1"/>
              <a:t>partId</a:t>
            </a:r>
            <a:r>
              <a:rPr lang="en-US" altLang="zh-CN" dirty="0"/>
              <a:t>)</a:t>
            </a:r>
          </a:p>
          <a:p>
            <a:r>
              <a:rPr lang="en-US" altLang="zh-CN" dirty="0" smtClean="0"/>
              <a:t>			</a:t>
            </a:r>
            <a:r>
              <a:rPr lang="en-US" altLang="zh-CN" dirty="0" err="1" smtClean="0"/>
              <a:t>subGraph</a:t>
            </a:r>
            <a:r>
              <a:rPr lang="en-US" altLang="zh-CN" dirty="0" smtClean="0"/>
              <a:t>-</a:t>
            </a:r>
            <a:r>
              <a:rPr lang="en-US" altLang="zh-CN" dirty="0"/>
              <a:t>&gt;</a:t>
            </a:r>
            <a:r>
              <a:rPr lang="en-US" altLang="zh-CN" dirty="0" err="1"/>
              <a:t>PreCalcTermCurrOnPNode</a:t>
            </a:r>
            <a:r>
              <a:rPr lang="en-US" altLang="zh-CN" dirty="0"/>
              <a:t>();</a:t>
            </a:r>
            <a:endParaRPr lang="zh-CN" altLang="en-US" dirty="0"/>
          </a:p>
        </p:txBody>
      </p:sp>
    </p:spTree>
    <p:extLst>
      <p:ext uri="{BB962C8B-B14F-4D97-AF65-F5344CB8AC3E}">
        <p14:creationId xmlns:p14="http://schemas.microsoft.com/office/powerpoint/2010/main" val="3786683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83568" y="2060848"/>
            <a:ext cx="7056784" cy="2308324"/>
          </a:xfrm>
          <a:prstGeom prst="rect">
            <a:avLst/>
          </a:prstGeom>
        </p:spPr>
        <p:txBody>
          <a:bodyPr wrap="square">
            <a:spAutoFit/>
          </a:bodyPr>
          <a:lstStyle/>
          <a:p>
            <a:r>
              <a:rPr lang="en-US" altLang="zh-CN" dirty="0"/>
              <a:t>#0  </a:t>
            </a:r>
            <a:r>
              <a:rPr lang="en-US" altLang="zh-CN" dirty="0" err="1"/>
              <a:t>irPGMgr</a:t>
            </a:r>
            <a:r>
              <a:rPr lang="en-US" altLang="zh-CN" dirty="0"/>
              <a:t>::</a:t>
            </a:r>
            <a:r>
              <a:rPr lang="en-US" altLang="zh-CN" err="1"/>
              <a:t>GetDynaCurrent</a:t>
            </a:r>
            <a:r>
              <a:rPr lang="en-US" altLang="zh-CN"/>
              <a:t> </a:t>
            </a:r>
            <a:r>
              <a:rPr lang="en-US" altLang="zh-CN" smtClean="0"/>
              <a:t> /</a:t>
            </a:r>
            <a:r>
              <a:rPr lang="en-US" altLang="zh-CN" dirty="0" err="1"/>
              <a:t>src</a:t>
            </a:r>
            <a:r>
              <a:rPr lang="en-US" altLang="zh-CN" dirty="0"/>
              <a:t>/</a:t>
            </a:r>
            <a:r>
              <a:rPr lang="en-US" altLang="zh-CN" dirty="0" err="1"/>
              <a:t>ir</a:t>
            </a:r>
            <a:r>
              <a:rPr lang="en-US" altLang="zh-CN" dirty="0"/>
              <a:t>/irSolve.cpp:766</a:t>
            </a:r>
          </a:p>
          <a:p>
            <a:r>
              <a:rPr lang="en-US" altLang="zh-CN" dirty="0"/>
              <a:t>#</a:t>
            </a:r>
            <a:r>
              <a:rPr lang="en-US" altLang="zh-CN"/>
              <a:t>1  </a:t>
            </a:r>
            <a:r>
              <a:rPr lang="en-US" altLang="zh-CN" smtClean="0"/>
              <a:t>  </a:t>
            </a:r>
            <a:r>
              <a:rPr lang="en-US" altLang="zh-CN" dirty="0"/>
              <a:t>in </a:t>
            </a:r>
            <a:r>
              <a:rPr lang="en-US" altLang="zh-CN" dirty="0" err="1"/>
              <a:t>irPGMgr</a:t>
            </a:r>
            <a:r>
              <a:rPr lang="en-US" altLang="zh-CN" dirty="0"/>
              <a:t>::</a:t>
            </a:r>
            <a:r>
              <a:rPr lang="en-US" altLang="zh-CN" err="1"/>
              <a:t>GetDynaCurrentCB</a:t>
            </a:r>
            <a:r>
              <a:rPr lang="en-US" altLang="zh-CN"/>
              <a:t> </a:t>
            </a:r>
            <a:r>
              <a:rPr lang="en-US" altLang="zh-CN" smtClean="0"/>
              <a:t>( work/src/ir/irMgr.h:569</a:t>
            </a:r>
            <a:endParaRPr lang="en-US" altLang="zh-CN" dirty="0"/>
          </a:p>
          <a:p>
            <a:r>
              <a:rPr lang="en-US" altLang="zh-CN" dirty="0"/>
              <a:t>#</a:t>
            </a:r>
            <a:r>
              <a:rPr lang="en-US" altLang="zh-CN"/>
              <a:t>2  </a:t>
            </a:r>
            <a:r>
              <a:rPr lang="en-US" altLang="zh-CN" smtClean="0"/>
              <a:t>  </a:t>
            </a:r>
            <a:r>
              <a:rPr lang="en-US" altLang="zh-CN" dirty="0"/>
              <a:t>in </a:t>
            </a:r>
            <a:r>
              <a:rPr lang="en-US" altLang="zh-CN" dirty="0" err="1"/>
              <a:t>irDynaSimLinear</a:t>
            </a:r>
            <a:r>
              <a:rPr lang="en-US" altLang="zh-CN" dirty="0"/>
              <a:t>::</a:t>
            </a:r>
            <a:r>
              <a:rPr lang="en-US" altLang="zh-CN" err="1"/>
              <a:t>RetriveInew</a:t>
            </a:r>
            <a:r>
              <a:rPr lang="en-US" altLang="zh-CN"/>
              <a:t> </a:t>
            </a:r>
            <a:r>
              <a:rPr lang="en-US" altLang="zh-CN" smtClean="0"/>
              <a:t>( src/ir/irDynaSim.cpp:1329</a:t>
            </a:r>
            <a:endParaRPr lang="en-US" altLang="zh-CN" dirty="0"/>
          </a:p>
          <a:p>
            <a:r>
              <a:rPr lang="en-US" altLang="zh-CN" dirty="0"/>
              <a:t>#</a:t>
            </a:r>
            <a:r>
              <a:rPr lang="en-US" altLang="zh-CN"/>
              <a:t>3  </a:t>
            </a:r>
            <a:r>
              <a:rPr lang="en-US" altLang="zh-CN" smtClean="0"/>
              <a:t>  </a:t>
            </a:r>
            <a:r>
              <a:rPr lang="en-US" altLang="zh-CN" dirty="0"/>
              <a:t>in </a:t>
            </a:r>
            <a:r>
              <a:rPr lang="en-US" altLang="zh-CN" dirty="0" err="1"/>
              <a:t>irDynaSimLinear</a:t>
            </a:r>
            <a:r>
              <a:rPr lang="en-US" altLang="zh-CN" dirty="0"/>
              <a:t>::</a:t>
            </a:r>
            <a:r>
              <a:rPr lang="en-US" altLang="zh-CN" err="1"/>
              <a:t>SetInitalIV</a:t>
            </a:r>
            <a:r>
              <a:rPr lang="en-US" altLang="zh-CN"/>
              <a:t> </a:t>
            </a:r>
            <a:r>
              <a:rPr lang="en-US" altLang="zh-CN" smtClean="0"/>
              <a:t>( ir/irDynaSim.cpp:1316</a:t>
            </a:r>
            <a:endParaRPr lang="en-US" altLang="zh-CN" dirty="0"/>
          </a:p>
          <a:p>
            <a:r>
              <a:rPr lang="en-US" altLang="zh-CN" dirty="0"/>
              <a:t>#</a:t>
            </a:r>
            <a:r>
              <a:rPr lang="en-US" altLang="zh-CN"/>
              <a:t>4  </a:t>
            </a:r>
            <a:r>
              <a:rPr lang="en-US" altLang="zh-CN" smtClean="0"/>
              <a:t>  </a:t>
            </a:r>
            <a:r>
              <a:rPr lang="en-US" altLang="zh-CN" dirty="0"/>
              <a:t>in </a:t>
            </a:r>
            <a:r>
              <a:rPr lang="en-US" altLang="zh-CN" dirty="0" err="1"/>
              <a:t>irDynaSimLinear</a:t>
            </a:r>
            <a:r>
              <a:rPr lang="en-US" altLang="zh-CN" dirty="0"/>
              <a:t>::</a:t>
            </a:r>
            <a:r>
              <a:rPr lang="en-US" altLang="zh-CN" err="1"/>
              <a:t>DynaSim</a:t>
            </a:r>
            <a:r>
              <a:rPr lang="en-US" altLang="zh-CN"/>
              <a:t> </a:t>
            </a:r>
            <a:r>
              <a:rPr lang="en-US" altLang="zh-CN" smtClean="0"/>
              <a:t>(  /</a:t>
            </a:r>
            <a:r>
              <a:rPr lang="en-US" altLang="zh-CN" dirty="0" err="1"/>
              <a:t>ir</a:t>
            </a:r>
            <a:r>
              <a:rPr lang="en-US" altLang="zh-CN" dirty="0"/>
              <a:t>/irDynaSim.cpp:1264</a:t>
            </a:r>
          </a:p>
          <a:p>
            <a:r>
              <a:rPr lang="en-US" altLang="zh-CN" dirty="0"/>
              <a:t>#</a:t>
            </a:r>
            <a:r>
              <a:rPr lang="en-US" altLang="zh-CN"/>
              <a:t>5  </a:t>
            </a:r>
            <a:r>
              <a:rPr lang="en-US" altLang="zh-CN" smtClean="0"/>
              <a:t>  </a:t>
            </a:r>
            <a:r>
              <a:rPr lang="en-US" altLang="zh-CN" dirty="0"/>
              <a:t>in </a:t>
            </a:r>
            <a:r>
              <a:rPr lang="en-US" altLang="zh-CN" dirty="0" err="1"/>
              <a:t>irPGMgr</a:t>
            </a:r>
            <a:r>
              <a:rPr lang="en-US" altLang="zh-CN" dirty="0"/>
              <a:t>::</a:t>
            </a:r>
            <a:r>
              <a:rPr lang="en-US" altLang="zh-CN" err="1"/>
              <a:t>LDLSolveDyna</a:t>
            </a:r>
            <a:r>
              <a:rPr lang="en-US" altLang="zh-CN"/>
              <a:t> </a:t>
            </a:r>
            <a:r>
              <a:rPr lang="en-US" altLang="zh-CN" smtClean="0"/>
              <a:t>( ir/irSolve.cpp:929</a:t>
            </a:r>
            <a:endParaRPr lang="en-US" altLang="zh-CN" dirty="0"/>
          </a:p>
          <a:p>
            <a:r>
              <a:rPr lang="en-US" altLang="zh-CN" dirty="0"/>
              <a:t>#</a:t>
            </a:r>
            <a:r>
              <a:rPr lang="en-US" altLang="zh-CN"/>
              <a:t>6  </a:t>
            </a:r>
            <a:r>
              <a:rPr lang="en-US" altLang="zh-CN" smtClean="0"/>
              <a:t>  </a:t>
            </a:r>
            <a:r>
              <a:rPr lang="en-US" altLang="zh-CN" dirty="0"/>
              <a:t>in </a:t>
            </a:r>
            <a:r>
              <a:rPr lang="en-US" altLang="zh-CN" dirty="0" err="1"/>
              <a:t>irPGMgr</a:t>
            </a:r>
            <a:r>
              <a:rPr lang="en-US" altLang="zh-CN" dirty="0"/>
              <a:t>::</a:t>
            </a:r>
            <a:r>
              <a:rPr lang="en-US" altLang="zh-CN" err="1"/>
              <a:t>CalcDynamicIrDrop</a:t>
            </a:r>
            <a:r>
              <a:rPr lang="en-US" altLang="zh-CN"/>
              <a:t> </a:t>
            </a:r>
            <a:r>
              <a:rPr lang="en-US" altLang="zh-CN" smtClean="0"/>
              <a:t>( ir/irMgr.cpp:1113</a:t>
            </a:r>
            <a:endParaRPr lang="en-US" altLang="zh-CN" dirty="0"/>
          </a:p>
          <a:p>
            <a:r>
              <a:rPr lang="en-US" altLang="zh-CN" dirty="0"/>
              <a:t>#</a:t>
            </a:r>
            <a:r>
              <a:rPr lang="en-US" altLang="zh-CN"/>
              <a:t>7  </a:t>
            </a:r>
            <a:r>
              <a:rPr lang="en-US" altLang="zh-CN" smtClean="0"/>
              <a:t>  </a:t>
            </a:r>
            <a:r>
              <a:rPr lang="en-US" altLang="zh-CN" dirty="0"/>
              <a:t>in </a:t>
            </a:r>
            <a:r>
              <a:rPr lang="en-US" altLang="zh-CN" dirty="0" err="1"/>
              <a:t>irPGMgr</a:t>
            </a:r>
            <a:r>
              <a:rPr lang="en-US" altLang="zh-CN" dirty="0"/>
              <a:t>::</a:t>
            </a:r>
            <a:r>
              <a:rPr lang="en-US" altLang="zh-CN" err="1"/>
              <a:t>AnalyzeIR</a:t>
            </a:r>
            <a:r>
              <a:rPr lang="en-US" altLang="zh-CN"/>
              <a:t> </a:t>
            </a:r>
            <a:r>
              <a:rPr lang="en-US" altLang="zh-CN" smtClean="0"/>
              <a:t>( ir/irMgr.cpp:961</a:t>
            </a:r>
            <a:endParaRPr lang="en-US" altLang="zh-CN" dirty="0"/>
          </a:p>
        </p:txBody>
      </p:sp>
    </p:spTree>
    <p:extLst>
      <p:ext uri="{BB962C8B-B14F-4D97-AF65-F5344CB8AC3E}">
        <p14:creationId xmlns:p14="http://schemas.microsoft.com/office/powerpoint/2010/main" val="3486431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0"/>
            <a:ext cx="10116616" cy="2585323"/>
          </a:xfrm>
          <a:prstGeom prst="rect">
            <a:avLst/>
          </a:prstGeom>
        </p:spPr>
        <p:txBody>
          <a:bodyPr wrap="square">
            <a:spAutoFit/>
          </a:bodyPr>
          <a:lstStyle/>
          <a:p>
            <a:r>
              <a:rPr lang="en-US" altLang="zh-CN" dirty="0" err="1"/>
              <a:t>delete_supply_locations</a:t>
            </a:r>
            <a:endParaRPr lang="en-US" altLang="zh-CN" dirty="0"/>
          </a:p>
          <a:p>
            <a:r>
              <a:rPr lang="en-US" altLang="zh-CN" dirty="0" err="1"/>
              <a:t>set_param</a:t>
            </a:r>
            <a:r>
              <a:rPr lang="en-US" altLang="zh-CN" dirty="0"/>
              <a:t> </a:t>
            </a:r>
            <a:r>
              <a:rPr lang="en-US" altLang="zh-CN" dirty="0" err="1"/>
              <a:t>ir</a:t>
            </a:r>
            <a:r>
              <a:rPr lang="en-US" altLang="zh-CN" dirty="0"/>
              <a:t> </a:t>
            </a:r>
            <a:r>
              <a:rPr lang="en-US" altLang="zh-CN" dirty="0" err="1"/>
              <a:t>dynamic_sim_time_step</a:t>
            </a:r>
            <a:r>
              <a:rPr lang="en-US" altLang="zh-CN" dirty="0"/>
              <a:t> 0.002</a:t>
            </a:r>
          </a:p>
          <a:p>
            <a:r>
              <a:rPr lang="en-US" altLang="zh-CN" dirty="0" err="1"/>
              <a:t>set_param</a:t>
            </a:r>
            <a:r>
              <a:rPr lang="en-US" altLang="zh-CN" dirty="0"/>
              <a:t> </a:t>
            </a:r>
            <a:r>
              <a:rPr lang="en-US" altLang="zh-CN" dirty="0" err="1"/>
              <a:t>ir</a:t>
            </a:r>
            <a:r>
              <a:rPr lang="en-US" altLang="zh-CN" dirty="0"/>
              <a:t> </a:t>
            </a:r>
            <a:r>
              <a:rPr lang="en-US" altLang="zh-CN" dirty="0" err="1"/>
              <a:t>dynamic_ir_part_mode</a:t>
            </a:r>
            <a:r>
              <a:rPr lang="en-US" altLang="zh-CN" dirty="0"/>
              <a:t> 0</a:t>
            </a:r>
          </a:p>
          <a:p>
            <a:r>
              <a:rPr lang="en-US" altLang="zh-CN" dirty="0" err="1"/>
              <a:t>add_supply_locations</a:t>
            </a:r>
            <a:r>
              <a:rPr lang="en-US" altLang="zh-CN" dirty="0"/>
              <a:t> -net VDD -metal 5  { { 46.887 44.848 } }</a:t>
            </a:r>
          </a:p>
          <a:p>
            <a:r>
              <a:rPr lang="en-US" altLang="zh-CN" dirty="0" err="1"/>
              <a:t>add_supply_locations</a:t>
            </a:r>
            <a:r>
              <a:rPr lang="en-US" altLang="zh-CN" dirty="0"/>
              <a:t> -net VSS -metal 5  { { 48.890 45.419 } }</a:t>
            </a:r>
          </a:p>
          <a:p>
            <a:r>
              <a:rPr lang="en-US" altLang="zh-CN" dirty="0" err="1"/>
              <a:t>analyze_power_network</a:t>
            </a:r>
            <a:r>
              <a:rPr lang="en-US" altLang="zh-CN" dirty="0"/>
              <a:t> -net VDD -</a:t>
            </a:r>
            <a:r>
              <a:rPr lang="en-US" altLang="zh-CN" dirty="0" err="1"/>
              <a:t>disable_supply_gen</a:t>
            </a:r>
            <a:r>
              <a:rPr lang="en-US" altLang="zh-CN" dirty="0"/>
              <a:t> -</a:t>
            </a:r>
            <a:r>
              <a:rPr lang="en-US" altLang="zh-CN" dirty="0" err="1" smtClean="0"/>
              <a:t>dynamic_rail_analysis</a:t>
            </a:r>
            <a:endParaRPr lang="en-US" altLang="zh-CN" dirty="0" smtClean="0"/>
          </a:p>
          <a:p>
            <a:endParaRPr lang="en-US" altLang="zh-CN" dirty="0"/>
          </a:p>
          <a:p>
            <a:r>
              <a:rPr lang="en-US" altLang="zh-CN" b="1" dirty="0" err="1">
                <a:solidFill>
                  <a:srgbClr val="FF0000"/>
                </a:solidFill>
              </a:rPr>
              <a:t>set_param</a:t>
            </a:r>
            <a:r>
              <a:rPr lang="en-US" altLang="zh-CN" b="1" dirty="0">
                <a:solidFill>
                  <a:srgbClr val="FF0000"/>
                </a:solidFill>
              </a:rPr>
              <a:t> </a:t>
            </a:r>
            <a:r>
              <a:rPr lang="en-US" altLang="zh-CN" b="1" dirty="0" err="1">
                <a:solidFill>
                  <a:srgbClr val="FF0000"/>
                </a:solidFill>
              </a:rPr>
              <a:t>ir</a:t>
            </a:r>
            <a:r>
              <a:rPr lang="en-US" altLang="zh-CN" b="1" dirty="0">
                <a:solidFill>
                  <a:srgbClr val="FF0000"/>
                </a:solidFill>
              </a:rPr>
              <a:t> </a:t>
            </a:r>
            <a:r>
              <a:rPr lang="en-US" altLang="zh-CN" b="1" dirty="0" err="1">
                <a:solidFill>
                  <a:srgbClr val="FF0000"/>
                </a:solidFill>
              </a:rPr>
              <a:t>enable_edge_reduction</a:t>
            </a:r>
            <a:r>
              <a:rPr lang="en-US" altLang="zh-CN" b="1" dirty="0">
                <a:solidFill>
                  <a:srgbClr val="FF0000"/>
                </a:solidFill>
              </a:rPr>
              <a:t> false</a:t>
            </a:r>
          </a:p>
          <a:p>
            <a:r>
              <a:rPr lang="en-US" altLang="zh-CN" b="1" dirty="0" err="1">
                <a:solidFill>
                  <a:srgbClr val="FF0000"/>
                </a:solidFill>
              </a:rPr>
              <a:t>set_param</a:t>
            </a:r>
            <a:r>
              <a:rPr lang="en-US" altLang="zh-CN" b="1" dirty="0">
                <a:solidFill>
                  <a:srgbClr val="FF0000"/>
                </a:solidFill>
              </a:rPr>
              <a:t> </a:t>
            </a:r>
            <a:r>
              <a:rPr lang="en-US" altLang="zh-CN" b="1" dirty="0" err="1">
                <a:solidFill>
                  <a:srgbClr val="FF0000"/>
                </a:solidFill>
              </a:rPr>
              <a:t>ir</a:t>
            </a:r>
            <a:r>
              <a:rPr lang="en-US" altLang="zh-CN" b="1" dirty="0">
                <a:solidFill>
                  <a:srgbClr val="FF0000"/>
                </a:solidFill>
              </a:rPr>
              <a:t> </a:t>
            </a:r>
            <a:r>
              <a:rPr lang="en-US" altLang="zh-CN" b="1" dirty="0" err="1">
                <a:solidFill>
                  <a:srgbClr val="FF0000"/>
                </a:solidFill>
              </a:rPr>
              <a:t>dynamic_ir_curr_alloc_mt</a:t>
            </a:r>
            <a:r>
              <a:rPr lang="en-US" altLang="zh-CN" b="1" dirty="0">
                <a:solidFill>
                  <a:srgbClr val="FF0000"/>
                </a:solidFill>
              </a:rPr>
              <a:t> false</a:t>
            </a:r>
            <a:endParaRPr lang="zh-CN" altLang="en-US" b="1" dirty="0">
              <a:solidFill>
                <a:srgbClr val="FF0000"/>
              </a:solidFill>
            </a:endParaRPr>
          </a:p>
        </p:txBody>
      </p:sp>
      <p:sp>
        <p:nvSpPr>
          <p:cNvPr id="4" name="矩形 3"/>
          <p:cNvSpPr/>
          <p:nvPr/>
        </p:nvSpPr>
        <p:spPr>
          <a:xfrm>
            <a:off x="670450" y="4178697"/>
            <a:ext cx="6966012" cy="923330"/>
          </a:xfrm>
          <a:prstGeom prst="rect">
            <a:avLst/>
          </a:prstGeom>
          <a:solidFill>
            <a:schemeClr val="accent6">
              <a:lumMod val="20000"/>
              <a:lumOff val="80000"/>
            </a:schemeClr>
          </a:solidFill>
        </p:spPr>
        <p:txBody>
          <a:bodyPr wrap="square">
            <a:spAutoFit/>
          </a:bodyPr>
          <a:lstStyle/>
          <a:p>
            <a:r>
              <a:rPr lang="en-US" altLang="zh-CN" b="1" dirty="0"/>
              <a:t>Supply  Voltage :    1.08000</a:t>
            </a:r>
          </a:p>
          <a:p>
            <a:r>
              <a:rPr lang="en-US" altLang="zh-CN" b="1" dirty="0"/>
              <a:t>Maximum Dynamic Drop  :    0.02247   2.080% 	 (46.900, 45.900)</a:t>
            </a:r>
          </a:p>
          <a:p>
            <a:r>
              <a:rPr lang="en-US" altLang="zh-CN" b="1" dirty="0"/>
              <a:t>Average Dynamic Drop  :    0.01660   1.537%</a:t>
            </a:r>
          </a:p>
        </p:txBody>
      </p:sp>
      <p:sp>
        <p:nvSpPr>
          <p:cNvPr id="2" name="矩形 1"/>
          <p:cNvSpPr/>
          <p:nvPr/>
        </p:nvSpPr>
        <p:spPr>
          <a:xfrm>
            <a:off x="677076" y="5852326"/>
            <a:ext cx="6606480" cy="923330"/>
          </a:xfrm>
          <a:prstGeom prst="rect">
            <a:avLst/>
          </a:prstGeom>
          <a:solidFill>
            <a:schemeClr val="tx2">
              <a:lumMod val="40000"/>
              <a:lumOff val="60000"/>
            </a:schemeClr>
          </a:solidFill>
        </p:spPr>
        <p:txBody>
          <a:bodyPr wrap="square">
            <a:spAutoFit/>
          </a:bodyPr>
          <a:lstStyle/>
          <a:p>
            <a:r>
              <a:rPr lang="en-US" b="1"/>
              <a:t>Supply  Voltage :    1.08000</a:t>
            </a:r>
          </a:p>
          <a:p>
            <a:r>
              <a:rPr lang="en-US" b="1"/>
              <a:t>Maximum Dynamic Drop  :    0.06156   5.700% 	 (46.900, 45.900)</a:t>
            </a:r>
          </a:p>
          <a:p>
            <a:r>
              <a:rPr lang="en-US" b="1"/>
              <a:t>Average Dynamic Drop  :    0.04878   4.517%</a:t>
            </a:r>
          </a:p>
        </p:txBody>
      </p:sp>
      <p:sp>
        <p:nvSpPr>
          <p:cNvPr id="6" name="矩形 5"/>
          <p:cNvSpPr/>
          <p:nvPr/>
        </p:nvSpPr>
        <p:spPr>
          <a:xfrm>
            <a:off x="670450" y="3673771"/>
            <a:ext cx="3430939" cy="369332"/>
          </a:xfrm>
          <a:prstGeom prst="rect">
            <a:avLst/>
          </a:prstGeom>
        </p:spPr>
        <p:txBody>
          <a:bodyPr wrap="none">
            <a:spAutoFit/>
          </a:bodyPr>
          <a:lstStyle/>
          <a:p>
            <a:r>
              <a:rPr lang="en-US" altLang="zh-CN" b="1" smtClean="0"/>
              <a:t>Without supply model drop/surge</a:t>
            </a:r>
            <a:endParaRPr lang="en-US" b="1"/>
          </a:p>
        </p:txBody>
      </p:sp>
      <p:sp>
        <p:nvSpPr>
          <p:cNvPr id="7" name="矩形 6"/>
          <p:cNvSpPr/>
          <p:nvPr/>
        </p:nvSpPr>
        <p:spPr>
          <a:xfrm>
            <a:off x="670450" y="5465549"/>
            <a:ext cx="3227358" cy="369332"/>
          </a:xfrm>
          <a:prstGeom prst="rect">
            <a:avLst/>
          </a:prstGeom>
        </p:spPr>
        <p:txBody>
          <a:bodyPr wrap="none">
            <a:spAutoFit/>
          </a:bodyPr>
          <a:lstStyle/>
          <a:p>
            <a:r>
              <a:rPr lang="en-US" altLang="zh-CN" b="1" smtClean="0"/>
              <a:t>With supply model drop/surge</a:t>
            </a:r>
            <a:endParaRPr lang="en-US" b="1"/>
          </a:p>
        </p:txBody>
      </p:sp>
    </p:spTree>
    <p:extLst>
      <p:ext uri="{BB962C8B-B14F-4D97-AF65-F5344CB8AC3E}">
        <p14:creationId xmlns:p14="http://schemas.microsoft.com/office/powerpoint/2010/main" val="35669005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707</TotalTime>
  <Words>699</Words>
  <Application>Microsoft Office PowerPoint</Application>
  <PresentationFormat>全屏显示(4:3)</PresentationFormat>
  <Paragraphs>124</Paragraphs>
  <Slides>9</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9</vt:i4>
      </vt:variant>
    </vt:vector>
  </HeadingPairs>
  <TitlesOfParts>
    <vt:vector size="13" baseType="lpstr">
      <vt:lpstr>宋体</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jun chen</cp:lastModifiedBy>
  <cp:revision>78</cp:revision>
  <dcterms:created xsi:type="dcterms:W3CDTF">2020-09-30T02:17:48Z</dcterms:created>
  <dcterms:modified xsi:type="dcterms:W3CDTF">2020-10-06T13:10:24Z</dcterms:modified>
</cp:coreProperties>
</file>