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22" r:id="rId4"/>
    <p:sldId id="426" r:id="rId5"/>
    <p:sldId id="423" r:id="rId6"/>
    <p:sldId id="420" r:id="rId7"/>
    <p:sldId id="427" r:id="rId8"/>
    <p:sldId id="421" r:id="rId9"/>
    <p:sldId id="428" r:id="rId10"/>
    <p:sldId id="429" r:id="rId11"/>
    <p:sldId id="430" r:id="rId12"/>
    <p:sldId id="431" r:id="rId13"/>
    <p:sldId id="41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447131-2279-47ee-bb20-5a5812f538a9}">
          <p14:sldIdLst>
            <p14:sldId id="409"/>
          </p14:sldIdLst>
        </p14:section>
        <p14:section name="DC limit current" id="{37101c05-a943-40e9-a4b7-7ecb07e49ffb}">
          <p14:sldIdLst>
            <p14:sldId id="422"/>
            <p14:sldId id="426"/>
            <p14:sldId id="423"/>
          </p14:sldIdLst>
        </p14:section>
        <p14:section name="Peak limit current" id="{a09b12ee-c399-4e43-8405-c3735c29b665}">
          <p14:sldIdLst>
            <p14:sldId id="420"/>
            <p14:sldId id="427"/>
          </p14:sldIdLst>
        </p14:section>
        <p14:section name="RMS limit current" id="{528f152f-35df-4080-a652-d1b5b952fd9a}">
          <p14:sldIdLst>
            <p14:sldId id="421"/>
            <p14:sldId id="428"/>
            <p14:sldId id="429"/>
            <p14:sldId id="430"/>
            <p14:sldId id="431"/>
            <p14:sldId id="4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E78"/>
    <a:srgbClr val="C1D0DE"/>
    <a:srgbClr val="023F78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102"/>
      </p:cViewPr>
      <p:guideLst>
        <p:guide orient="horz" pos="224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7.png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8.png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PPT模板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765" y="1471121"/>
            <a:ext cx="8016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  <a:cs typeface="思源黑体 Light" panose="020B0300000000000000" charset="-122"/>
              </a:rPr>
              <a:t>EM Calculation</a:t>
            </a:r>
            <a:endParaRPr lang="en-US" altLang="zh-CN" sz="4400" dirty="0">
              <a:solidFill>
                <a:schemeClr val="bg1"/>
              </a:solidFill>
              <a:latin typeface="思源黑体 Light" panose="020B0300000000000000" charset="-122"/>
              <a:ea typeface="思源黑体 Light" panose="020B0300000000000000" charset="-122"/>
              <a:cs typeface="思源黑体 Light" panose="020B03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20552" y="2377207"/>
            <a:ext cx="374015" cy="0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2765" y="5219700"/>
            <a:ext cx="389890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>
                <a:ln>
                  <a:noFill/>
                </a:ln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  <a:cs typeface="思源黑体 Light" panose="020B0300000000000000" charset="-122"/>
              </a:rPr>
              <a:t>打造完整的集成电路设计国产EDA平台</a:t>
            </a:r>
            <a:endParaRPr lang="zh-CN" altLang="en-US" sz="1700">
              <a:ln>
                <a:noFill/>
              </a:ln>
              <a:solidFill>
                <a:schemeClr val="bg1"/>
              </a:solidFill>
              <a:latin typeface="思源黑体 Light" panose="020B0300000000000000" charset="-122"/>
              <a:ea typeface="思源黑体 Light" panose="020B0300000000000000" charset="-122"/>
              <a:cs typeface="思源黑体 Light" panose="020B0300000000000000" charset="-122"/>
            </a:endParaRPr>
          </a:p>
        </p:txBody>
      </p:sp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0645" y="859155"/>
            <a:ext cx="3834130" cy="2374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270" y="955040"/>
            <a:ext cx="3247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RMS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270" y="1494790"/>
            <a:ext cx="6005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When shape no down vias, didn't consider spacing factor.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95" y="4514215"/>
            <a:ext cx="8004175" cy="1671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9270" y="3324860"/>
            <a:ext cx="102285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via-via spacing using signal actually direction, sum of those distance and half node scale also used.</a:t>
            </a:r>
            <a:endParaRPr lang="en-US" altLang="zh-CN"/>
          </a:p>
          <a:p>
            <a:pPr algn="l"/>
            <a:endParaRPr lang="en-US" altLang="zh-CN"/>
          </a:p>
          <a:p>
            <a:pPr algn="l"/>
            <a:r>
              <a:rPr lang="en-US" altLang="zh-CN"/>
              <a:t>via-via spacing: (0.03+0.575+0.1+1.35+0.1+2.09+0.03) * 0.9 = 3.8475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09270" y="955040"/>
            <a:ext cx="3247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RMS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270" y="1415415"/>
            <a:ext cx="109651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VP [add_em_rule_advance] RMS rule demo:</a:t>
            </a:r>
            <a:endParaRPr lang="en-US" altLang="zh-CN">
              <a:sym typeface="+mn-ea"/>
            </a:endParaRPr>
          </a:p>
          <a:p>
            <a:pPr algn="l"/>
            <a:endParaRPr lang="zh-CN" altLang="en-US"/>
          </a:p>
          <a:p>
            <a:pPr algn="l"/>
            <a:r>
              <a:rPr lang="en-US" altLang="zh-CN"/>
              <a:t>When got N and S, then lookup via_via_spacing_factor and metal_line_no_rating_factor table to got factor.</a:t>
            </a:r>
            <a:endParaRPr lang="en-US" altLang="zh-CN"/>
          </a:p>
          <a:p>
            <a:pPr algn="l"/>
            <a:endParaRPr lang="en-US" altLang="zh-CN"/>
          </a:p>
          <a:p>
            <a:pPr algn="l"/>
            <a:r>
              <a:rPr lang="en-US" altLang="zh-CN">
                <a:sym typeface="+mn-ea"/>
              </a:rPr>
              <a:t>RMS_current_limit = </a:t>
            </a:r>
            <a:r>
              <a:rPr lang="en-US" altLang="zh-CN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 panose="02000503000000020004" charset="0"/>
                <a:cs typeface="Helvetica Neue" panose="02000503000000020004" charset="0"/>
                <a:sym typeface="Helvetica Neue" panose="02000503000000020004"/>
              </a:rPr>
              <a:t>polynomial_current_cal * spacing_factor * rating_factor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930" y="2964180"/>
            <a:ext cx="6962140" cy="3893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PPT模板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5175" cy="6856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0" y="2085975"/>
            <a:ext cx="80670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i="1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THANK YOU</a:t>
            </a:r>
            <a:endParaRPr lang="en-US" altLang="zh-CN" sz="10000" i="1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875" y="6109335"/>
            <a:ext cx="14573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WWW.GIGA-DA.COM</a:t>
            </a:r>
            <a:endParaRPr lang="en-US" altLang="zh-CN" sz="100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4430" y="6118225"/>
            <a:ext cx="15703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电话：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0755-61018899</a:t>
            </a:r>
            <a:endParaRPr lang="en-US" altLang="zh-CN" sz="100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57310" y="6118225"/>
            <a:ext cx="18205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Helvetica 65 Medium" panose="020B0500000000000000" charset="0"/>
              </a:rPr>
              <a:t>邮箱</a:t>
            </a:r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HR@GIGA-DA.COM</a:t>
            </a:r>
            <a:endParaRPr lang="en-US" altLang="zh-CN" sz="100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79430" y="6109335"/>
            <a:ext cx="10248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Helvetica 65 Medium" panose="020B0500000000000000" charset="0"/>
              </a:rPr>
              <a:t>邮编</a:t>
            </a:r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518000</a:t>
            </a:r>
            <a:endParaRPr lang="en-US" altLang="zh-CN" sz="100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3570" y="6048375"/>
            <a:ext cx="10944225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67075" y="6113780"/>
            <a:ext cx="0" cy="1663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232140" y="6118225"/>
            <a:ext cx="5080" cy="161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270" y="955040"/>
            <a:ext cx="3230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AVG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270" y="1553845"/>
            <a:ext cx="11050905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VP calculate average EM limit current related parameters: 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set_app_var em half_node_scale_factor 0.9</a:t>
            </a:r>
            <a:endParaRPr lang="en-US" altLang="zh-CN">
              <a:solidFill>
                <a:schemeClr val="tx1"/>
              </a:solidFill>
              <a:sym typeface="+mn-ea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set_app_var em temperature_em 110</a:t>
            </a:r>
            <a:endParaRPr lang="en-US" altLang="zh-CN">
              <a:solidFill>
                <a:schemeClr val="tx1"/>
              </a:solidFill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DC limit current = </a:t>
            </a: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polymonial_current_cal * temp_rating_factor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宋体" charset="0"/>
              <a:cs typeface="+mn-cs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09270" y="955040"/>
            <a:ext cx="3230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AVG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2925445"/>
            <a:ext cx="11744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 calculation average EM limit current, EM rule based on length and width. For each shape, avg length are sum of block length, and multiplied by half node scale.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avg length: (0.695+0.05+1.4+0.05+2.21) * 0.9 = 3.9645 nm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width, using each shape width, and </a:t>
            </a:r>
            <a:r>
              <a:rPr lang="en-US" altLang="zh-CN">
                <a:sym typeface="+mn-ea"/>
              </a:rPr>
              <a:t>multiplied by half node scale.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width: 0.05 * 0.9 = 0.045 nm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ln>
                  <a:noFill/>
                </a:ln>
                <a:effectLst/>
                <a:uFillTx/>
                <a:ea typeface="宋体" charset="0"/>
                <a:sym typeface="Helvetica Neue" panose="02000503000000020004"/>
              </a:rPr>
              <a:t>temp_rating_factor table: (based on .itf or .ircx)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10" y="1415415"/>
            <a:ext cx="7205980" cy="1446530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417320" y="5966460"/>
          <a:ext cx="9357360" cy="830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60"/>
                <a:gridCol w="1559560"/>
                <a:gridCol w="1559560"/>
                <a:gridCol w="1559560"/>
                <a:gridCol w="1559560"/>
                <a:gridCol w="1559560"/>
              </a:tblGrid>
              <a:tr h="4457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temperature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85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105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110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125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150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rating factor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5.066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2.293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1.599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1.000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0.212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270" y="955040"/>
            <a:ext cx="3230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AVG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785" y="3456305"/>
            <a:ext cx="5218430" cy="33337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09270" y="1415415"/>
            <a:ext cx="112407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VP [add_em_rule_advance] DC rule demo: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When got avg length and width, can lookup polynomial table and calculated polynomial based results.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Lookup temp_rating_factor table got temperature factor set by parameter.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ln>
                  <a:noFill/>
                </a:ln>
                <a:effectLst/>
                <a:uFillTx/>
                <a:sym typeface="Helvetica Neue" panose="02000503000000020004"/>
              </a:rPr>
              <a:t>DC limit current = </a:t>
            </a:r>
            <a:r>
              <a:rPr lang="en-US" altLang="zh-CN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" panose="02000503000000020004"/>
              </a:rPr>
              <a:t>polymonial_current_cal * temp_rating_factor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270" y="955040"/>
            <a:ext cx="3416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PEAK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270" y="1415098"/>
            <a:ext cx="11050905" cy="3148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VP calculate Peak EM limit current related parameters: 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set_app_var em half_node_scale_factor 0.9</a:t>
            </a:r>
            <a:endParaRPr lang="en-US" altLang="zh-CN">
              <a:solidFill>
                <a:schemeClr val="tx1"/>
              </a:solidFill>
              <a:sym typeface="+mn-ea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set_app_var em em_peak_source_equation_techfile false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When </a:t>
            </a:r>
            <a:r>
              <a:rPr lang="en-US" altLang="zh-CN">
                <a:sym typeface="+mn-ea"/>
              </a:rPr>
              <a:t>em_peak_source_equation_techfile == true</a:t>
            </a:r>
            <a:endParaRPr lang="en-US" altLang="zh-CN">
              <a:sym typeface="+mn-ea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ym typeface="+mn-ea"/>
              </a:rPr>
              <a:t>Peak limit current =  </a:t>
            </a:r>
            <a:r>
              <a:rPr lang="en-US" altLang="zh-CN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" panose="02000503000000020004"/>
              </a:rPr>
              <a:t>polymonial_current_cal</a:t>
            </a:r>
            <a:endParaRPr lang="en-US" altLang="zh-CN">
              <a:ln>
                <a:noFill/>
              </a:ln>
              <a:solidFill>
                <a:srgbClr val="FF0000"/>
              </a:solidFill>
              <a:effectLst/>
              <a:uFillTx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宋体" charset="0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宋体" charset="0"/>
                <a:cs typeface="+mn-cs"/>
                <a:sym typeface="Helvetica Neue" panose="02000503000000020004"/>
              </a:rPr>
              <a:t>When </a:t>
            </a:r>
            <a:r>
              <a:rPr lang="en-US" altLang="zh-CN">
                <a:sym typeface="+mn-ea"/>
              </a:rPr>
              <a:t>em_peak_source_equation_techfile == false</a:t>
            </a:r>
            <a:endParaRPr lang="en-US" altLang="zh-CN">
              <a:sym typeface="+mn-ea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宋体" charset="0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ym typeface="+mn-ea"/>
              </a:rPr>
              <a:t>Peak limt current = </a:t>
            </a:r>
            <a:r>
              <a:rPr lang="en-US" altLang="zh-CN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" panose="02000503000000020004"/>
              </a:rPr>
              <a:t>polymonial_current_cal * [1/sqrt(r)]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宋体" charset="0"/>
              <a:cs typeface="+mn-cs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270" y="955040"/>
            <a:ext cx="3416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PEAK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6970" y="2807335"/>
            <a:ext cx="7338060" cy="4050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270" y="1415415"/>
            <a:ext cx="48183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VP [add_em_rule_advance] PEAK rule demo:</a:t>
            </a:r>
            <a:endParaRPr lang="en-US" altLang="zh-CN">
              <a:sym typeface="+mn-ea"/>
            </a:endParaRPr>
          </a:p>
          <a:p>
            <a:pPr algn="l"/>
            <a:endParaRPr lang="zh-CN" altLang="en-US"/>
          </a:p>
          <a:p>
            <a:pPr algn="l"/>
            <a:r>
              <a:rPr lang="en-US" altLang="zh-CN"/>
              <a:t>w: width (half node scale)</a:t>
            </a:r>
            <a:endParaRPr lang="en-US" altLang="zh-CN"/>
          </a:p>
          <a:p>
            <a:pPr algn="l"/>
            <a:r>
              <a:rPr lang="en-US" altLang="zh-CN"/>
              <a:t>td: pulse width</a:t>
            </a:r>
            <a:endParaRPr lang="en-US" altLang="zh-CN"/>
          </a:p>
          <a:p>
            <a:pPr algn="l"/>
            <a:r>
              <a:rPr lang="en-US" altLang="zh-CN"/>
              <a:t>r: duty ratio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270" y="955040"/>
            <a:ext cx="3247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RMS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270" y="1703070"/>
            <a:ext cx="11050905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VP calculate RMS EM limit current related parameters: 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set_app_var em half_node_scale_factor 0.9</a:t>
            </a:r>
            <a:endParaRPr lang="en-US" altLang="zh-CN"/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set_app_var em em_rms_metal_line_no 3</a:t>
            </a:r>
            <a:endParaRPr lang="en-US" altLang="zh-CN"/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set_app_var em average_option false</a:t>
            </a:r>
            <a:endParaRPr lang="en-US" altLang="zh-CN">
              <a:sym typeface="+mn-ea"/>
            </a:endParaRPr>
          </a:p>
          <a:p>
            <a:pPr marL="742950" marR="0" lvl="1" indent="-28575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lang="en-US" altLang="zh-CN"/>
          </a:p>
          <a:p>
            <a:pPr marR="0" lvl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</a:pPr>
            <a:r>
              <a:rPr lang="en-US" altLang="zh-CN"/>
              <a:t>RMS_current_limit = </a:t>
            </a:r>
            <a:r>
              <a:rPr lang="en-US" altLang="zh-CN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 panose="02000503000000020004" charset="0"/>
                <a:cs typeface="Helvetica Neue" panose="02000503000000020004" charset="0"/>
                <a:sym typeface="Helvetica Neue" panose="02000503000000020004"/>
              </a:rPr>
              <a:t>polynomial_current_cal * spacing_factor * rating_factor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宋体" charset="0"/>
              <a:cs typeface="+mn-cs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9270" y="955040"/>
            <a:ext cx="3247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RMS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graphicFrame>
        <p:nvGraphicFramePr>
          <p:cNvPr id="68" name="表格 67"/>
          <p:cNvGraphicFramePr/>
          <p:nvPr>
            <p:custDataLst>
              <p:tags r:id="rId1"/>
            </p:custDataLst>
          </p:nvPr>
        </p:nvGraphicFramePr>
        <p:xfrm>
          <a:off x="1434465" y="2954655"/>
          <a:ext cx="9323070" cy="1115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865"/>
                <a:gridCol w="1775460"/>
                <a:gridCol w="1774825"/>
                <a:gridCol w="1776095"/>
                <a:gridCol w="1774825"/>
              </a:tblGrid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Metal line no (N)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N &gt;= 9</a:t>
                      </a:r>
                      <a:endParaRPr lang="en-US" altLang="zh-CN" sz="1800">
                        <a:ea typeface="宋体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9 &gt;N&gt;= 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5 &gt; N&gt;= 3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3 &gt;N&gt;= 1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Rating factor of Irms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1.0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1.05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Helvetica Neue Bold" panose="02000503000000020004" charset="0"/>
                          <a:cs typeface="Helvetica Neue Bold" panose="02000503000000020004" charset="0"/>
                        </a:rPr>
                        <a:t>1.32</a:t>
                      </a:r>
                      <a:endParaRPr lang="en-US" altLang="zh-CN" sz="1800" b="1">
                        <a:solidFill>
                          <a:srgbClr val="FF0000"/>
                        </a:solidFill>
                        <a:latin typeface="Helvetica Neue Bold" panose="02000503000000020004" charset="0"/>
                        <a:cs typeface="Helvetica Neue Bold" panose="020005030000000200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1.5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10" y="4251325"/>
            <a:ext cx="8247380" cy="2356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9270" y="1415415"/>
            <a:ext cx="23799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ym typeface="Helvetica Neue" panose="02000503000000020004"/>
              </a:rPr>
              <a:t>N (metal line number)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ym typeface="Helvetica Neue" panose="02000503000000020004"/>
              </a:rPr>
              <a:t>For 28nm N=3</a:t>
            </a:r>
            <a:endParaRPr lang="en-US" altLang="zh-CN">
              <a:sym typeface="Helvetica Neue" panose="02000503000000020004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/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/>
              <a:t>rating factor table: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9270" y="955040"/>
            <a:ext cx="3247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old" panose="020B0604020202090204" charset="0"/>
                <a:cs typeface="Arial Bold" panose="020B0604020202090204" charset="0"/>
              </a:rPr>
              <a:t>RMS EM limit current</a:t>
            </a:r>
            <a:endParaRPr lang="en-US" altLang="zh-CN" sz="2400" b="1">
              <a:ln>
                <a:noFill/>
              </a:ln>
              <a:solidFill>
                <a:schemeClr val="tx1"/>
              </a:solidFill>
              <a:effectLst/>
              <a:uFillTx/>
              <a:latin typeface="Arial Bold" panose="020B0604020202090204" charset="0"/>
              <a:cs typeface="Arial Bold" panose="020B0604020202090204" charset="0"/>
            </a:endParaRPr>
          </a:p>
        </p:txBody>
      </p:sp>
      <p:graphicFrame>
        <p:nvGraphicFramePr>
          <p:cNvPr id="68" name="表格 67"/>
          <p:cNvGraphicFramePr/>
          <p:nvPr>
            <p:custDataLst>
              <p:tags r:id="rId1"/>
            </p:custDataLst>
          </p:nvPr>
        </p:nvGraphicFramePr>
        <p:xfrm>
          <a:off x="250825" y="2647950"/>
          <a:ext cx="11690350" cy="156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50"/>
                <a:gridCol w="1670050"/>
                <a:gridCol w="1670050"/>
                <a:gridCol w="1670050"/>
                <a:gridCol w="1670050"/>
                <a:gridCol w="1905000"/>
                <a:gridCol w="1435100"/>
              </a:tblGrid>
              <a:tr h="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via-via spacing (S)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S &gt;= 9um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ea typeface="宋体" charset="0"/>
                        </a:rPr>
                        <a:t>Not average option</a:t>
                      </a:r>
                      <a:endParaRPr lang="en-US" altLang="zh-CN" sz="1800">
                        <a:ea typeface="宋体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S &gt;= 9um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ea typeface="宋体" charset="0"/>
                          <a:sym typeface="+mn-ea"/>
                        </a:rPr>
                        <a:t>average option</a:t>
                      </a:r>
                      <a:endParaRPr lang="en-US" altLang="zh-CN" sz="1800">
                        <a:ea typeface="宋体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9um&gt;S&gt;2.7um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2.7um&gt;=S&gt;0.9um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0.9um&gt;=S&gt;0.27um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0.27um&gt;=S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650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Spacing factor of Irms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1.0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1.2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1.05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1.3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2.0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2.2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05" y="4342765"/>
            <a:ext cx="8809990" cy="2397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8485" y="1415415"/>
            <a:ext cx="56311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Helvetica Neue" panose="02000503000000020004"/>
              </a:rPr>
              <a:t>S (via-via spacing)</a:t>
            </a:r>
            <a:endParaRPr lang="en-US" altLang="zh-CN">
              <a:sym typeface="Helvetica Neue" panose="02000503000000020004"/>
            </a:endParaRPr>
          </a:p>
          <a:p>
            <a:pPr algn="l"/>
            <a:endParaRPr lang="zh-CN" altLang="en-US"/>
          </a:p>
          <a:p>
            <a:pPr algn="l"/>
            <a:r>
              <a:rPr lang="en-US" altLang="zh-CN"/>
              <a:t>Related param: </a:t>
            </a:r>
            <a:r>
              <a:rPr lang="en-US" altLang="zh-CN">
                <a:sym typeface="+mn-ea"/>
              </a:rPr>
              <a:t>set_app_var em average_option false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ABLE_BEAUTIFY" val="smartTable{af2999fe-faca-42b2-9e85-d42d71e4e487}"/>
  <p:tag name="TABLE_ENDDRAG_ORIGIN_RECT" val="736*76"/>
  <p:tag name="TABLE_ENDDRAG_RECT" val="111*232*736*65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UNIT_TABLE_BEAUTIFY" val="smartTable{8bdee26f-7af1-43d2-aaa2-95c2f19a3e89}"/>
  <p:tag name="TABLE_ENDDRAG_ORIGIN_RECT" val="877*101"/>
  <p:tag name="TABLE_ENDDRAG_RECT" val="40*111*734*8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UNIT_TABLE_BEAUTIFY" val="smartTable{8bdee26f-7af1-43d2-aaa2-95c2f19a3e89}"/>
  <p:tag name="TABLE_ENDDRAG_ORIGIN_RECT" val="920*130"/>
  <p:tag name="TABLE_ENDDRAG_RECT" val="19*132*920*123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2675</Words>
  <Application>WPS 演示</Application>
  <PresentationFormat>宽屏</PresentationFormat>
  <Paragraphs>180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方正书宋_GBK</vt:lpstr>
      <vt:lpstr>Wingdings</vt:lpstr>
      <vt:lpstr>微软雅黑</vt:lpstr>
      <vt:lpstr>汉仪旗黑</vt:lpstr>
      <vt:lpstr>Wingdings</vt:lpstr>
      <vt:lpstr>思源黑体 Light</vt:lpstr>
      <vt:lpstr>冬青黑体简体中文</vt:lpstr>
      <vt:lpstr>思源黑体 Medium</vt:lpstr>
      <vt:lpstr>Helvetica 65 Medium</vt:lpstr>
      <vt:lpstr>苹方-简</vt:lpstr>
      <vt:lpstr>思源黑体 Normal</vt:lpstr>
      <vt:lpstr>宋体</vt:lpstr>
      <vt:lpstr>Arial Unicode MS</vt:lpstr>
      <vt:lpstr>Calibri</vt:lpstr>
      <vt:lpstr>Helvetica Neue</vt:lpstr>
      <vt:lpstr>宋体-简</vt:lpstr>
      <vt:lpstr>微软雅黑</vt:lpstr>
      <vt:lpstr>Helvetica Neue Bold</vt:lpstr>
      <vt:lpstr>Helvetica Neue</vt:lpstr>
      <vt:lpstr>Arial Bold</vt:lpstr>
      <vt:lpstr>Helvetica Neue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jonny</cp:lastModifiedBy>
  <cp:revision>198</cp:revision>
  <dcterms:created xsi:type="dcterms:W3CDTF">2022-01-11T03:24:19Z</dcterms:created>
  <dcterms:modified xsi:type="dcterms:W3CDTF">2022-01-11T03:24:19Z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