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19"/>
  </p:handoutMasterIdLst>
  <p:sldIdLst>
    <p:sldId id="256" r:id="rId3"/>
    <p:sldId id="323" r:id="rId4"/>
    <p:sldId id="319" r:id="rId6"/>
    <p:sldId id="300" r:id="rId7"/>
    <p:sldId id="314" r:id="rId8"/>
    <p:sldId id="315" r:id="rId9"/>
    <p:sldId id="316" r:id="rId10"/>
    <p:sldId id="317" r:id="rId11"/>
    <p:sldId id="318" r:id="rId12"/>
    <p:sldId id="313" r:id="rId13"/>
    <p:sldId id="312" r:id="rId14"/>
    <p:sldId id="321" r:id="rId15"/>
    <p:sldId id="324" r:id="rId16"/>
    <p:sldId id="288" r:id="rId17"/>
    <p:sldId id="320" r:id="rId18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ny Li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F78"/>
    <a:srgbClr val="C70F22"/>
    <a:srgbClr val="FFFFFF"/>
    <a:srgbClr val="F8F8F8"/>
    <a:srgbClr val="EAEFF7"/>
    <a:srgbClr val="52F3FF"/>
    <a:srgbClr val="94EBF4"/>
    <a:srgbClr val="17479E"/>
    <a:srgbClr val="B9A02D"/>
    <a:srgbClr val="0C6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90336" autoAdjust="0"/>
  </p:normalViewPr>
  <p:slideViewPr>
    <p:cSldViewPr snapToGrid="0" showGuides="1">
      <p:cViewPr>
        <p:scale>
          <a:sx n="100" d="100"/>
          <a:sy n="100" d="100"/>
        </p:scale>
        <p:origin x="1200" y="420"/>
      </p:cViewPr>
      <p:guideLst>
        <p:guide orient="horz" pos="822"/>
        <p:guide pos="3793"/>
        <p:guide pos="5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072"/>
    </p:cViewPr>
  </p:sorterViewPr>
  <p:notesViewPr>
    <p:cSldViewPr snapToGrid="0">
      <p:cViewPr varScale="1">
        <p:scale>
          <a:sx n="86" d="100"/>
          <a:sy n="86" d="100"/>
        </p:scale>
        <p:origin x="-3846" y="-90"/>
      </p:cViewPr>
      <p:guideLst>
        <p:guide orient="horz" pos="2924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gs" Target="tags/tag1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48A71-8375-4255-8409-CE1A59CC655B}" type="datetime1">
              <a:rPr lang="zh-CN" alt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6C773-B172-4E82-B1ED-7F66339BD21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" min="-2" units="cm"/>
          <inkml:channel name="Y" type="integer" max="2" min="-2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1T08:49:1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 1351 24575,'29'-3'0,"1"0"0,-1-2 0,0-1 0,38-14 0,-26 8 0,-28 7 0,0 0 0,-1-1 0,0 0 0,0-1 0,0 0 0,-1-1 0,0-1 0,0 1 0,-1-2 0,0 1 0,10-15 0,4-6 0,-1-1 0,32-61 0,30-81 0,-78 156 0,0 1 0,2 0 0,0 0 0,1 1 0,0 0 0,1 1 0,21-20 0,-26 30 0,0 0 0,1 0 0,-1 1 0,1 0 0,0 1 0,0-1 0,0 1 0,0 1 0,0-1 0,15 0 0,82 3 0,-50 2 0,-46-3 0,10 1 0,-1-1 0,1 0 0,-1-1 0,1-1 0,-1 0 0,1-2 0,-1 0 0,0-1 0,-1 0 0,28-14 0,-22 6 0,-1-1 0,0-2 0,-1 0 0,-1-1 0,-1 0 0,0-2 0,-1 0 0,25-38 0,-7 11 0,1 2 0,62-57 0,-56 57 0,-31 32 0,0 0 0,0 1 0,1 0 0,0 1 0,23-15 0,2 6 0,1 2 0,1 2 0,0 1 0,69-14 0,-56 15 0,98-12 0,-74 12 0,-57 9 0,0 0 0,1 1 0,21 0 0,-25 4-1365,-2-1-5461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" min="-2" units="cm"/>
          <inkml:channel name="Y" type="integer" max="2" min="-2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1T08:49:2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 1351 24575,'39'-3'0,"2"0"0,-1-2 0,-1-1 0,53-14 0,-37 8 0,-37 7 0,0 0 0,-2-1 0,1 0 0,-1-1 0,0 0 0,-1-1 0,0-1 0,0 1 0,-1-2 0,-1 1 0,15-15 0,4-6 0,0-1 0,43-61 0,40-81 0,-105 156 0,-1 1 0,4 0 0,-1 0 0,2 1 0,-1 0 0,2 1 0,29-20 0,-36 30 0,0 0 0,2 0 0,-2 1 0,1 0 0,1 1 0,-1-1 0,1 1 0,-1 1 0,1-1 0,20 0 0,112 3 0,-69 2 0,-62-3 0,14 1 0,-2-1 0,1 0 0,-1-1 0,2-1 0,-2 0 0,2-2 0,-2 0 0,0-1 0,-1 0 0,38-14 0,-30 6 0,-2-1 0,1-2 0,-2 0 0,-1-1 0,-2 0 0,1-2 0,-2 0 0,34-38 0,-9 11 0,1 2 0,85-57 0,-77 57 0,-42 32 0,0 0 0,0 1 0,1 0 0,0 1 0,32-15 0,2 6 0,2 2 0,1 2 0,0 1 0,95-14 0,-78 15 0,135-12 0,-102 12 0,-77 9 0,0 0 0,1 1 0,29 0 0,-34 4-1365,-3-1-5461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" min="-2" units="cm"/>
          <inkml:channel name="Y" type="integer" max="2" min="-2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9T08:47:0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 1351 24575,'29'-3'0,"1"0"0,-1-2 0,0-1 0,38-14 0,-26 8 0,-28 7 0,0 0 0,-1-1 0,0 0 0,0-1 0,0 0 0,-1-1 0,0-1 0,0 1 0,-1-2 0,0 1 0,10-15 0,4-6 0,-1-1 0,32-61 0,30-81 0,-78 156 0,0 1 0,2 0 0,0 0 0,1 1 0,0 0 0,1 1 0,21-20 0,-26 30 0,0 0 0,1 0 0,-1 1 0,1 0 0,0 1 0,0-1 0,0 1 0,0 1 0,0-1 0,15 0 0,82 3 0,-50 2 0,-46-3 0,10 1 0,-1-1 0,1 0 0,-1-1 0,1-1 0,-1 0 0,1-2 0,-1 0 0,0-1 0,-1 0 0,28-14 0,-22 6 0,-1-1 0,0-2 0,-1 0 0,-1-1 0,-1 0 0,0-2 0,-1 0 0,25-38 0,-7 11 0,1 2 0,62-57 0,-56 57 0,-31 32 0,0 0 0,0 1 0,1 0 0,0 1 0,23-15 0,2 6 0,1 2 0,1 2 0,0 1 0,69-14 0,-56 15 0,98-12 0,-74 12 0,-57 9 0,0 0 0,1 1 0,21 0 0,-25 4-1365,-2-1-5461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" min="-2" units="cm"/>
          <inkml:channel name="Y" type="integer" max="2" min="-2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09T08:47:4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2295 1351 24575,'-29'-3'0,"-1"0"0,1-2 0,0-1 0,-38-14 0,26 8 0,28 7 0,0 0 0,1-1 0,0 0 0,0-1 0,0 0 0,1-1 0,0-1 0,0 1 0,1-2 0,0 1 0,-10-15 0,-4-6 0,1-1 0,-32-61 0,-30-81 0,78 156 0,0 1 0,-2 0 0,0 0 0,-1 1 0,0 0 0,-1 1 0,-21-20 0,26 30 0,0 0 0,-1 0 0,1 1 0,-1 0 0,0 1 0,0-1 0,0 1 0,0 1 0,0-1 0,-15 0 0,-82 3 0,50 2 0,46-3 0,-10 1 0,1-1 0,-1 0 0,1-1 0,-1-1 0,1 0 0,-1-2 0,1 0 0,0-1 0,1 0 0,-28-14 0,22 6 0,1-1 0,0-2 0,1 0 0,1-1 0,1 0 0,0-2 0,1 0 0,-25-38 0,7 11 0,-1 2 0,-62-57 0,56 57 0,31 32 0,0 0 0,0 1 0,-1 0 0,0 1 0,-23-15 0,-2 6 0,-1 2 0,-1 2 0,0 1 0,-69-14 0,56 15 0,-98-12 0,74 12 0,57 9 0,0 0 0,-1 1 0,-21 0 0,25 4-1365,2-1-5461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2F8BAC0-D43A-4479-BC5C-A5295BE8EFF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-幻灯片">
    <p:bg>
      <p:bgPr>
        <a:gradFill>
          <a:gsLst>
            <a:gs pos="0">
              <a:schemeClr val="accent3">
                <a:lumMod val="0"/>
                <a:lumOff val="100000"/>
              </a:schemeClr>
            </a:gs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AEF0E-B0E1-4E2B-B710-8C4B6E84EFAC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25.png"/><Relationship Id="rId1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3.xml"/><Relationship Id="rId4" Type="http://schemas.openxmlformats.org/officeDocument/2006/relationships/image" Target="../media/image30.png"/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image" Target="../media/image37.png"/><Relationship Id="rId8" Type="http://schemas.openxmlformats.org/officeDocument/2006/relationships/image" Target="../media/image36.png"/><Relationship Id="rId7" Type="http://schemas.openxmlformats.org/officeDocument/2006/relationships/image" Target="../media/image35.png"/><Relationship Id="rId6" Type="http://schemas.openxmlformats.org/officeDocument/2006/relationships/image" Target="../media/image16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8" Type="http://schemas.openxmlformats.org/officeDocument/2006/relationships/notesSlide" Target="../notesSlides/notesSlide13.xml"/><Relationship Id="rId17" Type="http://schemas.openxmlformats.org/officeDocument/2006/relationships/slideLayout" Target="../slideLayouts/slideLayout3.xml"/><Relationship Id="rId16" Type="http://schemas.openxmlformats.org/officeDocument/2006/relationships/image" Target="../media/image44.png"/><Relationship Id="rId15" Type="http://schemas.openxmlformats.org/officeDocument/2006/relationships/image" Target="../media/image43.png"/><Relationship Id="rId14" Type="http://schemas.openxmlformats.org/officeDocument/2006/relationships/image" Target="../media/image42.png"/><Relationship Id="rId13" Type="http://schemas.openxmlformats.org/officeDocument/2006/relationships/image" Target="../media/image41.png"/><Relationship Id="rId12" Type="http://schemas.openxmlformats.org/officeDocument/2006/relationships/image" Target="../media/image40.png"/><Relationship Id="rId11" Type="http://schemas.openxmlformats.org/officeDocument/2006/relationships/image" Target="../media/image39.png"/><Relationship Id="rId10" Type="http://schemas.openxmlformats.org/officeDocument/2006/relationships/image" Target="../media/image38.png"/><Relationship Id="rId1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3.xml"/><Relationship Id="rId4" Type="http://schemas.openxmlformats.org/officeDocument/2006/relationships/image" Target="../media/image2.png"/><Relationship Id="rId3" Type="http://schemas.openxmlformats.org/officeDocument/2006/relationships/customXml" Target="../ink/ink2.xml"/><Relationship Id="rId2" Type="http://schemas.openxmlformats.org/officeDocument/2006/relationships/image" Target="../media/image1.png"/><Relationship Id="rId1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6.emf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6.emf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1.png"/><Relationship Id="rId8" Type="http://schemas.openxmlformats.org/officeDocument/2006/relationships/customXml" Target="../ink/ink3.xml"/><Relationship Id="rId7" Type="http://schemas.openxmlformats.org/officeDocument/2006/relationships/image" Target="../media/image16.png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4" Type="http://schemas.openxmlformats.org/officeDocument/2006/relationships/notesSlide" Target="../notesSlides/notesSlide7.xml"/><Relationship Id="rId13" Type="http://schemas.openxmlformats.org/officeDocument/2006/relationships/slideLayout" Target="../slideLayouts/slideLayout3.xml"/><Relationship Id="rId12" Type="http://schemas.openxmlformats.org/officeDocument/2006/relationships/image" Target="../media/image18.png"/><Relationship Id="rId11" Type="http://schemas.openxmlformats.org/officeDocument/2006/relationships/image" Target="../media/image17.png"/><Relationship Id="rId10" Type="http://schemas.openxmlformats.org/officeDocument/2006/relationships/customXml" Target="../ink/ink4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271498" y="2311279"/>
            <a:ext cx="63386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spc="200" dirty="0">
                <a:solidFill>
                  <a:schemeClr val="tx1"/>
                </a:solidFill>
              </a:rPr>
              <a:t>CCS Noise models</a:t>
            </a:r>
            <a:endParaRPr lang="en-US" altLang="zh-CN" sz="3600" b="1" spc="200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23812" y="6097845"/>
            <a:ext cx="12105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2024.04.16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0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144" y="358219"/>
            <a:ext cx="10360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A3F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CCS noise Propagation Tables</a:t>
            </a:r>
            <a:endParaRPr lang="zh-CN" altLang="en-US" sz="2400" dirty="0">
              <a:solidFill>
                <a:srgbClr val="0A3F78"/>
              </a:solidFill>
              <a:latin typeface="+mj-ea"/>
              <a:ea typeface="+mj-ea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7500" y="3743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7" name="Content Placeholder 2"/>
          <p:cNvSpPr txBox="1"/>
          <p:nvPr/>
        </p:nvSpPr>
        <p:spPr>
          <a:xfrm>
            <a:off x="356579" y="1030496"/>
            <a:ext cx="10675857" cy="16031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270"/>
              </a:spcBef>
              <a:buClr>
                <a:srgbClr val="0A3F78"/>
              </a:buClr>
              <a:buFont typeface="Wingdings" panose="05000000000000000000" pitchFamily="2" charset="2"/>
              <a:buChar char="n"/>
              <a:tabLst>
                <a:tab pos="542290" algn="l"/>
                <a:tab pos="1085215" algn="l"/>
                <a:tab pos="1628140" algn="l"/>
                <a:tab pos="2171065" algn="l"/>
                <a:tab pos="2713990" algn="l"/>
                <a:tab pos="3256915" algn="l"/>
                <a:tab pos="3799840" algn="l"/>
                <a:tab pos="4342765" algn="l"/>
                <a:tab pos="4885690" algn="l"/>
                <a:tab pos="5428615" algn="l"/>
                <a:tab pos="5971540" algn="l"/>
              </a:tabLst>
            </a:pPr>
            <a:r>
              <a:rPr lang="en-US" altLang="zh-CN" sz="1600" dirty="0">
                <a:latin typeface="+mn-ea"/>
                <a:cs typeface="Arial" panose="020B0604020202020204" pitchFamily="34" charset="0"/>
              </a:rPr>
              <a:t>CCS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noise propagation table 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包含单个 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CCB 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的噪声传播信息，并使用对称的三角形来表征；</a:t>
            </a:r>
            <a:endParaRPr lang="en-US" altLang="zh-CN" sz="1600" dirty="0">
              <a:latin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270"/>
              </a:spcBef>
              <a:buClr>
                <a:srgbClr val="0A3F78"/>
              </a:buClr>
              <a:buFont typeface="Wingdings" panose="05000000000000000000" pitchFamily="2" charset="2"/>
              <a:buChar char="n"/>
              <a:tabLst>
                <a:tab pos="542290" algn="l"/>
                <a:tab pos="1085215" algn="l"/>
                <a:tab pos="1628140" algn="l"/>
                <a:tab pos="2171065" algn="l"/>
                <a:tab pos="2713990" algn="l"/>
                <a:tab pos="3256915" algn="l"/>
                <a:tab pos="3799840" algn="l"/>
                <a:tab pos="4342765" algn="l"/>
                <a:tab pos="4885690" algn="l"/>
                <a:tab pos="5428615" algn="l"/>
                <a:tab pos="5971540" algn="l"/>
              </a:tabLst>
            </a:pPr>
            <a:r>
              <a:rPr lang="zh-CN" altLang="en-US" sz="1600" dirty="0">
                <a:latin typeface="+mn-ea"/>
                <a:cs typeface="Arial" panose="020B0604020202020204" pitchFamily="34" charset="0"/>
              </a:rPr>
              <a:t>包含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3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个独立参数：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input noise height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、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input noise width 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和 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load cap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；</a:t>
            </a:r>
            <a:endParaRPr lang="en-US" altLang="zh-CN" sz="1600" dirty="0">
              <a:latin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270"/>
              </a:spcBef>
              <a:buClr>
                <a:srgbClr val="0A3F78"/>
              </a:buClr>
              <a:buFont typeface="Wingdings" panose="05000000000000000000" pitchFamily="2" charset="2"/>
              <a:buChar char="n"/>
              <a:tabLst>
                <a:tab pos="542290" algn="l"/>
                <a:tab pos="1085215" algn="l"/>
                <a:tab pos="1628140" algn="l"/>
                <a:tab pos="2171065" algn="l"/>
                <a:tab pos="2713990" algn="l"/>
                <a:tab pos="3256915" algn="l"/>
                <a:tab pos="3799840" algn="l"/>
                <a:tab pos="4342765" algn="l"/>
                <a:tab pos="4885690" algn="l"/>
                <a:tab pos="5428615" algn="l"/>
                <a:tab pos="5971540" algn="l"/>
              </a:tabLst>
            </a:pPr>
            <a:r>
              <a:rPr lang="zh-CN" altLang="en-US" sz="1600" dirty="0">
                <a:latin typeface="+mn-ea"/>
                <a:cs typeface="Arial" panose="020B0604020202020204" pitchFamily="34" charset="0"/>
              </a:rPr>
              <a:t>对于每组 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vector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，记录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5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个 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voltage 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及对应 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t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：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first 50% bump, first 80% bump, bump peak, last 80% bump, last 50% bump</a:t>
            </a:r>
            <a:endParaRPr lang="zh-CN" altLang="en-US" sz="1600" dirty="0">
              <a:latin typeface="+mn-ea"/>
              <a:cs typeface="Arial" panose="020B0604020202020204" pitchFamily="34" charset="0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1"/>
          <a:srcRect l="8092"/>
          <a:stretch>
            <a:fillRect/>
          </a:stretch>
        </p:blipFill>
        <p:spPr>
          <a:xfrm>
            <a:off x="6810374" y="3875803"/>
            <a:ext cx="4140259" cy="235238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579" y="3151994"/>
            <a:ext cx="5847619" cy="3076190"/>
          </a:xfrm>
          <a:prstGeom prst="rect">
            <a:avLst/>
          </a:prstGeom>
        </p:spPr>
      </p:pic>
      <p:cxnSp>
        <p:nvCxnSpPr>
          <p:cNvPr id="10" name="直接箭头连接符 9"/>
          <p:cNvCxnSpPr/>
          <p:nvPr/>
        </p:nvCxnSpPr>
        <p:spPr>
          <a:xfrm>
            <a:off x="7477125" y="3743325"/>
            <a:ext cx="11811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7477125" y="3495675"/>
            <a:ext cx="0" cy="657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8648700" y="3495675"/>
            <a:ext cx="0" cy="8286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7737343" y="3435548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</a:rPr>
              <a:t>width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18" name="直接箭头连接符 17"/>
          <p:cNvCxnSpPr/>
          <p:nvPr/>
        </p:nvCxnSpPr>
        <p:spPr>
          <a:xfrm>
            <a:off x="7134225" y="4429125"/>
            <a:ext cx="0" cy="10287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6810374" y="5429250"/>
            <a:ext cx="125253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6319630" y="4831866"/>
            <a:ext cx="720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</a:rPr>
              <a:t>height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877461" y="4034134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peak</a:t>
            </a:r>
            <a:endParaRPr lang="zh-CN" altLang="en-US" sz="1400" dirty="0"/>
          </a:p>
        </p:txBody>
      </p:sp>
      <p:sp>
        <p:nvSpPr>
          <p:cNvPr id="26" name="文本框 25"/>
          <p:cNvSpPr txBox="1"/>
          <p:nvPr/>
        </p:nvSpPr>
        <p:spPr>
          <a:xfrm>
            <a:off x="6636756" y="4092774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input</a:t>
            </a:r>
            <a:endParaRPr lang="zh-CN" altLang="en-US" sz="1400" dirty="0"/>
          </a:p>
        </p:txBody>
      </p:sp>
      <p:sp>
        <p:nvSpPr>
          <p:cNvPr id="27" name="文本框 26"/>
          <p:cNvSpPr txBox="1"/>
          <p:nvPr/>
        </p:nvSpPr>
        <p:spPr>
          <a:xfrm>
            <a:off x="9540258" y="4096049"/>
            <a:ext cx="68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output</a:t>
            </a:r>
            <a:endParaRPr lang="zh-CN" altLang="en-US" sz="1400" dirty="0"/>
          </a:p>
        </p:txBody>
      </p:sp>
    </p:spTree>
  </p:cSld>
  <p:clrMapOvr>
    <a:masterClrMapping/>
  </p:clrMapOvr>
  <p:transition spd="slow" advTm="0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144" y="358219"/>
            <a:ext cx="10360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A3F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CCS noise Characterization of CCB</a:t>
            </a:r>
            <a:endParaRPr lang="zh-CN" altLang="en-US" sz="2400" dirty="0">
              <a:solidFill>
                <a:srgbClr val="0A3F78"/>
              </a:solidFill>
              <a:latin typeface="+mj-ea"/>
              <a:ea typeface="+mj-ea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7500" y="3743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73283" y="1134579"/>
            <a:ext cx="1074091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通常仅为由 </a:t>
            </a:r>
            <a:r>
              <a:rPr lang="en-US" altLang="zh-CN" dirty="0"/>
              <a:t>cell</a:t>
            </a:r>
            <a:r>
              <a:rPr lang="zh-CN" altLang="en-US" dirty="0"/>
              <a:t> 驱动输入的</a:t>
            </a:r>
            <a:r>
              <a:rPr lang="en-US" altLang="zh-CN" dirty="0"/>
              <a:t> </a:t>
            </a:r>
            <a:r>
              <a:rPr lang="en-US" altLang="zh-CN" dirty="0" err="1"/>
              <a:t>first_stage_ccb</a:t>
            </a:r>
            <a:r>
              <a:rPr lang="en-US" altLang="zh-CN" dirty="0"/>
              <a:t> </a:t>
            </a:r>
            <a:r>
              <a:rPr lang="zh-CN" altLang="en-US" dirty="0"/>
              <a:t>和 驱动输出的</a:t>
            </a:r>
            <a:r>
              <a:rPr lang="en-US" altLang="zh-CN" dirty="0"/>
              <a:t> </a:t>
            </a:r>
            <a:r>
              <a:rPr lang="en-US" altLang="zh-CN" dirty="0" err="1"/>
              <a:t>last_stage_ccb</a:t>
            </a:r>
            <a:r>
              <a:rPr lang="en-US" altLang="zh-CN" dirty="0"/>
              <a:t> </a:t>
            </a:r>
            <a:r>
              <a:rPr lang="zh-CN" altLang="en-US" dirty="0"/>
              <a:t>指定 </a:t>
            </a:r>
            <a:r>
              <a:rPr lang="en-US" altLang="zh-CN" dirty="0"/>
              <a:t>CCSN </a:t>
            </a:r>
            <a:r>
              <a:rPr lang="zh-CN" altLang="en-US" dirty="0"/>
              <a:t>模型（如果存在）</a:t>
            </a:r>
            <a:endParaRPr lang="en-US" altLang="zh-CN" dirty="0"/>
          </a:p>
          <a:p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b="1" dirty="0"/>
              <a:t>Arc-based: (timing group)</a:t>
            </a:r>
            <a:endParaRPr lang="en-US" altLang="zh-CN" b="1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input pin </a:t>
            </a:r>
            <a:r>
              <a:rPr lang="zh-CN" altLang="en-US" dirty="0"/>
              <a:t>通过一个 </a:t>
            </a:r>
            <a:r>
              <a:rPr lang="en-US" altLang="zh-CN" dirty="0"/>
              <a:t>CCB (</a:t>
            </a:r>
            <a:r>
              <a:rPr lang="en-US" altLang="zh-CN" dirty="0" err="1"/>
              <a:t>first_stage_ccb</a:t>
            </a:r>
            <a:r>
              <a:rPr lang="en-US" altLang="zh-CN" dirty="0"/>
              <a:t>) </a:t>
            </a:r>
            <a:r>
              <a:rPr lang="zh-CN" altLang="en-US" dirty="0"/>
              <a:t>或两个 </a:t>
            </a:r>
            <a:r>
              <a:rPr lang="en-US" altLang="zh-CN" dirty="0"/>
              <a:t>CCB (</a:t>
            </a:r>
            <a:r>
              <a:rPr lang="en-US" altLang="zh-CN" dirty="0" err="1"/>
              <a:t>first_stage_ccb</a:t>
            </a:r>
            <a:r>
              <a:rPr lang="en-US" altLang="zh-CN" dirty="0"/>
              <a:t>, </a:t>
            </a:r>
            <a:r>
              <a:rPr lang="en-US" altLang="zh-CN" dirty="0" err="1"/>
              <a:t>last_stage_ccb</a:t>
            </a:r>
            <a:r>
              <a:rPr lang="en-US" altLang="zh-CN" dirty="0"/>
              <a:t>) </a:t>
            </a:r>
            <a:r>
              <a:rPr lang="zh-CN" altLang="en-US" dirty="0"/>
              <a:t>与 </a:t>
            </a:r>
            <a:r>
              <a:rPr lang="en-US" altLang="zh-CN" dirty="0"/>
              <a:t>output pin </a:t>
            </a:r>
            <a:r>
              <a:rPr lang="zh-CN" altLang="en-US" dirty="0"/>
              <a:t>连接</a:t>
            </a:r>
            <a:endParaRPr lang="en-US" altLang="zh-CN" dirty="0"/>
          </a:p>
          <a:p>
            <a:endParaRPr lang="en-US" altLang="zh-CN" dirty="0"/>
          </a:p>
        </p:txBody>
      </p:sp>
      <p:grpSp>
        <p:nvGrpSpPr>
          <p:cNvPr id="4" name="组合 3"/>
          <p:cNvGrpSpPr/>
          <p:nvPr/>
        </p:nvGrpSpPr>
        <p:grpSpPr>
          <a:xfrm>
            <a:off x="2698973" y="3483055"/>
            <a:ext cx="6096000" cy="2082459"/>
            <a:chOff x="6792522" y="1640339"/>
            <a:chExt cx="6096000" cy="2082459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8567908" y="1640339"/>
              <a:ext cx="2714286" cy="1828571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6792522" y="3445799"/>
              <a:ext cx="609600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rgbClr val="FF0000"/>
                  </a:solidFill>
                </a:rPr>
                <a:t>cell with single-stage </a:t>
              </a:r>
              <a:r>
                <a:rPr lang="en-US" altLang="zh-CN" sz="1200" b="1" dirty="0" err="1">
                  <a:solidFill>
                    <a:srgbClr val="FF0000"/>
                  </a:solidFill>
                </a:rPr>
                <a:t>ccb</a:t>
              </a:r>
              <a:endParaRPr lang="zh-CN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9096109" y="1723903"/>
              <a:ext cx="1107952" cy="1468008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1592" y="3220262"/>
            <a:ext cx="4391619" cy="2315099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8485239" y="3429001"/>
            <a:ext cx="884902" cy="182936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9938122" y="3598984"/>
            <a:ext cx="1044510" cy="132697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283" y="3092735"/>
            <a:ext cx="3161905" cy="2914286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754144" y="3457954"/>
            <a:ext cx="2714286" cy="10943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7939707" y="2921954"/>
            <a:ext cx="18718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 err="1"/>
              <a:t>ccsn_first_stage</a:t>
            </a:r>
            <a:endParaRPr lang="zh-CN" altLang="en-US" sz="1200" b="1" dirty="0"/>
          </a:p>
        </p:txBody>
      </p:sp>
      <p:sp>
        <p:nvSpPr>
          <p:cNvPr id="23" name="文本框 22"/>
          <p:cNvSpPr txBox="1"/>
          <p:nvPr/>
        </p:nvSpPr>
        <p:spPr>
          <a:xfrm>
            <a:off x="9524469" y="3073938"/>
            <a:ext cx="18718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 err="1"/>
              <a:t>ccsn_last_stage</a:t>
            </a:r>
            <a:endParaRPr lang="zh-CN" altLang="en-US" sz="1200" b="1" dirty="0"/>
          </a:p>
        </p:txBody>
      </p:sp>
      <p:sp>
        <p:nvSpPr>
          <p:cNvPr id="24" name="文本框 23"/>
          <p:cNvSpPr txBox="1"/>
          <p:nvPr/>
        </p:nvSpPr>
        <p:spPr>
          <a:xfrm>
            <a:off x="6476469" y="5572686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>
                <a:solidFill>
                  <a:srgbClr val="FF0000"/>
                </a:solidFill>
              </a:rPr>
              <a:t>cell with 2-stage </a:t>
            </a:r>
            <a:r>
              <a:rPr lang="en-US" altLang="zh-CN" sz="1200" b="1" dirty="0" err="1">
                <a:solidFill>
                  <a:srgbClr val="FF0000"/>
                </a:solidFill>
              </a:rPr>
              <a:t>ccb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0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144" y="358219"/>
            <a:ext cx="10360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A3F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CCS noise Characterization of CCB</a:t>
            </a:r>
            <a:endParaRPr lang="zh-CN" altLang="en-US" sz="2400" dirty="0">
              <a:solidFill>
                <a:srgbClr val="0A3F78"/>
              </a:solidFill>
              <a:latin typeface="+mj-ea"/>
              <a:ea typeface="+mj-ea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7500" y="3743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73283" y="1134579"/>
            <a:ext cx="1074091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有</a:t>
            </a:r>
            <a:r>
              <a:rPr lang="en-US" altLang="zh-CN" dirty="0"/>
              <a:t>3</a:t>
            </a:r>
            <a:r>
              <a:rPr lang="zh-CN" altLang="en-US" dirty="0"/>
              <a:t>个或以上 </a:t>
            </a:r>
            <a:r>
              <a:rPr lang="en-US" altLang="zh-CN" dirty="0"/>
              <a:t>stage </a:t>
            </a:r>
            <a:r>
              <a:rPr lang="zh-CN" altLang="en-US" dirty="0"/>
              <a:t>的 </a:t>
            </a:r>
            <a:r>
              <a:rPr lang="en-US" altLang="zh-CN" dirty="0"/>
              <a:t>cell </a:t>
            </a:r>
            <a:r>
              <a:rPr lang="zh-CN" altLang="en-US" dirty="0"/>
              <a:t>应当使用 </a:t>
            </a:r>
            <a:r>
              <a:rPr lang="en-US" altLang="zh-CN" dirty="0"/>
              <a:t>pin-based CCS noise </a:t>
            </a:r>
            <a:r>
              <a:rPr lang="zh-CN" altLang="en-US" dirty="0"/>
              <a:t>建模</a:t>
            </a:r>
            <a:endParaRPr lang="en-US" altLang="zh-CN" dirty="0"/>
          </a:p>
          <a:p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b="1" dirty="0"/>
              <a:t>Pin-based: (pin group)</a:t>
            </a:r>
            <a:endParaRPr lang="en-US" altLang="zh-CN" b="1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input pin </a:t>
            </a:r>
            <a:r>
              <a:rPr lang="zh-CN" altLang="en-US" dirty="0"/>
              <a:t>通过一个 </a:t>
            </a:r>
            <a:r>
              <a:rPr lang="en-US" altLang="zh-CN" dirty="0"/>
              <a:t>CCB </a:t>
            </a:r>
            <a:r>
              <a:rPr lang="zh-CN" altLang="en-US" dirty="0"/>
              <a:t>与 </a:t>
            </a:r>
            <a:r>
              <a:rPr lang="en-US" altLang="zh-CN" dirty="0"/>
              <a:t>cell internal node </a:t>
            </a:r>
            <a:r>
              <a:rPr lang="zh-CN" altLang="en-US" dirty="0"/>
              <a:t>连接（如 </a:t>
            </a:r>
            <a:r>
              <a:rPr lang="en-US" altLang="zh-CN" dirty="0"/>
              <a:t>I -&gt; N_1</a:t>
            </a:r>
            <a:r>
              <a:rPr lang="zh-CN" altLang="en-US" dirty="0"/>
              <a:t>）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cell internal node </a:t>
            </a:r>
            <a:r>
              <a:rPr lang="zh-CN" altLang="en-US" dirty="0"/>
              <a:t>通过一个 </a:t>
            </a:r>
            <a:r>
              <a:rPr lang="en-US" altLang="zh-CN" dirty="0"/>
              <a:t>CCB </a:t>
            </a:r>
            <a:r>
              <a:rPr lang="zh-CN" altLang="en-US" dirty="0"/>
              <a:t>与 </a:t>
            </a:r>
            <a:r>
              <a:rPr lang="en-US" altLang="zh-CN" dirty="0"/>
              <a:t>output pin </a:t>
            </a:r>
            <a:r>
              <a:rPr lang="zh-CN" altLang="en-US" dirty="0"/>
              <a:t>连接 （如 </a:t>
            </a:r>
            <a:r>
              <a:rPr lang="en-US" altLang="zh-CN" dirty="0"/>
              <a:t>N_3 -&gt; Z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50962" y="3757598"/>
            <a:ext cx="6563240" cy="1980096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474313" y="5705422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>
                <a:solidFill>
                  <a:srgbClr val="FF0000"/>
                </a:solidFill>
              </a:rPr>
              <a:t>cell with multi-stage </a:t>
            </a:r>
            <a:r>
              <a:rPr lang="en-US" altLang="zh-CN" sz="1200" b="1" dirty="0" err="1">
                <a:solidFill>
                  <a:srgbClr val="FF0000"/>
                </a:solidFill>
              </a:rPr>
              <a:t>ccbs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07988" y="3929048"/>
            <a:ext cx="1019175" cy="13715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9001454" y="3937546"/>
            <a:ext cx="1107952" cy="13715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283" y="3092735"/>
            <a:ext cx="3161905" cy="2914286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70271" y="4747646"/>
            <a:ext cx="2753032" cy="10943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981667" y="3636312"/>
            <a:ext cx="18718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 err="1"/>
              <a:t>ccsn_first_stage</a:t>
            </a:r>
            <a:endParaRPr lang="zh-CN" altLang="en-US" sz="1200" b="1" dirty="0"/>
          </a:p>
        </p:txBody>
      </p:sp>
      <p:sp>
        <p:nvSpPr>
          <p:cNvPr id="10" name="文本框 9"/>
          <p:cNvSpPr txBox="1"/>
          <p:nvPr/>
        </p:nvSpPr>
        <p:spPr>
          <a:xfrm>
            <a:off x="8526196" y="3636312"/>
            <a:ext cx="18718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 err="1"/>
              <a:t>ccsn_last_stage</a:t>
            </a:r>
            <a:endParaRPr lang="zh-CN" altLang="en-US" sz="1200" b="1" dirty="0"/>
          </a:p>
        </p:txBody>
      </p:sp>
    </p:spTree>
  </p:cSld>
  <p:clrMapOvr>
    <a:masterClrMapping/>
  </p:clrMapOvr>
  <p:transition spd="slow" advTm="0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144" y="358219"/>
            <a:ext cx="10360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A3F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Miller capacitance Characterization</a:t>
            </a:r>
            <a:endParaRPr lang="zh-CN" altLang="en-US" sz="2400" dirty="0">
              <a:solidFill>
                <a:srgbClr val="0A3F78"/>
              </a:solidFill>
              <a:latin typeface="+mj-ea"/>
              <a:ea typeface="+mj-ea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7500" y="3743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73283" y="1134579"/>
            <a:ext cx="107409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b="1" dirty="0"/>
              <a:t>通过 </a:t>
            </a:r>
            <a:r>
              <a:rPr lang="en-US" altLang="zh-CN" b="1" dirty="0"/>
              <a:t>SPICE </a:t>
            </a:r>
            <a:r>
              <a:rPr lang="zh-CN" altLang="en-US" b="1" dirty="0"/>
              <a:t>仿真得到 </a:t>
            </a:r>
            <a:r>
              <a:rPr lang="en-US" altLang="zh-CN" b="1" dirty="0"/>
              <a:t>Miller cap </a:t>
            </a:r>
            <a:r>
              <a:rPr lang="zh-CN" altLang="en-US" b="1" dirty="0"/>
              <a:t>的值</a:t>
            </a:r>
            <a:endParaRPr lang="en-US" altLang="zh-CN" b="1" dirty="0"/>
          </a:p>
          <a:p>
            <a:endParaRPr lang="en-US" altLang="zh-CN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17064" y="3125696"/>
            <a:ext cx="4123809" cy="2800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文本框 14"/>
              <p:cNvSpPr txBox="1"/>
              <p:nvPr/>
            </p:nvSpPr>
            <p:spPr>
              <a:xfrm>
                <a:off x="368262" y="1774597"/>
                <a:ext cx="10675857" cy="8720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在 </a:t>
                </a:r>
                <a:r>
                  <a:rPr lang="en-US" altLang="zh-CN" dirty="0"/>
                  <a:t>stage input </a:t>
                </a:r>
                <a:r>
                  <a:rPr lang="zh-CN" altLang="en-US" dirty="0"/>
                  <a:t>连接一个电容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dirty="0"/>
                  <a:t>，并在 </a:t>
                </a:r>
                <a:r>
                  <a:rPr lang="en-US" altLang="zh-CN" dirty="0"/>
                  <a:t>stage output </a:t>
                </a:r>
                <a:r>
                  <a:rPr lang="zh-CN" altLang="en-US" dirty="0"/>
                  <a:t>施加一个输出电压源。改变电压源的大小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1" smtClean="0">
                            <a:latin typeface="Cambria Math" panose="02040503050406030204" pitchFamily="18" charset="0"/>
                          </a:rPr>
                          <m:t>out</m:t>
                        </m:r>
                      </m:sub>
                    </m:sSub>
                  </m:oMath>
                </a14:m>
                <a:r>
                  <a:rPr lang="zh-CN" altLang="en-US" dirty="0"/>
                  <a:t>，记录 </a:t>
                </a:r>
                <a:r>
                  <a:rPr lang="en-US" altLang="zh-CN" dirty="0"/>
                  <a:t>input </a:t>
                </a:r>
                <a:r>
                  <a:rPr lang="zh-CN" altLang="en-US" dirty="0"/>
                  <a:t>端的电压变化 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</m:oMath>
                </a14:m>
                <a:r>
                  <a:rPr lang="zh-CN" altLang="en-US" dirty="0"/>
                  <a:t>，使用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zh-CN" altLang="en-US" dirty="0"/>
                  <a:t> 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CN" altLang="en-US" dirty="0"/>
                  <a:t> 进行两次仿真得到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dirty="0"/>
                  <a:t>，根据下式可以求得：</a:t>
                </a:r>
                <a:endParaRPr lang="zh-CN" altLang="en-US" dirty="0"/>
              </a:p>
            </p:txBody>
          </p:sp>
        </mc:Choice>
        <mc:Fallback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62" y="1774597"/>
                <a:ext cx="10675857" cy="872034"/>
              </a:xfrm>
              <a:prstGeom prst="rect">
                <a:avLst/>
              </a:prstGeom>
              <a:blipFill rotWithShape="1">
                <a:blip r:embed="rId2"/>
                <a:stretch>
                  <a:fillRect l="-6" t="-47" r="2" b="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1309" y="3125696"/>
            <a:ext cx="3314286" cy="156190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文本框 19"/>
              <p:cNvSpPr txBox="1"/>
              <p:nvPr/>
            </p:nvSpPr>
            <p:spPr>
              <a:xfrm>
                <a:off x="6751129" y="4880575"/>
                <a:ext cx="4778936" cy="3768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400" dirty="0"/>
                  <a:t>*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zh-CN" altLang="en-US" sz="1400" dirty="0"/>
                  <a:t> 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1400" i="1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sz="1400" dirty="0"/>
                  <a:t>大小可以取 </a:t>
                </a:r>
                <a:r>
                  <a:rPr lang="en-US" altLang="zh-CN" sz="1400" dirty="0"/>
                  <a:t>input pin cap </a:t>
                </a:r>
                <a:r>
                  <a:rPr lang="zh-CN" altLang="en-US" sz="1400" dirty="0"/>
                  <a:t>的</a:t>
                </a:r>
                <a:r>
                  <a:rPr lang="en-US" altLang="zh-CN" sz="1400" dirty="0"/>
                  <a:t> 3</a:t>
                </a:r>
                <a:r>
                  <a:rPr lang="zh-CN" altLang="en-US" sz="1400" dirty="0"/>
                  <a:t>倍和 </a:t>
                </a:r>
                <a:r>
                  <a:rPr lang="en-US" altLang="zh-CN" sz="1400" dirty="0"/>
                  <a:t>10</a:t>
                </a:r>
                <a:r>
                  <a:rPr lang="zh-CN" altLang="en-US" sz="1400" dirty="0"/>
                  <a:t>倍</a:t>
                </a:r>
                <a:endParaRPr lang="zh-CN" altLang="en-US" sz="1400" dirty="0"/>
              </a:p>
            </p:txBody>
          </p:sp>
        </mc:Choice>
        <mc:Fallback>
          <p:sp>
            <p:nvSpPr>
              <p:cNvPr id="20" name="文本框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129" y="4880575"/>
                <a:ext cx="4778936" cy="376834"/>
              </a:xfrm>
              <a:prstGeom prst="rect">
                <a:avLst/>
              </a:prstGeom>
              <a:blipFill rotWithShape="1">
                <a:blip r:embed="rId4"/>
                <a:stretch>
                  <a:fillRect l="-9" t="-159" r="8" b="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Tm="0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82502" y="2396768"/>
            <a:ext cx="76269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b="1" spc="200" dirty="0">
                <a:solidFill>
                  <a:srgbClr val="0A3F78"/>
                </a:solidFill>
              </a:rPr>
              <a:t>Thank You</a:t>
            </a:r>
            <a:endParaRPr lang="en-US" altLang="zh-CN" sz="6000" b="1" spc="200" dirty="0">
              <a:solidFill>
                <a:srgbClr val="0A3F78"/>
              </a:solidFill>
            </a:endParaRPr>
          </a:p>
        </p:txBody>
      </p:sp>
    </p:spTree>
  </p:cSld>
  <p:clrMapOvr>
    <a:masterClrMapping/>
  </p:clrMapOvr>
  <p:transition spd="slow" advTm="0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144" y="358219"/>
            <a:ext cx="10360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A3F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CCS noise Characterization of CCB</a:t>
            </a:r>
            <a:endParaRPr lang="zh-CN" altLang="en-US" sz="2400" dirty="0">
              <a:solidFill>
                <a:srgbClr val="0A3F78"/>
              </a:solidFill>
              <a:latin typeface="+mj-ea"/>
              <a:ea typeface="+mj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12168"/>
            <a:ext cx="12192000" cy="467591"/>
          </a:xfrm>
          <a:prstGeom prst="rect">
            <a:avLst/>
          </a:prstGeom>
        </p:spPr>
      </p:pic>
      <p:sp>
        <p:nvSpPr>
          <p:cNvPr id="15" name="Content Placeholder 2"/>
          <p:cNvSpPr txBox="1"/>
          <p:nvPr/>
        </p:nvSpPr>
        <p:spPr>
          <a:xfrm>
            <a:off x="357322" y="902635"/>
            <a:ext cx="10675857" cy="3774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270"/>
              </a:spcBef>
              <a:buClr>
                <a:srgbClr val="0A3F78"/>
              </a:buClr>
              <a:buFont typeface="Wingdings" panose="05000000000000000000" pitchFamily="2" charset="2"/>
              <a:buChar char="n"/>
              <a:tabLst>
                <a:tab pos="542290" algn="l"/>
                <a:tab pos="1085215" algn="l"/>
                <a:tab pos="1628140" algn="l"/>
                <a:tab pos="2171065" algn="l"/>
                <a:tab pos="2713990" algn="l"/>
                <a:tab pos="3256915" algn="l"/>
                <a:tab pos="3799840" algn="l"/>
                <a:tab pos="4342765" algn="l"/>
                <a:tab pos="4885690" algn="l"/>
                <a:tab pos="5428615" algn="l"/>
                <a:tab pos="5971540" algn="l"/>
              </a:tabLst>
            </a:pP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Solve </a:t>
            </a:r>
            <a:r>
              <a:rPr lang="en-US" altLang="zh-CN" sz="1400" b="1" dirty="0" err="1">
                <a:latin typeface="+mj-ea"/>
                <a:ea typeface="+mj-ea"/>
                <a:cs typeface="Arial" panose="020B0604020202020204" pitchFamily="34" charset="0"/>
              </a:rPr>
              <a:t>ccb</a:t>
            </a: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zh-CN" altLang="en-US" sz="1400" b="1" dirty="0">
                <a:latin typeface="+mj-ea"/>
                <a:ea typeface="+mj-ea"/>
                <a:cs typeface="Arial" panose="020B0604020202020204" pitchFamily="34" charset="0"/>
              </a:rPr>
              <a:t>（以 </a:t>
            </a: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single stage </a:t>
            </a:r>
            <a:r>
              <a:rPr lang="en-US" altLang="zh-CN" sz="1400" b="1" dirty="0" err="1">
                <a:latin typeface="+mj-ea"/>
                <a:ea typeface="+mj-ea"/>
                <a:cs typeface="Arial" panose="020B0604020202020204" pitchFamily="34" charset="0"/>
              </a:rPr>
              <a:t>ccb</a:t>
            </a: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zh-CN" altLang="en-US" sz="1400" b="1" dirty="0">
                <a:latin typeface="+mj-ea"/>
                <a:ea typeface="+mj-ea"/>
                <a:cs typeface="Arial" panose="020B0604020202020204" pitchFamily="34" charset="0"/>
              </a:rPr>
              <a:t>后连接一个 </a:t>
            </a: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pi model </a:t>
            </a:r>
            <a:r>
              <a:rPr lang="zh-CN" altLang="en-US" sz="1400" b="1" dirty="0">
                <a:latin typeface="+mj-ea"/>
                <a:ea typeface="+mj-ea"/>
                <a:cs typeface="Arial" panose="020B0604020202020204" pitchFamily="34" charset="0"/>
              </a:rPr>
              <a:t>为例）</a:t>
            </a:r>
            <a:endParaRPr lang="en-US" altLang="zh-CN" sz="1400" b="1" dirty="0"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858198" y="2206804"/>
            <a:ext cx="19993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dirty="0"/>
              <a:t>节点电压方程：</a:t>
            </a:r>
            <a:endParaRPr lang="en-US" altLang="zh-CN" sz="1800" dirty="0"/>
          </a:p>
        </p:txBody>
      </p:sp>
      <p:sp>
        <p:nvSpPr>
          <p:cNvPr id="4" name="灯片编号占位符 3"/>
          <p:cNvSpPr txBox="1"/>
          <p:nvPr/>
        </p:nvSpPr>
        <p:spPr>
          <a:xfrm>
            <a:off x="9217429" y="6289986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B885BF-FFB5-4B98-AFA7-9E2E8BF24F08}" type="slidenum">
              <a:rPr lang="zh-CN" altLang="en-US" smtClean="0"/>
            </a:fld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32424" y="4779080"/>
            <a:ext cx="12159576" cy="1722018"/>
            <a:chOff x="834097" y="4749554"/>
            <a:chExt cx="12159576" cy="1722018"/>
          </a:xfrm>
        </p:grpSpPr>
        <p:sp>
          <p:nvSpPr>
            <p:cNvPr id="6" name="矩形 5"/>
            <p:cNvSpPr/>
            <p:nvPr/>
          </p:nvSpPr>
          <p:spPr>
            <a:xfrm>
              <a:off x="9787622" y="5090208"/>
              <a:ext cx="2075586" cy="1381361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1447667" y="4998699"/>
              <a:ext cx="780055" cy="9106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3053732" y="5720114"/>
              <a:ext cx="188957" cy="55410"/>
              <a:chOff x="4931099" y="1739900"/>
              <a:chExt cx="363894" cy="85725"/>
            </a:xfrm>
            <a:solidFill>
              <a:schemeClr val="bg1">
                <a:lumMod val="85000"/>
              </a:schemeClr>
            </a:solidFill>
          </p:grpSpPr>
          <p:cxnSp>
            <p:nvCxnSpPr>
              <p:cNvPr id="155" name="直接连接符 154"/>
              <p:cNvCxnSpPr/>
              <p:nvPr/>
            </p:nvCxnSpPr>
            <p:spPr>
              <a:xfrm>
                <a:off x="4931099" y="1739900"/>
                <a:ext cx="363894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直接连接符 155"/>
              <p:cNvCxnSpPr/>
              <p:nvPr/>
            </p:nvCxnSpPr>
            <p:spPr>
              <a:xfrm>
                <a:off x="4931099" y="1825625"/>
                <a:ext cx="363894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/>
            <p:cNvGrpSpPr/>
            <p:nvPr/>
          </p:nvGrpSpPr>
          <p:grpSpPr>
            <a:xfrm rot="5400000">
              <a:off x="1720089" y="6103951"/>
              <a:ext cx="235209" cy="44514"/>
              <a:chOff x="4931099" y="1739900"/>
              <a:chExt cx="363894" cy="85725"/>
            </a:xfrm>
            <a:solidFill>
              <a:schemeClr val="bg1">
                <a:lumMod val="85000"/>
              </a:schemeClr>
            </a:solidFill>
          </p:grpSpPr>
          <p:cxnSp>
            <p:nvCxnSpPr>
              <p:cNvPr id="153" name="直接连接符 152"/>
              <p:cNvCxnSpPr/>
              <p:nvPr/>
            </p:nvCxnSpPr>
            <p:spPr>
              <a:xfrm>
                <a:off x="4931099" y="1739900"/>
                <a:ext cx="363894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直接连接符 153"/>
              <p:cNvCxnSpPr/>
              <p:nvPr/>
            </p:nvCxnSpPr>
            <p:spPr>
              <a:xfrm>
                <a:off x="4931099" y="1825625"/>
                <a:ext cx="363894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直接连接符 11"/>
            <p:cNvCxnSpPr>
              <a:stCxn id="7" idx="3"/>
            </p:cNvCxnSpPr>
            <p:nvPr/>
          </p:nvCxnSpPr>
          <p:spPr>
            <a:xfrm>
              <a:off x="2227721" y="5454041"/>
              <a:ext cx="927021" cy="85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3148211" y="5454041"/>
              <a:ext cx="0" cy="2578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3146899" y="5780469"/>
              <a:ext cx="2624" cy="4403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/>
            <p:cNvCxnSpPr/>
            <p:nvPr/>
          </p:nvCxnSpPr>
          <p:spPr>
            <a:xfrm>
              <a:off x="1119767" y="5452015"/>
              <a:ext cx="32789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文本框 75"/>
            <p:cNvSpPr txBox="1"/>
            <p:nvPr/>
          </p:nvSpPr>
          <p:spPr>
            <a:xfrm>
              <a:off x="1629698" y="5264569"/>
              <a:ext cx="4443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ccb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文本框 76"/>
            <p:cNvSpPr txBox="1"/>
            <p:nvPr/>
          </p:nvSpPr>
          <p:spPr>
            <a:xfrm>
              <a:off x="834097" y="5145207"/>
              <a:ext cx="4569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Vin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2463283" y="5174628"/>
              <a:ext cx="4042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2365284" y="5439423"/>
              <a:ext cx="2551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文本框 83"/>
            <p:cNvSpPr txBox="1"/>
            <p:nvPr/>
          </p:nvSpPr>
          <p:spPr>
            <a:xfrm>
              <a:off x="3218806" y="5657281"/>
              <a:ext cx="3545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c1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任意多边形: 形状 84"/>
            <p:cNvSpPr/>
            <p:nvPr/>
          </p:nvSpPr>
          <p:spPr>
            <a:xfrm>
              <a:off x="1243818" y="5460674"/>
              <a:ext cx="556731" cy="659660"/>
            </a:xfrm>
            <a:custGeom>
              <a:avLst/>
              <a:gdLst>
                <a:gd name="connsiteX0" fmla="*/ 88855 w 1132795"/>
                <a:gd name="connsiteY0" fmla="*/ 0 h 1145472"/>
                <a:gd name="connsiteX1" fmla="*/ 104095 w 1132795"/>
                <a:gd name="connsiteY1" fmla="*/ 1005840 h 1145472"/>
                <a:gd name="connsiteX2" fmla="*/ 1132795 w 1132795"/>
                <a:gd name="connsiteY2" fmla="*/ 1112520 h 1145472"/>
                <a:gd name="connsiteX0-1" fmla="*/ 28212 w 1072152"/>
                <a:gd name="connsiteY0-2" fmla="*/ 0 h 1124843"/>
                <a:gd name="connsiteX1-3" fmla="*/ 218712 w 1072152"/>
                <a:gd name="connsiteY1-4" fmla="*/ 914400 h 1124843"/>
                <a:gd name="connsiteX2-5" fmla="*/ 1072152 w 1072152"/>
                <a:gd name="connsiteY2-6" fmla="*/ 1112520 h 1124843"/>
                <a:gd name="connsiteX0-7" fmla="*/ 28212 w 1072152"/>
                <a:gd name="connsiteY0-8" fmla="*/ 0 h 1112520"/>
                <a:gd name="connsiteX1-9" fmla="*/ 218712 w 1072152"/>
                <a:gd name="connsiteY1-10" fmla="*/ 914400 h 1112520"/>
                <a:gd name="connsiteX2-11" fmla="*/ 1072152 w 1072152"/>
                <a:gd name="connsiteY2-12" fmla="*/ 1112520 h 1112520"/>
                <a:gd name="connsiteX0-13" fmla="*/ 28212 w 1072152"/>
                <a:gd name="connsiteY0-14" fmla="*/ 0 h 1112520"/>
                <a:gd name="connsiteX1-15" fmla="*/ 218712 w 1072152"/>
                <a:gd name="connsiteY1-16" fmla="*/ 839641 h 1112520"/>
                <a:gd name="connsiteX2-17" fmla="*/ 1072152 w 1072152"/>
                <a:gd name="connsiteY2-18" fmla="*/ 1112520 h 111252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072152" h="1112520">
                  <a:moveTo>
                    <a:pt x="28212" y="0"/>
                  </a:moveTo>
                  <a:cubicBezTo>
                    <a:pt x="-51163" y="410210"/>
                    <a:pt x="44722" y="654221"/>
                    <a:pt x="218712" y="839641"/>
                  </a:cubicBezTo>
                  <a:cubicBezTo>
                    <a:pt x="392702" y="1025061"/>
                    <a:pt x="651147" y="1111282"/>
                    <a:pt x="1072152" y="111252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86" name="任意多边形: 形状 85"/>
            <p:cNvSpPr/>
            <p:nvPr/>
          </p:nvSpPr>
          <p:spPr>
            <a:xfrm flipH="1">
              <a:off x="1854553" y="5452015"/>
              <a:ext cx="953422" cy="668320"/>
            </a:xfrm>
            <a:custGeom>
              <a:avLst/>
              <a:gdLst>
                <a:gd name="connsiteX0" fmla="*/ 88855 w 1132795"/>
                <a:gd name="connsiteY0" fmla="*/ 0 h 1145472"/>
                <a:gd name="connsiteX1" fmla="*/ 104095 w 1132795"/>
                <a:gd name="connsiteY1" fmla="*/ 1005840 h 1145472"/>
                <a:gd name="connsiteX2" fmla="*/ 1132795 w 1132795"/>
                <a:gd name="connsiteY2" fmla="*/ 1112520 h 1145472"/>
                <a:gd name="connsiteX0-1" fmla="*/ 28212 w 1072152"/>
                <a:gd name="connsiteY0-2" fmla="*/ 0 h 1124843"/>
                <a:gd name="connsiteX1-3" fmla="*/ 218712 w 1072152"/>
                <a:gd name="connsiteY1-4" fmla="*/ 914400 h 1124843"/>
                <a:gd name="connsiteX2-5" fmla="*/ 1072152 w 1072152"/>
                <a:gd name="connsiteY2-6" fmla="*/ 1112520 h 1124843"/>
                <a:gd name="connsiteX0-7" fmla="*/ 28212 w 1072152"/>
                <a:gd name="connsiteY0-8" fmla="*/ 0 h 1115158"/>
                <a:gd name="connsiteX1-9" fmla="*/ 218712 w 1072152"/>
                <a:gd name="connsiteY1-10" fmla="*/ 914400 h 1115158"/>
                <a:gd name="connsiteX2-11" fmla="*/ 1072152 w 1072152"/>
                <a:gd name="connsiteY2-12" fmla="*/ 1112520 h 11151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072152" h="1115158">
                  <a:moveTo>
                    <a:pt x="28212" y="0"/>
                  </a:moveTo>
                  <a:cubicBezTo>
                    <a:pt x="-51163" y="410210"/>
                    <a:pt x="44722" y="728980"/>
                    <a:pt x="218712" y="914400"/>
                  </a:cubicBezTo>
                  <a:cubicBezTo>
                    <a:pt x="392702" y="1099820"/>
                    <a:pt x="676547" y="1124818"/>
                    <a:pt x="1072152" y="111252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1868222" y="6163795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cm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等腰三角形 87"/>
            <p:cNvSpPr/>
            <p:nvPr/>
          </p:nvSpPr>
          <p:spPr>
            <a:xfrm flipV="1">
              <a:off x="3067594" y="6220796"/>
              <a:ext cx="158609" cy="82675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矩形 88"/>
            <p:cNvSpPr/>
            <p:nvPr/>
          </p:nvSpPr>
          <p:spPr>
            <a:xfrm>
              <a:off x="6739186" y="5061276"/>
              <a:ext cx="780055" cy="9106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cxnSp>
          <p:nvCxnSpPr>
            <p:cNvPr id="90" name="直接连接符 89"/>
            <p:cNvCxnSpPr/>
            <p:nvPr/>
          </p:nvCxnSpPr>
          <p:spPr>
            <a:xfrm>
              <a:off x="6411286" y="5514592"/>
              <a:ext cx="32789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文本框 90"/>
            <p:cNvSpPr txBox="1"/>
            <p:nvPr/>
          </p:nvSpPr>
          <p:spPr>
            <a:xfrm>
              <a:off x="6921217" y="5327146"/>
              <a:ext cx="4443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ccb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文本框 91"/>
            <p:cNvSpPr txBox="1"/>
            <p:nvPr/>
          </p:nvSpPr>
          <p:spPr>
            <a:xfrm>
              <a:off x="6125616" y="5207784"/>
              <a:ext cx="4569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Vin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文本框 92"/>
            <p:cNvSpPr txBox="1"/>
            <p:nvPr/>
          </p:nvSpPr>
          <p:spPr>
            <a:xfrm>
              <a:off x="7656803" y="5502000"/>
              <a:ext cx="2551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4" name="直接连接符 93"/>
            <p:cNvCxnSpPr/>
            <p:nvPr/>
          </p:nvCxnSpPr>
          <p:spPr>
            <a:xfrm>
              <a:off x="10158016" y="5529521"/>
              <a:ext cx="0" cy="2578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/>
            <p:cNvCxnSpPr/>
            <p:nvPr/>
          </p:nvCxnSpPr>
          <p:spPr>
            <a:xfrm>
              <a:off x="10156704" y="5855949"/>
              <a:ext cx="2624" cy="4403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等腰三角形 95"/>
            <p:cNvSpPr/>
            <p:nvPr/>
          </p:nvSpPr>
          <p:spPr>
            <a:xfrm flipV="1">
              <a:off x="10077399" y="6296276"/>
              <a:ext cx="158609" cy="82675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7" name="直接连接符 96"/>
            <p:cNvCxnSpPr>
              <a:endCxn id="89" idx="3"/>
            </p:cNvCxnSpPr>
            <p:nvPr/>
          </p:nvCxnSpPr>
          <p:spPr>
            <a:xfrm flipH="1" flipV="1">
              <a:off x="7519241" y="5516617"/>
              <a:ext cx="4650233" cy="9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8" name="文本框 97"/>
                <p:cNvSpPr txBox="1"/>
                <p:nvPr/>
              </p:nvSpPr>
              <p:spPr>
                <a:xfrm>
                  <a:off x="8711053" y="5146559"/>
                  <a:ext cx="458972" cy="3021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zh-CN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>
            <p:sp>
              <p:nvSpPr>
                <p:cNvPr id="98" name="文本框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11053" y="5146559"/>
                  <a:ext cx="458972" cy="302199"/>
                </a:xfrm>
                <a:prstGeom prst="rect">
                  <a:avLst/>
                </a:prstGeom>
                <a:blipFill rotWithShape="1">
                  <a:blip r:embed="rId2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9" name="文本框 98"/>
                <p:cNvSpPr txBox="1"/>
                <p:nvPr/>
              </p:nvSpPr>
              <p:spPr>
                <a:xfrm>
                  <a:off x="8693698" y="4759077"/>
                  <a:ext cx="510268" cy="3021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altLang="zh-CN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zh-CN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>
            <p:sp>
              <p:nvSpPr>
                <p:cNvPr id="99" name="文本框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93698" y="4759077"/>
                  <a:ext cx="510268" cy="302199"/>
                </a:xfrm>
                <a:prstGeom prst="rect">
                  <a:avLst/>
                </a:prstGeom>
                <a:blipFill rotWithShape="1">
                  <a:blip r:embed="rId3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0" name="矩形 99"/>
            <p:cNvSpPr/>
            <p:nvPr/>
          </p:nvSpPr>
          <p:spPr>
            <a:xfrm>
              <a:off x="10092398" y="5704360"/>
              <a:ext cx="128609" cy="257817"/>
            </a:xfrm>
            <a:prstGeom prst="rect">
              <a:avLst/>
            </a:prstGeom>
            <a:solidFill>
              <a:schemeClr val="bg2">
                <a:lumMod val="6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1" name="文本框 100"/>
                <p:cNvSpPr txBox="1"/>
                <p:nvPr/>
              </p:nvSpPr>
              <p:spPr>
                <a:xfrm>
                  <a:off x="10167293" y="5703239"/>
                  <a:ext cx="749300" cy="53341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1400" b="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sz="140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zh-CN" altLang="en-US" sz="1400" dirty="0"/>
                </a:p>
              </p:txBody>
            </p:sp>
          </mc:Choice>
          <mc:Fallback>
            <p:sp>
              <p:nvSpPr>
                <p:cNvPr id="101" name="文本框 1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67293" y="5703239"/>
                  <a:ext cx="749300" cy="533416"/>
                </a:xfrm>
                <a:prstGeom prst="rect">
                  <a:avLst/>
                </a:prstGeom>
                <a:blipFill rotWithShape="1">
                  <a:blip r:embed="rId4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2" name="组合 101"/>
            <p:cNvGrpSpPr/>
            <p:nvPr/>
          </p:nvGrpSpPr>
          <p:grpSpPr>
            <a:xfrm>
              <a:off x="8569679" y="5719676"/>
              <a:ext cx="223746" cy="237272"/>
              <a:chOff x="10007410" y="2358717"/>
              <a:chExt cx="223746" cy="237272"/>
            </a:xfrm>
          </p:grpSpPr>
          <p:sp>
            <p:nvSpPr>
              <p:cNvPr id="151" name="椭圆 150"/>
              <p:cNvSpPr/>
              <p:nvPr/>
            </p:nvSpPr>
            <p:spPr>
              <a:xfrm>
                <a:off x="10007410" y="2358717"/>
                <a:ext cx="223746" cy="23727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52" name="直接连接符 151"/>
              <p:cNvCxnSpPr>
                <a:stCxn id="151" idx="2"/>
                <a:endCxn id="151" idx="6"/>
              </p:cNvCxnSpPr>
              <p:nvPr/>
            </p:nvCxnSpPr>
            <p:spPr>
              <a:xfrm>
                <a:off x="10007410" y="2477353"/>
                <a:ext cx="2237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3" name="直接连接符 102"/>
            <p:cNvCxnSpPr>
              <a:endCxn id="151" idx="0"/>
            </p:cNvCxnSpPr>
            <p:nvPr/>
          </p:nvCxnSpPr>
          <p:spPr>
            <a:xfrm>
              <a:off x="8681552" y="5513709"/>
              <a:ext cx="0" cy="20596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连接符 103"/>
            <p:cNvCxnSpPr>
              <a:stCxn id="151" idx="4"/>
              <a:endCxn id="105" idx="3"/>
            </p:cNvCxnSpPr>
            <p:nvPr/>
          </p:nvCxnSpPr>
          <p:spPr>
            <a:xfrm flipH="1">
              <a:off x="8679847" y="5956948"/>
              <a:ext cx="1705" cy="3311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等腰三角形 104"/>
            <p:cNvSpPr/>
            <p:nvPr/>
          </p:nvSpPr>
          <p:spPr>
            <a:xfrm flipV="1">
              <a:off x="8600542" y="6288135"/>
              <a:ext cx="158609" cy="82675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6" name="直接箭头连接符 105"/>
            <p:cNvCxnSpPr/>
            <p:nvPr/>
          </p:nvCxnSpPr>
          <p:spPr>
            <a:xfrm flipV="1">
              <a:off x="8682227" y="5534452"/>
              <a:ext cx="0" cy="16176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7" name="文本框 106"/>
                <p:cNvSpPr txBox="1"/>
                <p:nvPr/>
              </p:nvSpPr>
              <p:spPr>
                <a:xfrm>
                  <a:off x="8802778" y="5722908"/>
                  <a:ext cx="747518" cy="49705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sz="14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1400" b="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sSub>
                          <m:sSubPr>
                            <m:ctrlPr>
                              <a:rPr lang="en-US" altLang="zh-CN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b="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1400" b="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altLang="zh-CN" sz="1400" b="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sz="14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zh-CN" altLang="en-US" sz="1400" dirty="0"/>
                </a:p>
              </p:txBody>
            </p:sp>
          </mc:Choice>
          <mc:Fallback>
            <p:sp>
              <p:nvSpPr>
                <p:cNvPr id="107" name="文本框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02778" y="5722908"/>
                  <a:ext cx="747518" cy="497059"/>
                </a:xfrm>
                <a:prstGeom prst="rect">
                  <a:avLst/>
                </a:prstGeom>
                <a:blipFill rotWithShape="1">
                  <a:blip r:embed="rId5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8" name="直接箭头连接符 107"/>
            <p:cNvCxnSpPr/>
            <p:nvPr/>
          </p:nvCxnSpPr>
          <p:spPr>
            <a:xfrm>
              <a:off x="7708664" y="5519833"/>
              <a:ext cx="143302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9" name="组合 108"/>
            <p:cNvGrpSpPr/>
            <p:nvPr/>
          </p:nvGrpSpPr>
          <p:grpSpPr>
            <a:xfrm>
              <a:off x="7956664" y="5722843"/>
              <a:ext cx="223746" cy="237272"/>
              <a:chOff x="10007410" y="2358717"/>
              <a:chExt cx="223746" cy="237272"/>
            </a:xfrm>
          </p:grpSpPr>
          <p:sp>
            <p:nvSpPr>
              <p:cNvPr id="149" name="椭圆 148"/>
              <p:cNvSpPr/>
              <p:nvPr/>
            </p:nvSpPr>
            <p:spPr>
              <a:xfrm>
                <a:off x="10007410" y="2358717"/>
                <a:ext cx="223746" cy="23727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50" name="直接连接符 149"/>
              <p:cNvCxnSpPr>
                <a:stCxn id="149" idx="2"/>
                <a:endCxn id="149" idx="6"/>
              </p:cNvCxnSpPr>
              <p:nvPr/>
            </p:nvCxnSpPr>
            <p:spPr>
              <a:xfrm>
                <a:off x="10007410" y="2477353"/>
                <a:ext cx="2237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0" name="直接连接符 109"/>
            <p:cNvCxnSpPr>
              <a:endCxn id="149" idx="0"/>
            </p:cNvCxnSpPr>
            <p:nvPr/>
          </p:nvCxnSpPr>
          <p:spPr>
            <a:xfrm>
              <a:off x="8068537" y="5516876"/>
              <a:ext cx="0" cy="20596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连接符 110"/>
            <p:cNvCxnSpPr>
              <a:stCxn id="149" idx="4"/>
              <a:endCxn id="112" idx="3"/>
            </p:cNvCxnSpPr>
            <p:nvPr/>
          </p:nvCxnSpPr>
          <p:spPr>
            <a:xfrm flipH="1">
              <a:off x="8066832" y="5960115"/>
              <a:ext cx="1705" cy="3311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等腰三角形 111"/>
            <p:cNvSpPr/>
            <p:nvPr/>
          </p:nvSpPr>
          <p:spPr>
            <a:xfrm flipV="1">
              <a:off x="7987527" y="6291302"/>
              <a:ext cx="158609" cy="82675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3" name="直接箭头连接符 112"/>
            <p:cNvCxnSpPr/>
            <p:nvPr/>
          </p:nvCxnSpPr>
          <p:spPr>
            <a:xfrm flipV="1">
              <a:off x="8069212" y="5537619"/>
              <a:ext cx="0" cy="16176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4" name="文本框 113"/>
                <p:cNvSpPr txBox="1"/>
                <p:nvPr/>
              </p:nvSpPr>
              <p:spPr>
                <a:xfrm>
                  <a:off x="7323653" y="5841479"/>
                  <a:ext cx="747518" cy="49705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f>
                          <m:fPr>
                            <m:ctrlPr>
                              <a:rPr lang="en-US" altLang="zh-CN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sSub>
                              <m:sSubPr>
                                <m:ctrlPr>
                                  <a:rPr lang="en-US" altLang="zh-CN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altLang="zh-CN" sz="1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𝑖𝑛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sz="14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1400" b="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oMath>
                    </m:oMathPara>
                  </a14:m>
                  <a:endParaRPr lang="zh-CN" altLang="en-US" sz="1400" dirty="0"/>
                </a:p>
              </p:txBody>
            </p:sp>
          </mc:Choice>
          <mc:Fallback>
            <p:sp>
              <p:nvSpPr>
                <p:cNvPr id="114" name="文本框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23653" y="5841479"/>
                  <a:ext cx="747518" cy="497059"/>
                </a:xfrm>
                <a:prstGeom prst="rect">
                  <a:avLst/>
                </a:prstGeom>
                <a:blipFill rotWithShape="1">
                  <a:blip r:embed="rId6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5" name="箭头: 右 114"/>
            <p:cNvSpPr/>
            <p:nvPr/>
          </p:nvSpPr>
          <p:spPr>
            <a:xfrm>
              <a:off x="4203328" y="5476546"/>
              <a:ext cx="1805292" cy="23352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文本框 115"/>
            <p:cNvSpPr txBox="1"/>
            <p:nvPr/>
          </p:nvSpPr>
          <p:spPr>
            <a:xfrm>
              <a:off x="3997099" y="5079426"/>
              <a:ext cx="251062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Backward Euler </a:t>
              </a:r>
              <a:r>
                <a:rPr lang="zh-CN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等效</a:t>
              </a:r>
              <a:endPara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17" name="组合 116"/>
            <p:cNvGrpSpPr/>
            <p:nvPr/>
          </p:nvGrpSpPr>
          <p:grpSpPr>
            <a:xfrm>
              <a:off x="3716191" y="5731936"/>
              <a:ext cx="188957" cy="55410"/>
              <a:chOff x="4931099" y="1739900"/>
              <a:chExt cx="363894" cy="85725"/>
            </a:xfrm>
            <a:solidFill>
              <a:schemeClr val="bg1">
                <a:lumMod val="85000"/>
              </a:schemeClr>
            </a:solidFill>
          </p:grpSpPr>
          <p:cxnSp>
            <p:nvCxnSpPr>
              <p:cNvPr id="147" name="直接连接符 146"/>
              <p:cNvCxnSpPr/>
              <p:nvPr/>
            </p:nvCxnSpPr>
            <p:spPr>
              <a:xfrm>
                <a:off x="4931099" y="1739900"/>
                <a:ext cx="363894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接连接符 147"/>
              <p:cNvCxnSpPr/>
              <p:nvPr/>
            </p:nvCxnSpPr>
            <p:spPr>
              <a:xfrm>
                <a:off x="4931099" y="1825625"/>
                <a:ext cx="363894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8" name="直接连接符 117"/>
            <p:cNvCxnSpPr/>
            <p:nvPr/>
          </p:nvCxnSpPr>
          <p:spPr>
            <a:xfrm>
              <a:off x="3810670" y="5465863"/>
              <a:ext cx="0" cy="2578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连接符 118"/>
            <p:cNvCxnSpPr/>
            <p:nvPr/>
          </p:nvCxnSpPr>
          <p:spPr>
            <a:xfrm>
              <a:off x="3809358" y="5792291"/>
              <a:ext cx="2624" cy="4403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文本框 119"/>
            <p:cNvSpPr txBox="1"/>
            <p:nvPr/>
          </p:nvSpPr>
          <p:spPr>
            <a:xfrm>
              <a:off x="3881265" y="5669103"/>
              <a:ext cx="3545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c2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1" name="等腰三角形 120"/>
            <p:cNvSpPr/>
            <p:nvPr/>
          </p:nvSpPr>
          <p:spPr>
            <a:xfrm flipV="1">
              <a:off x="3730053" y="6232618"/>
              <a:ext cx="158609" cy="82675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2" name="矩形 121"/>
            <p:cNvSpPr/>
            <p:nvPr/>
          </p:nvSpPr>
          <p:spPr>
            <a:xfrm rot="5400000">
              <a:off x="3406128" y="5334940"/>
              <a:ext cx="128609" cy="257817"/>
            </a:xfrm>
            <a:prstGeom prst="rect">
              <a:avLst/>
            </a:prstGeom>
            <a:solidFill>
              <a:schemeClr val="bg2">
                <a:lumMod val="6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23" name="直接连接符 122"/>
            <p:cNvCxnSpPr>
              <a:endCxn id="122" idx="2"/>
            </p:cNvCxnSpPr>
            <p:nvPr/>
          </p:nvCxnSpPr>
          <p:spPr>
            <a:xfrm>
              <a:off x="3148210" y="5463848"/>
              <a:ext cx="193314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>
              <a:stCxn id="122" idx="0"/>
            </p:cNvCxnSpPr>
            <p:nvPr/>
          </p:nvCxnSpPr>
          <p:spPr>
            <a:xfrm>
              <a:off x="3599341" y="5463849"/>
              <a:ext cx="2149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文本框 124"/>
            <p:cNvSpPr txBox="1"/>
            <p:nvPr/>
          </p:nvSpPr>
          <p:spPr>
            <a:xfrm>
              <a:off x="3281939" y="5079426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6" name="直接连接符 125"/>
            <p:cNvCxnSpPr/>
            <p:nvPr/>
          </p:nvCxnSpPr>
          <p:spPr>
            <a:xfrm>
              <a:off x="11675749" y="5526397"/>
              <a:ext cx="0" cy="2578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连接符 126"/>
            <p:cNvCxnSpPr/>
            <p:nvPr/>
          </p:nvCxnSpPr>
          <p:spPr>
            <a:xfrm>
              <a:off x="11674437" y="5852825"/>
              <a:ext cx="2624" cy="4403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等腰三角形 127"/>
            <p:cNvSpPr/>
            <p:nvPr/>
          </p:nvSpPr>
          <p:spPr>
            <a:xfrm flipV="1">
              <a:off x="11595132" y="6293152"/>
              <a:ext cx="158609" cy="82675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9" name="文本框 128"/>
                <p:cNvSpPr txBox="1"/>
                <p:nvPr/>
              </p:nvSpPr>
              <p:spPr>
                <a:xfrm>
                  <a:off x="11884097" y="5161296"/>
                  <a:ext cx="458972" cy="3021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zh-CN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>
            <p:sp>
              <p:nvSpPr>
                <p:cNvPr id="129" name="文本框 1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84097" y="5161296"/>
                  <a:ext cx="458972" cy="302199"/>
                </a:xfrm>
                <a:prstGeom prst="rect">
                  <a:avLst/>
                </a:prstGeom>
                <a:blipFill rotWithShape="1">
                  <a:blip r:embed="rId7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0" name="文本框 129"/>
                <p:cNvSpPr txBox="1"/>
                <p:nvPr/>
              </p:nvSpPr>
              <p:spPr>
                <a:xfrm>
                  <a:off x="11856731" y="4802996"/>
                  <a:ext cx="510268" cy="3021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altLang="zh-CN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zh-CN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>
            <p:sp>
              <p:nvSpPr>
                <p:cNvPr id="130" name="文本框 1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56731" y="4802996"/>
                  <a:ext cx="510268" cy="302199"/>
                </a:xfrm>
                <a:prstGeom prst="rect">
                  <a:avLst/>
                </a:prstGeom>
                <a:blipFill rotWithShape="1">
                  <a:blip r:embed="rId8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1" name="矩形 130"/>
            <p:cNvSpPr/>
            <p:nvPr/>
          </p:nvSpPr>
          <p:spPr>
            <a:xfrm>
              <a:off x="11610131" y="5701236"/>
              <a:ext cx="128609" cy="257817"/>
            </a:xfrm>
            <a:prstGeom prst="rect">
              <a:avLst/>
            </a:prstGeom>
            <a:solidFill>
              <a:schemeClr val="bg2">
                <a:lumMod val="6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2" name="文本框 131"/>
                <p:cNvSpPr txBox="1"/>
                <p:nvPr/>
              </p:nvSpPr>
              <p:spPr>
                <a:xfrm>
                  <a:off x="11026761" y="5662121"/>
                  <a:ext cx="749300" cy="53226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1400" b="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zh-CN" altLang="en-US" sz="1400" dirty="0"/>
                </a:p>
              </p:txBody>
            </p:sp>
          </mc:Choice>
          <mc:Fallback>
            <p:sp>
              <p:nvSpPr>
                <p:cNvPr id="132" name="文本框 1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26761" y="5662121"/>
                  <a:ext cx="749300" cy="532262"/>
                </a:xfrm>
                <a:prstGeom prst="rect">
                  <a:avLst/>
                </a:prstGeom>
                <a:blipFill rotWithShape="1">
                  <a:blip r:embed="rId9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33" name="组合 132"/>
            <p:cNvGrpSpPr/>
            <p:nvPr/>
          </p:nvGrpSpPr>
          <p:grpSpPr>
            <a:xfrm>
              <a:off x="12059307" y="5724692"/>
              <a:ext cx="223746" cy="237272"/>
              <a:chOff x="10007410" y="2358717"/>
              <a:chExt cx="223746" cy="237272"/>
            </a:xfrm>
          </p:grpSpPr>
          <p:sp>
            <p:nvSpPr>
              <p:cNvPr id="145" name="椭圆 144"/>
              <p:cNvSpPr/>
              <p:nvPr/>
            </p:nvSpPr>
            <p:spPr>
              <a:xfrm>
                <a:off x="10007410" y="2358717"/>
                <a:ext cx="223746" cy="23727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46" name="直接连接符 145"/>
              <p:cNvCxnSpPr>
                <a:stCxn id="145" idx="2"/>
                <a:endCxn id="145" idx="6"/>
              </p:cNvCxnSpPr>
              <p:nvPr/>
            </p:nvCxnSpPr>
            <p:spPr>
              <a:xfrm>
                <a:off x="10007410" y="2477353"/>
                <a:ext cx="2237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4" name="直接连接符 133"/>
            <p:cNvCxnSpPr>
              <a:endCxn id="145" idx="0"/>
            </p:cNvCxnSpPr>
            <p:nvPr/>
          </p:nvCxnSpPr>
          <p:spPr>
            <a:xfrm>
              <a:off x="12171180" y="5518725"/>
              <a:ext cx="0" cy="20596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134"/>
            <p:cNvCxnSpPr>
              <a:stCxn id="145" idx="4"/>
              <a:endCxn id="136" idx="3"/>
            </p:cNvCxnSpPr>
            <p:nvPr/>
          </p:nvCxnSpPr>
          <p:spPr>
            <a:xfrm flipH="1">
              <a:off x="12169475" y="5961964"/>
              <a:ext cx="1705" cy="3311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等腰三角形 135"/>
            <p:cNvSpPr/>
            <p:nvPr/>
          </p:nvSpPr>
          <p:spPr>
            <a:xfrm flipV="1">
              <a:off x="12090170" y="6293151"/>
              <a:ext cx="158609" cy="82675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37" name="直接箭头连接符 136"/>
            <p:cNvCxnSpPr/>
            <p:nvPr/>
          </p:nvCxnSpPr>
          <p:spPr>
            <a:xfrm flipV="1">
              <a:off x="12171855" y="5539468"/>
              <a:ext cx="0" cy="16176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8" name="文本框 137"/>
                <p:cNvSpPr txBox="1"/>
                <p:nvPr/>
              </p:nvSpPr>
              <p:spPr>
                <a:xfrm>
                  <a:off x="12246155" y="5597965"/>
                  <a:ext cx="747518" cy="46121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sz="14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zh-CN" sz="1400" b="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  <m:sSub>
                          <m:sSubPr>
                            <m:ctrlPr>
                              <a:rPr lang="en-US" altLang="zh-CN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altLang="zh-CN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zh-CN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400" b="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1400" b="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altLang="zh-CN" sz="1400" b="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sz="1400" b="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zh-CN" altLang="en-US" sz="1400" dirty="0"/>
                </a:p>
              </p:txBody>
            </p:sp>
          </mc:Choice>
          <mc:Fallback>
            <p:sp>
              <p:nvSpPr>
                <p:cNvPr id="138" name="文本框 1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46155" y="5597965"/>
                  <a:ext cx="747518" cy="461217"/>
                </a:xfrm>
                <a:prstGeom prst="rect">
                  <a:avLst/>
                </a:prstGeom>
                <a:blipFill rotWithShape="1">
                  <a:blip r:embed="rId10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9" name="矩形 138"/>
            <p:cNvSpPr/>
            <p:nvPr/>
          </p:nvSpPr>
          <p:spPr>
            <a:xfrm rot="5400000">
              <a:off x="10879396" y="5374819"/>
              <a:ext cx="128609" cy="257817"/>
            </a:xfrm>
            <a:prstGeom prst="rect">
              <a:avLst/>
            </a:prstGeom>
            <a:solidFill>
              <a:schemeClr val="bg2">
                <a:lumMod val="6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0" name="文本框 139"/>
                <p:cNvSpPr txBox="1"/>
                <p:nvPr/>
              </p:nvSpPr>
              <p:spPr>
                <a:xfrm>
                  <a:off x="10675378" y="5115621"/>
                  <a:ext cx="586648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>
            <p:sp>
              <p:nvSpPr>
                <p:cNvPr id="140" name="文本框 1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75378" y="5115621"/>
                  <a:ext cx="586648" cy="369332"/>
                </a:xfrm>
                <a:prstGeom prst="rect">
                  <a:avLst/>
                </a:prstGeom>
                <a:blipFill rotWithShape="1">
                  <a:blip r:embed="rId11"/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1" name="直接箭头连接符 140"/>
            <p:cNvCxnSpPr/>
            <p:nvPr/>
          </p:nvCxnSpPr>
          <p:spPr>
            <a:xfrm flipV="1">
              <a:off x="8923777" y="5519833"/>
              <a:ext cx="233959" cy="145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箭头连接符 141"/>
            <p:cNvCxnSpPr/>
            <p:nvPr/>
          </p:nvCxnSpPr>
          <p:spPr>
            <a:xfrm flipH="1" flipV="1">
              <a:off x="11879085" y="5521665"/>
              <a:ext cx="247073" cy="2892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文本框 142"/>
            <p:cNvSpPr txBox="1"/>
            <p:nvPr/>
          </p:nvSpPr>
          <p:spPr>
            <a:xfrm>
              <a:off x="9896531" y="4749554"/>
              <a:ext cx="1442703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zh-CN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PI </a:t>
              </a:r>
              <a:r>
                <a:rPr lang="zh-CN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型网络分析</a:t>
              </a:r>
              <a:endPara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文本框 143"/>
            <p:cNvSpPr txBox="1"/>
            <p:nvPr/>
          </p:nvSpPr>
          <p:spPr>
            <a:xfrm>
              <a:off x="3635906" y="5182453"/>
              <a:ext cx="4042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57" name="文本框 156"/>
              <p:cNvSpPr txBox="1"/>
              <p:nvPr/>
            </p:nvSpPr>
            <p:spPr>
              <a:xfrm>
                <a:off x="442145" y="3587429"/>
                <a:ext cx="6320422" cy="9800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  <m: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altLang="zh-CN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  <m: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lang="en-US" altLang="zh-CN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altLang="zh-CN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altLang="zh-CN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  <m:r>
                                  <a:rPr lang="en-US" altLang="zh-CN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sz="16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∆</m:t>
                                    </m:r>
                                    <m:r>
                                      <a:rPr lang="en-US" altLang="zh-CN" sz="16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altLang="zh-CN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en-US" altLang="zh-CN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zh-CN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en-US" altLang="zh-CN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zh-CN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eqArr>
                        </m:e>
                      </m:d>
                      <m:r>
                        <a:rPr lang="en-US" altLang="zh-CN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CN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  <m:r>
                                <a:rPr lang="en-US" altLang="zh-CN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b>
                                    <m:sSubPr>
                                      <m:ctrlPr>
                                        <a:rPr lang="en-US" altLang="zh-CN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altLang="zh-CN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𝑖𝑛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n-US" altLang="zh-CN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CN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  <m:r>
                                        <a:rPr lang="en-US" altLang="zh-CN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altLang="zh-CN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zh-CN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sub>
                                  </m:sSub>
                                </m:num>
                                <m:den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  <m:r>
                                <a:rPr lang="en-US" altLang="zh-CN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∗(</m:t>
                              </m:r>
                              <m:r>
                                <a:rPr lang="en-US" altLang="zh-CN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zh-CN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altLang="zh-CN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n-US" altLang="zh-CN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CN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  <m:r>
                                        <a:rPr lang="en-US" altLang="zh-CN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altLang="zh-CN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altLang="zh-CN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zh-CN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sub>
                                  </m:sSub>
                                </m:num>
                                <m:den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sz="16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7" name="文本框 1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45" y="3587429"/>
                <a:ext cx="6320422" cy="980012"/>
              </a:xfrm>
              <a:prstGeom prst="rect">
                <a:avLst/>
              </a:prstGeom>
              <a:blipFill rotWithShape="1">
                <a:blip r:embed="rId12"/>
                <a:stretch>
                  <a:fillRect l="-3" t="-32" r="7" b="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8" name="文本框 157"/>
              <p:cNvSpPr txBox="1"/>
              <p:nvPr/>
            </p:nvSpPr>
            <p:spPr>
              <a:xfrm>
                <a:off x="1436105" y="2626760"/>
                <a:ext cx="2956825" cy="5479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en-US" altLang="zh-CN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zh-CN" sz="16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eqArr>
                        </m:e>
                      </m:d>
                      <m:r>
                        <a:rPr lang="en-US" altLang="zh-CN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𝑟ℎ</m:t>
                              </m:r>
                              <m:sSub>
                                <m:sSubPr>
                                  <m:ctrlP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  <m:t>𝑟ℎ𝑠</m:t>
                                  </m:r>
                                </m:e>
                                <m:sub>
                                  <m:r>
                                    <a:rPr lang="en-US" altLang="zh-CN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zh-CN" altLang="en-US" sz="1600" dirty="0"/>
              </a:p>
            </p:txBody>
          </p:sp>
        </mc:Choice>
        <mc:Fallback>
          <p:sp>
            <p:nvSpPr>
              <p:cNvPr id="158" name="文本框 1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105" y="2626760"/>
                <a:ext cx="2956825" cy="547971"/>
              </a:xfrm>
              <a:prstGeom prst="rect">
                <a:avLst/>
              </a:prstGeom>
              <a:blipFill rotWithShape="1">
                <a:blip r:embed="rId13"/>
                <a:stretch>
                  <a:fillRect l="-13" t="-73" b="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9" name="文本框 158"/>
              <p:cNvSpPr txBox="1"/>
              <p:nvPr/>
            </p:nvSpPr>
            <p:spPr>
              <a:xfrm>
                <a:off x="7344463" y="2756393"/>
                <a:ext cx="349230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𝑑𝑒𝑛𝑢𝑚</m:t>
                      </m:r>
                      <m:r>
                        <a:rPr lang="en-US" altLang="zh-CN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en-US" altLang="zh-CN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  <m:r>
                        <a:rPr lang="en-US" altLang="zh-CN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altLang="zh-CN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zh-CN" altLang="en-US" sz="16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9" name="文本框 1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463" y="2756393"/>
                <a:ext cx="3492306" cy="338554"/>
              </a:xfrm>
              <a:prstGeom prst="rect">
                <a:avLst/>
              </a:prstGeom>
              <a:blipFill rotWithShape="1">
                <a:blip r:embed="rId14"/>
                <a:stretch>
                  <a:fillRect l="-2" t="-146" r="14" b="1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0" name="文本框 159"/>
              <p:cNvSpPr txBox="1"/>
              <p:nvPr/>
            </p:nvSpPr>
            <p:spPr>
              <a:xfrm>
                <a:off x="7344463" y="3257935"/>
                <a:ext cx="4404119" cy="3609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b>
                          <m:sSub>
                            <m:sSubPr>
                              <m:ctrlPr>
                                <a:rPr lang="en-US" altLang="zh-CN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altLang="zh-CN" sz="16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b>
                          </m:sSub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𝑟ℎ𝑠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𝑟ℎ𝑠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)/</m:t>
                      </m:r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𝑑𝑒𝑛𝑢𝑚</m:t>
                      </m:r>
                    </m:oMath>
                  </m:oMathPara>
                </a14:m>
                <a:endParaRPr lang="zh-CN" altLang="en-US" sz="1600" dirty="0"/>
              </a:p>
            </p:txBody>
          </p:sp>
        </mc:Choice>
        <mc:Fallback>
          <p:sp>
            <p:nvSpPr>
              <p:cNvPr id="160" name="文本框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463" y="3257935"/>
                <a:ext cx="4404119" cy="360996"/>
              </a:xfrm>
              <a:prstGeom prst="rect">
                <a:avLst/>
              </a:prstGeom>
              <a:blipFill rotWithShape="1">
                <a:blip r:embed="rId15"/>
                <a:stretch>
                  <a:fillRect l="-1" t="-107" r="10" b="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1" name="文本框 160"/>
              <p:cNvSpPr txBox="1"/>
              <p:nvPr/>
            </p:nvSpPr>
            <p:spPr>
              <a:xfrm>
                <a:off x="7344463" y="3805688"/>
                <a:ext cx="4330220" cy="3609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b>
                          <m:sSub>
                            <m:sSubPr>
                              <m:ctrlP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𝑟ℎ𝑠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𝑟ℎ𝑠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)/</m:t>
                      </m:r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𝑑𝑒𝑛𝑢𝑚</m:t>
                      </m:r>
                    </m:oMath>
                  </m:oMathPara>
                </a14:m>
                <a:endParaRPr lang="zh-CN" altLang="en-US" sz="1600" dirty="0"/>
              </a:p>
            </p:txBody>
          </p:sp>
        </mc:Choice>
        <mc:Fallback>
          <p:sp>
            <p:nvSpPr>
              <p:cNvPr id="161" name="文本框 1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463" y="3805688"/>
                <a:ext cx="4330220" cy="360996"/>
              </a:xfrm>
              <a:prstGeom prst="rect">
                <a:avLst/>
              </a:prstGeom>
              <a:blipFill rotWithShape="1">
                <a:blip r:embed="rId16"/>
                <a:stretch>
                  <a:fillRect l="-1" t="-37" r="5" b="1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2" name="直接连接符 161"/>
          <p:cNvCxnSpPr/>
          <p:nvPr/>
        </p:nvCxnSpPr>
        <p:spPr>
          <a:xfrm flipV="1">
            <a:off x="7021424" y="2083489"/>
            <a:ext cx="0" cy="2622368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0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144" y="358219"/>
            <a:ext cx="10360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A3F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CCS noise Model</a:t>
            </a:r>
            <a:endParaRPr lang="zh-CN" altLang="en-US" sz="2400" dirty="0">
              <a:solidFill>
                <a:srgbClr val="0A3F78"/>
              </a:solidFill>
              <a:latin typeface="+mj-ea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3284" y="1134579"/>
            <a:ext cx="893264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b="1" dirty="0">
                <a:latin typeface="+mn-ea"/>
              </a:rPr>
              <a:t>CCSN model </a:t>
            </a:r>
            <a:r>
              <a:rPr lang="zh-CN" altLang="en-US" b="1" dirty="0">
                <a:latin typeface="+mn-ea"/>
              </a:rPr>
              <a:t>是一种结构性的模型，可以准确地对 </a:t>
            </a:r>
            <a:r>
              <a:rPr lang="en-US" altLang="zh-CN" b="1" dirty="0">
                <a:latin typeface="+mn-ea"/>
              </a:rPr>
              <a:t>crosstalk noise </a:t>
            </a:r>
            <a:r>
              <a:rPr lang="zh-CN" altLang="en-US" b="1" dirty="0">
                <a:latin typeface="+mn-ea"/>
              </a:rPr>
              <a:t>进行建模</a:t>
            </a:r>
            <a:endParaRPr lang="en-US" altLang="zh-CN" b="1" dirty="0"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b="1" dirty="0">
              <a:latin typeface="+mn-ea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+mn-ea"/>
              </a:rPr>
              <a:t>Noise propagation</a:t>
            </a:r>
            <a:endParaRPr lang="en-US" altLang="zh-CN" b="1" dirty="0">
              <a:latin typeface="+mn-ea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b="1" dirty="0">
              <a:latin typeface="+mn-ea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b="1" dirty="0">
              <a:latin typeface="+mn-ea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+mn-ea"/>
              </a:rPr>
              <a:t>Driver modeling</a:t>
            </a:r>
            <a:endParaRPr lang="en-US" altLang="zh-CN" b="1" dirty="0">
              <a:latin typeface="+mn-ea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b="1" dirty="0">
              <a:latin typeface="+mn-ea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b="1" dirty="0">
              <a:latin typeface="+mn-ea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+mn-ea"/>
              </a:rPr>
              <a:t>Delta-delay calculation</a:t>
            </a:r>
            <a:endParaRPr lang="en-US" altLang="zh-CN" b="1" dirty="0">
              <a:latin typeface="+mn-ea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b="1" dirty="0">
              <a:latin typeface="+mn-ea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b="1" dirty="0">
              <a:latin typeface="+mn-ea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b="1" dirty="0">
              <a:latin typeface="+mn-ea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1" dirty="0">
                <a:latin typeface="+mn-ea"/>
              </a:rPr>
              <a:t>Advanced waveform propagation</a:t>
            </a:r>
            <a:endParaRPr lang="en-US" altLang="zh-CN" b="1" dirty="0">
              <a:latin typeface="+mn-ea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b="1" dirty="0">
              <a:latin typeface="+mn-ea"/>
            </a:endParaRPr>
          </a:p>
          <a:p>
            <a:endParaRPr lang="en-US" altLang="zh-CN" b="1" dirty="0"/>
          </a:p>
        </p:txBody>
      </p:sp>
      <p:sp>
        <p:nvSpPr>
          <p:cNvPr id="11" name="等腰三角形 10"/>
          <p:cNvSpPr/>
          <p:nvPr/>
        </p:nvSpPr>
        <p:spPr>
          <a:xfrm rot="5400000">
            <a:off x="7689780" y="5505835"/>
            <a:ext cx="367975" cy="412025"/>
          </a:xfrm>
          <a:prstGeom prst="triangle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等腰三角形 11"/>
          <p:cNvSpPr/>
          <p:nvPr/>
        </p:nvSpPr>
        <p:spPr>
          <a:xfrm rot="5400000">
            <a:off x="4532428" y="4608897"/>
            <a:ext cx="367975" cy="412025"/>
          </a:xfrm>
          <a:prstGeom prst="triangle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等腰三角形 14"/>
          <p:cNvSpPr/>
          <p:nvPr/>
        </p:nvSpPr>
        <p:spPr>
          <a:xfrm rot="5400000">
            <a:off x="7689780" y="4608896"/>
            <a:ext cx="367975" cy="412025"/>
          </a:xfrm>
          <a:prstGeom prst="triangle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接连接符 15"/>
          <p:cNvCxnSpPr/>
          <p:nvPr/>
        </p:nvCxnSpPr>
        <p:spPr>
          <a:xfrm flipV="1">
            <a:off x="4922428" y="5711848"/>
            <a:ext cx="2745326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组合 16"/>
          <p:cNvGrpSpPr/>
          <p:nvPr/>
        </p:nvGrpSpPr>
        <p:grpSpPr>
          <a:xfrm>
            <a:off x="6086059" y="5235588"/>
            <a:ext cx="267508" cy="107327"/>
            <a:chOff x="3955840" y="3314699"/>
            <a:chExt cx="66091" cy="23812"/>
          </a:xfrm>
        </p:grpSpPr>
        <p:cxnSp>
          <p:nvCxnSpPr>
            <p:cNvPr id="18" name="直接连接符 17"/>
            <p:cNvCxnSpPr/>
            <p:nvPr/>
          </p:nvCxnSpPr>
          <p:spPr>
            <a:xfrm>
              <a:off x="3955840" y="3314699"/>
              <a:ext cx="654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3956445" y="3338511"/>
              <a:ext cx="654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直接连接符 19"/>
          <p:cNvCxnSpPr/>
          <p:nvPr/>
        </p:nvCxnSpPr>
        <p:spPr>
          <a:xfrm flipV="1">
            <a:off x="6218216" y="4814909"/>
            <a:ext cx="0" cy="4206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V="1">
            <a:off x="6224559" y="5342914"/>
            <a:ext cx="0" cy="3689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4016066" y="4611445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aggr</a:t>
            </a:r>
            <a:endParaRPr lang="zh-CN" alt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976526" y="5520280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victim</a:t>
            </a:r>
            <a:endParaRPr lang="zh-CN" alt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374068" y="5151908"/>
            <a:ext cx="57900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c-cap</a:t>
            </a:r>
            <a:endParaRPr lang="zh-CN" altLang="en-US" sz="13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等腰三角形 25"/>
          <p:cNvSpPr/>
          <p:nvPr/>
        </p:nvSpPr>
        <p:spPr>
          <a:xfrm rot="5400000">
            <a:off x="4545059" y="5505355"/>
            <a:ext cx="367975" cy="412025"/>
          </a:xfrm>
          <a:prstGeom prst="triangle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301954" y="4887264"/>
            <a:ext cx="8835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inject </a:t>
            </a:r>
            <a:r>
              <a:rPr lang="en-US" altLang="zh-CN" sz="1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</a:t>
            </a:r>
            <a:endParaRPr lang="zh-CN" alt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任意多边形: 形状 29"/>
          <p:cNvSpPr/>
          <p:nvPr/>
        </p:nvSpPr>
        <p:spPr>
          <a:xfrm>
            <a:off x="3963563" y="5836512"/>
            <a:ext cx="486395" cy="316199"/>
          </a:xfrm>
          <a:custGeom>
            <a:avLst/>
            <a:gdLst>
              <a:gd name="connsiteX0" fmla="*/ 0 w 775854"/>
              <a:gd name="connsiteY0" fmla="*/ 523394 h 523825"/>
              <a:gd name="connsiteX1" fmla="*/ 258618 w 775854"/>
              <a:gd name="connsiteY1" fmla="*/ 449503 h 523825"/>
              <a:gd name="connsiteX2" fmla="*/ 498763 w 775854"/>
              <a:gd name="connsiteY2" fmla="*/ 61575 h 523825"/>
              <a:gd name="connsiteX3" fmla="*/ 775854 w 775854"/>
              <a:gd name="connsiteY3" fmla="*/ 6157 h 5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5854" h="523825">
                <a:moveTo>
                  <a:pt x="0" y="523394"/>
                </a:moveTo>
                <a:cubicBezTo>
                  <a:pt x="87745" y="524933"/>
                  <a:pt x="175491" y="526473"/>
                  <a:pt x="258618" y="449503"/>
                </a:cubicBezTo>
                <a:cubicBezTo>
                  <a:pt x="341745" y="372533"/>
                  <a:pt x="412557" y="135466"/>
                  <a:pt x="498763" y="61575"/>
                </a:cubicBezTo>
                <a:cubicBezTo>
                  <a:pt x="584969" y="-12316"/>
                  <a:pt x="680411" y="-3080"/>
                  <a:pt x="775854" y="6157"/>
                </a:cubicBezTo>
              </a:path>
            </a:pathLst>
          </a:cu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任意多边形: 形状 30"/>
          <p:cNvSpPr>
            <a:spLocks noChangeAspect="1"/>
          </p:cNvSpPr>
          <p:nvPr/>
        </p:nvSpPr>
        <p:spPr>
          <a:xfrm>
            <a:off x="4862606" y="5858053"/>
            <a:ext cx="486395" cy="313295"/>
          </a:xfrm>
          <a:custGeom>
            <a:avLst/>
            <a:gdLst>
              <a:gd name="connsiteX0" fmla="*/ 0 w 775854"/>
              <a:gd name="connsiteY0" fmla="*/ 523394 h 523825"/>
              <a:gd name="connsiteX1" fmla="*/ 258618 w 775854"/>
              <a:gd name="connsiteY1" fmla="*/ 449503 h 523825"/>
              <a:gd name="connsiteX2" fmla="*/ 498763 w 775854"/>
              <a:gd name="connsiteY2" fmla="*/ 61575 h 523825"/>
              <a:gd name="connsiteX3" fmla="*/ 775854 w 775854"/>
              <a:gd name="connsiteY3" fmla="*/ 6157 h 523825"/>
              <a:gd name="connsiteX0-1" fmla="*/ 0 w 775854"/>
              <a:gd name="connsiteY0-2" fmla="*/ 523394 h 523420"/>
              <a:gd name="connsiteX1-3" fmla="*/ 244944 w 775854"/>
              <a:gd name="connsiteY1-4" fmla="*/ 383229 h 523420"/>
              <a:gd name="connsiteX2-5" fmla="*/ 498763 w 775854"/>
              <a:gd name="connsiteY2-6" fmla="*/ 61575 h 523420"/>
              <a:gd name="connsiteX3-7" fmla="*/ 775854 w 775854"/>
              <a:gd name="connsiteY3-8" fmla="*/ 6157 h 523420"/>
              <a:gd name="connsiteX0-9" fmla="*/ 0 w 775854"/>
              <a:gd name="connsiteY0-10" fmla="*/ 519014 h 519038"/>
              <a:gd name="connsiteX1-11" fmla="*/ 244944 w 775854"/>
              <a:gd name="connsiteY1-12" fmla="*/ 378849 h 519038"/>
              <a:gd name="connsiteX2-13" fmla="*/ 471415 w 775854"/>
              <a:gd name="connsiteY2-14" fmla="*/ 92698 h 519038"/>
              <a:gd name="connsiteX3-15" fmla="*/ 775854 w 775854"/>
              <a:gd name="connsiteY3-16" fmla="*/ 1777 h 519038"/>
              <a:gd name="connsiteX0-17" fmla="*/ 0 w 775854"/>
              <a:gd name="connsiteY0-18" fmla="*/ 519014 h 519033"/>
              <a:gd name="connsiteX1-19" fmla="*/ 217596 w 775854"/>
              <a:gd name="connsiteY1-20" fmla="*/ 357547 h 519033"/>
              <a:gd name="connsiteX2-21" fmla="*/ 471415 w 775854"/>
              <a:gd name="connsiteY2-22" fmla="*/ 92698 h 519033"/>
              <a:gd name="connsiteX3-23" fmla="*/ 775854 w 775854"/>
              <a:gd name="connsiteY3-24" fmla="*/ 1777 h 519033"/>
              <a:gd name="connsiteX0-25" fmla="*/ 0 w 775854"/>
              <a:gd name="connsiteY0-26" fmla="*/ 519014 h 519033"/>
              <a:gd name="connsiteX1-27" fmla="*/ 217596 w 775854"/>
              <a:gd name="connsiteY1-28" fmla="*/ 357547 h 519033"/>
              <a:gd name="connsiteX2-29" fmla="*/ 471415 w 775854"/>
              <a:gd name="connsiteY2-30" fmla="*/ 92698 h 519033"/>
              <a:gd name="connsiteX3-31" fmla="*/ 775854 w 775854"/>
              <a:gd name="connsiteY3-32" fmla="*/ 1777 h 519033"/>
              <a:gd name="connsiteX0-33" fmla="*/ 0 w 775854"/>
              <a:gd name="connsiteY0-34" fmla="*/ 519014 h 519014"/>
              <a:gd name="connsiteX1-35" fmla="*/ 217596 w 775854"/>
              <a:gd name="connsiteY1-36" fmla="*/ 357547 h 519014"/>
              <a:gd name="connsiteX2-37" fmla="*/ 471415 w 775854"/>
              <a:gd name="connsiteY2-38" fmla="*/ 92698 h 519014"/>
              <a:gd name="connsiteX3-39" fmla="*/ 775854 w 775854"/>
              <a:gd name="connsiteY3-40" fmla="*/ 1777 h 5190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775854" h="519014">
                <a:moveTo>
                  <a:pt x="0" y="519014"/>
                </a:moveTo>
                <a:cubicBezTo>
                  <a:pt x="90024" y="477948"/>
                  <a:pt x="139027" y="428599"/>
                  <a:pt x="217596" y="357547"/>
                </a:cubicBezTo>
                <a:cubicBezTo>
                  <a:pt x="296165" y="286495"/>
                  <a:pt x="385209" y="166589"/>
                  <a:pt x="471415" y="92698"/>
                </a:cubicBezTo>
                <a:cubicBezTo>
                  <a:pt x="557621" y="18807"/>
                  <a:pt x="680411" y="-7460"/>
                  <a:pt x="775854" y="1777"/>
                </a:cubicBezTo>
              </a:path>
            </a:pathLst>
          </a:cu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任意多边形: 形状 31"/>
          <p:cNvSpPr>
            <a:spLocks noChangeAspect="1"/>
          </p:cNvSpPr>
          <p:nvPr/>
        </p:nvSpPr>
        <p:spPr>
          <a:xfrm>
            <a:off x="7122829" y="5825629"/>
            <a:ext cx="462969" cy="356845"/>
          </a:xfrm>
          <a:custGeom>
            <a:avLst/>
            <a:gdLst>
              <a:gd name="connsiteX0" fmla="*/ 0 w 775854"/>
              <a:gd name="connsiteY0" fmla="*/ 523394 h 523825"/>
              <a:gd name="connsiteX1" fmla="*/ 258618 w 775854"/>
              <a:gd name="connsiteY1" fmla="*/ 449503 h 523825"/>
              <a:gd name="connsiteX2" fmla="*/ 498763 w 775854"/>
              <a:gd name="connsiteY2" fmla="*/ 61575 h 523825"/>
              <a:gd name="connsiteX3" fmla="*/ 775854 w 775854"/>
              <a:gd name="connsiteY3" fmla="*/ 6157 h 523825"/>
              <a:gd name="connsiteX0-1" fmla="*/ 0 w 775854"/>
              <a:gd name="connsiteY0-2" fmla="*/ 523394 h 523420"/>
              <a:gd name="connsiteX1-3" fmla="*/ 244944 w 775854"/>
              <a:gd name="connsiteY1-4" fmla="*/ 383229 h 523420"/>
              <a:gd name="connsiteX2-5" fmla="*/ 498763 w 775854"/>
              <a:gd name="connsiteY2-6" fmla="*/ 61575 h 523420"/>
              <a:gd name="connsiteX3-7" fmla="*/ 775854 w 775854"/>
              <a:gd name="connsiteY3-8" fmla="*/ 6157 h 523420"/>
              <a:gd name="connsiteX0-9" fmla="*/ 0 w 775854"/>
              <a:gd name="connsiteY0-10" fmla="*/ 519014 h 519038"/>
              <a:gd name="connsiteX1-11" fmla="*/ 244944 w 775854"/>
              <a:gd name="connsiteY1-12" fmla="*/ 378849 h 519038"/>
              <a:gd name="connsiteX2-13" fmla="*/ 471415 w 775854"/>
              <a:gd name="connsiteY2-14" fmla="*/ 92698 h 519038"/>
              <a:gd name="connsiteX3-15" fmla="*/ 775854 w 775854"/>
              <a:gd name="connsiteY3-16" fmla="*/ 1777 h 519038"/>
              <a:gd name="connsiteX0-17" fmla="*/ 0 w 775854"/>
              <a:gd name="connsiteY0-18" fmla="*/ 519014 h 519033"/>
              <a:gd name="connsiteX1-19" fmla="*/ 217596 w 775854"/>
              <a:gd name="connsiteY1-20" fmla="*/ 357547 h 519033"/>
              <a:gd name="connsiteX2-21" fmla="*/ 471415 w 775854"/>
              <a:gd name="connsiteY2-22" fmla="*/ 92698 h 519033"/>
              <a:gd name="connsiteX3-23" fmla="*/ 775854 w 775854"/>
              <a:gd name="connsiteY3-24" fmla="*/ 1777 h 519033"/>
              <a:gd name="connsiteX0-25" fmla="*/ 0 w 775854"/>
              <a:gd name="connsiteY0-26" fmla="*/ 519014 h 519033"/>
              <a:gd name="connsiteX1-27" fmla="*/ 217596 w 775854"/>
              <a:gd name="connsiteY1-28" fmla="*/ 357547 h 519033"/>
              <a:gd name="connsiteX2-29" fmla="*/ 471415 w 775854"/>
              <a:gd name="connsiteY2-30" fmla="*/ 92698 h 519033"/>
              <a:gd name="connsiteX3-31" fmla="*/ 775854 w 775854"/>
              <a:gd name="connsiteY3-32" fmla="*/ 1777 h 519033"/>
              <a:gd name="connsiteX0-33" fmla="*/ 0 w 775854"/>
              <a:gd name="connsiteY0-34" fmla="*/ 519014 h 519014"/>
              <a:gd name="connsiteX1-35" fmla="*/ 217596 w 775854"/>
              <a:gd name="connsiteY1-36" fmla="*/ 357547 h 519014"/>
              <a:gd name="connsiteX2-37" fmla="*/ 471415 w 775854"/>
              <a:gd name="connsiteY2-38" fmla="*/ 92698 h 519014"/>
              <a:gd name="connsiteX3-39" fmla="*/ 775854 w 775854"/>
              <a:gd name="connsiteY3-40" fmla="*/ 1777 h 519014"/>
              <a:gd name="connsiteX0-41" fmla="*/ 0 w 775854"/>
              <a:gd name="connsiteY0-42" fmla="*/ 517593 h 517593"/>
              <a:gd name="connsiteX1-43" fmla="*/ 217596 w 775854"/>
              <a:gd name="connsiteY1-44" fmla="*/ 356126 h 517593"/>
              <a:gd name="connsiteX2-45" fmla="*/ 540800 w 775854"/>
              <a:gd name="connsiteY2-46" fmla="*/ 238552 h 517593"/>
              <a:gd name="connsiteX3-47" fmla="*/ 775854 w 775854"/>
              <a:gd name="connsiteY3-48" fmla="*/ 356 h 517593"/>
              <a:gd name="connsiteX0-49" fmla="*/ 0 w 872994"/>
              <a:gd name="connsiteY0-50" fmla="*/ 591126 h 591126"/>
              <a:gd name="connsiteX1-51" fmla="*/ 217596 w 872994"/>
              <a:gd name="connsiteY1-52" fmla="*/ 429659 h 591126"/>
              <a:gd name="connsiteX2-53" fmla="*/ 540800 w 872994"/>
              <a:gd name="connsiteY2-54" fmla="*/ 312085 h 591126"/>
              <a:gd name="connsiteX3-55" fmla="*/ 872994 w 872994"/>
              <a:gd name="connsiteY3-56" fmla="*/ 252 h 591126"/>
              <a:gd name="connsiteX0-57" fmla="*/ 0 w 1011766"/>
              <a:gd name="connsiteY0-58" fmla="*/ 591126 h 591126"/>
              <a:gd name="connsiteX1-59" fmla="*/ 356368 w 1011766"/>
              <a:gd name="connsiteY1-60" fmla="*/ 429659 h 591126"/>
              <a:gd name="connsiteX2-61" fmla="*/ 679572 w 1011766"/>
              <a:gd name="connsiteY2-62" fmla="*/ 312085 h 591126"/>
              <a:gd name="connsiteX3-63" fmla="*/ 1011766 w 1011766"/>
              <a:gd name="connsiteY3-64" fmla="*/ 252 h 591126"/>
              <a:gd name="connsiteX0-65" fmla="*/ 0 w 1011766"/>
              <a:gd name="connsiteY0-66" fmla="*/ 591126 h 591126"/>
              <a:gd name="connsiteX1-67" fmla="*/ 328614 w 1011766"/>
              <a:gd name="connsiteY1-68" fmla="*/ 429659 h 591126"/>
              <a:gd name="connsiteX2-69" fmla="*/ 679572 w 1011766"/>
              <a:gd name="connsiteY2-70" fmla="*/ 312085 h 591126"/>
              <a:gd name="connsiteX3-71" fmla="*/ 1011766 w 1011766"/>
              <a:gd name="connsiteY3-72" fmla="*/ 252 h 591126"/>
              <a:gd name="connsiteX0-73" fmla="*/ 0 w 1011766"/>
              <a:gd name="connsiteY0-74" fmla="*/ 591161 h 591161"/>
              <a:gd name="connsiteX1-75" fmla="*/ 328614 w 1011766"/>
              <a:gd name="connsiteY1-76" fmla="*/ 429694 h 591161"/>
              <a:gd name="connsiteX2-77" fmla="*/ 790590 w 1011766"/>
              <a:gd name="connsiteY2-78" fmla="*/ 280561 h 591161"/>
              <a:gd name="connsiteX3-79" fmla="*/ 1011766 w 1011766"/>
              <a:gd name="connsiteY3-80" fmla="*/ 287 h 59116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011766" h="591161">
                <a:moveTo>
                  <a:pt x="0" y="591161"/>
                </a:moveTo>
                <a:cubicBezTo>
                  <a:pt x="90024" y="550095"/>
                  <a:pt x="196849" y="481461"/>
                  <a:pt x="328614" y="429694"/>
                </a:cubicBezTo>
                <a:cubicBezTo>
                  <a:pt x="460379" y="377927"/>
                  <a:pt x="704384" y="354452"/>
                  <a:pt x="790590" y="280561"/>
                </a:cubicBezTo>
                <a:cubicBezTo>
                  <a:pt x="876796" y="206670"/>
                  <a:pt x="916323" y="-8950"/>
                  <a:pt x="1011766" y="287"/>
                </a:cubicBezTo>
              </a:path>
            </a:pathLst>
          </a:cu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4199066" y="5998631"/>
            <a:ext cx="3132386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flipV="1">
            <a:off x="4922428" y="4812898"/>
            <a:ext cx="2745326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等腰三角形 38"/>
          <p:cNvSpPr/>
          <p:nvPr/>
        </p:nvSpPr>
        <p:spPr>
          <a:xfrm rot="5400000">
            <a:off x="4886897" y="2253059"/>
            <a:ext cx="638553" cy="718429"/>
          </a:xfrm>
          <a:prstGeom prst="triangle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任意多边形: 形状 39"/>
          <p:cNvSpPr/>
          <p:nvPr/>
        </p:nvSpPr>
        <p:spPr>
          <a:xfrm>
            <a:off x="4126129" y="2197210"/>
            <a:ext cx="412025" cy="191574"/>
          </a:xfrm>
          <a:custGeom>
            <a:avLst/>
            <a:gdLst>
              <a:gd name="connsiteX0" fmla="*/ 0 w 775854"/>
              <a:gd name="connsiteY0" fmla="*/ 523394 h 523825"/>
              <a:gd name="connsiteX1" fmla="*/ 258618 w 775854"/>
              <a:gd name="connsiteY1" fmla="*/ 449503 h 523825"/>
              <a:gd name="connsiteX2" fmla="*/ 498763 w 775854"/>
              <a:gd name="connsiteY2" fmla="*/ 61575 h 523825"/>
              <a:gd name="connsiteX3" fmla="*/ 775854 w 775854"/>
              <a:gd name="connsiteY3" fmla="*/ 6157 h 523825"/>
              <a:gd name="connsiteX0-1" fmla="*/ 0 w 932872"/>
              <a:gd name="connsiteY0-2" fmla="*/ 468926 h 469357"/>
              <a:gd name="connsiteX1-3" fmla="*/ 258618 w 932872"/>
              <a:gd name="connsiteY1-4" fmla="*/ 395035 h 469357"/>
              <a:gd name="connsiteX2-5" fmla="*/ 498763 w 932872"/>
              <a:gd name="connsiteY2-6" fmla="*/ 7107 h 469357"/>
              <a:gd name="connsiteX3-7" fmla="*/ 932872 w 932872"/>
              <a:gd name="connsiteY3-8" fmla="*/ 468925 h 469357"/>
              <a:gd name="connsiteX0-9" fmla="*/ 0 w 932872"/>
              <a:gd name="connsiteY0-10" fmla="*/ 471673 h 472104"/>
              <a:gd name="connsiteX1-11" fmla="*/ 258618 w 932872"/>
              <a:gd name="connsiteY1-12" fmla="*/ 397782 h 472104"/>
              <a:gd name="connsiteX2-13" fmla="*/ 498763 w 932872"/>
              <a:gd name="connsiteY2-14" fmla="*/ 9854 h 472104"/>
              <a:gd name="connsiteX3-15" fmla="*/ 932872 w 932872"/>
              <a:gd name="connsiteY3-16" fmla="*/ 471672 h 472104"/>
              <a:gd name="connsiteX0-17" fmla="*/ 0 w 932872"/>
              <a:gd name="connsiteY0-18" fmla="*/ 471673 h 471692"/>
              <a:gd name="connsiteX1-19" fmla="*/ 203200 w 932872"/>
              <a:gd name="connsiteY1-20" fmla="*/ 305418 h 471692"/>
              <a:gd name="connsiteX2-21" fmla="*/ 498763 w 932872"/>
              <a:gd name="connsiteY2-22" fmla="*/ 9854 h 471692"/>
              <a:gd name="connsiteX3-23" fmla="*/ 932872 w 932872"/>
              <a:gd name="connsiteY3-24" fmla="*/ 471672 h 471692"/>
              <a:gd name="connsiteX0-25" fmla="*/ 0 w 932872"/>
              <a:gd name="connsiteY0-26" fmla="*/ 471673 h 471673"/>
              <a:gd name="connsiteX1-27" fmla="*/ 498763 w 932872"/>
              <a:gd name="connsiteY1-28" fmla="*/ 9854 h 471673"/>
              <a:gd name="connsiteX2-29" fmla="*/ 932872 w 932872"/>
              <a:gd name="connsiteY2-30" fmla="*/ 471672 h 471673"/>
              <a:gd name="connsiteX0-31" fmla="*/ 0 w 932872"/>
              <a:gd name="connsiteY0-32" fmla="*/ 471673 h 471673"/>
              <a:gd name="connsiteX1-33" fmla="*/ 498763 w 932872"/>
              <a:gd name="connsiteY1-34" fmla="*/ 9854 h 471673"/>
              <a:gd name="connsiteX2-35" fmla="*/ 932872 w 932872"/>
              <a:gd name="connsiteY2-36" fmla="*/ 471672 h 471673"/>
              <a:gd name="connsiteX0-37" fmla="*/ 0 w 932872"/>
              <a:gd name="connsiteY0-38" fmla="*/ 471673 h 471673"/>
              <a:gd name="connsiteX1-39" fmla="*/ 498763 w 932872"/>
              <a:gd name="connsiteY1-40" fmla="*/ 9854 h 471673"/>
              <a:gd name="connsiteX2-41" fmla="*/ 932872 w 932872"/>
              <a:gd name="connsiteY2-42" fmla="*/ 471672 h 471673"/>
              <a:gd name="connsiteX0-43" fmla="*/ 0 w 932872"/>
              <a:gd name="connsiteY0-44" fmla="*/ 461830 h 461830"/>
              <a:gd name="connsiteX1-45" fmla="*/ 498763 w 932872"/>
              <a:gd name="connsiteY1-46" fmla="*/ 11 h 461830"/>
              <a:gd name="connsiteX2-47" fmla="*/ 932872 w 932872"/>
              <a:gd name="connsiteY2-48" fmla="*/ 461829 h 461830"/>
              <a:gd name="connsiteX0-49" fmla="*/ 0 w 932872"/>
              <a:gd name="connsiteY0-50" fmla="*/ 461831 h 461831"/>
              <a:gd name="connsiteX1-51" fmla="*/ 498763 w 932872"/>
              <a:gd name="connsiteY1-52" fmla="*/ 12 h 461831"/>
              <a:gd name="connsiteX2-53" fmla="*/ 932872 w 932872"/>
              <a:gd name="connsiteY2-54" fmla="*/ 461830 h 461831"/>
              <a:gd name="connsiteX0-55" fmla="*/ 0 w 932872"/>
              <a:gd name="connsiteY0-56" fmla="*/ 471355 h 471355"/>
              <a:gd name="connsiteX1-57" fmla="*/ 436850 w 932872"/>
              <a:gd name="connsiteY1-58" fmla="*/ 11 h 471355"/>
              <a:gd name="connsiteX2-59" fmla="*/ 932872 w 932872"/>
              <a:gd name="connsiteY2-60" fmla="*/ 471354 h 471355"/>
              <a:gd name="connsiteX0-61" fmla="*/ 0 w 932872"/>
              <a:gd name="connsiteY0-62" fmla="*/ 471355 h 471355"/>
              <a:gd name="connsiteX1-63" fmla="*/ 436850 w 932872"/>
              <a:gd name="connsiteY1-64" fmla="*/ 11 h 471355"/>
              <a:gd name="connsiteX2-65" fmla="*/ 932872 w 932872"/>
              <a:gd name="connsiteY2-66" fmla="*/ 471354 h 47135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932872" h="471355">
                <a:moveTo>
                  <a:pt x="0" y="471355"/>
                </a:moveTo>
                <a:cubicBezTo>
                  <a:pt x="99147" y="332280"/>
                  <a:pt x="288731" y="-2298"/>
                  <a:pt x="436850" y="11"/>
                </a:cubicBezTo>
                <a:cubicBezTo>
                  <a:pt x="584969" y="2320"/>
                  <a:pt x="794854" y="295863"/>
                  <a:pt x="932872" y="471354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3951385" y="2612273"/>
            <a:ext cx="89557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>
            <a:off x="5565388" y="2612273"/>
            <a:ext cx="89557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4650989" y="2197210"/>
            <a:ext cx="9143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任意多边形: 形状 47"/>
          <p:cNvSpPr/>
          <p:nvPr/>
        </p:nvSpPr>
        <p:spPr>
          <a:xfrm>
            <a:off x="5807162" y="2290664"/>
            <a:ext cx="584137" cy="120239"/>
          </a:xfrm>
          <a:custGeom>
            <a:avLst/>
            <a:gdLst>
              <a:gd name="connsiteX0" fmla="*/ 0 w 775854"/>
              <a:gd name="connsiteY0" fmla="*/ 523394 h 523825"/>
              <a:gd name="connsiteX1" fmla="*/ 258618 w 775854"/>
              <a:gd name="connsiteY1" fmla="*/ 449503 h 523825"/>
              <a:gd name="connsiteX2" fmla="*/ 498763 w 775854"/>
              <a:gd name="connsiteY2" fmla="*/ 61575 h 523825"/>
              <a:gd name="connsiteX3" fmla="*/ 775854 w 775854"/>
              <a:gd name="connsiteY3" fmla="*/ 6157 h 523825"/>
              <a:gd name="connsiteX0-1" fmla="*/ 0 w 932872"/>
              <a:gd name="connsiteY0-2" fmla="*/ 468926 h 469357"/>
              <a:gd name="connsiteX1-3" fmla="*/ 258618 w 932872"/>
              <a:gd name="connsiteY1-4" fmla="*/ 395035 h 469357"/>
              <a:gd name="connsiteX2-5" fmla="*/ 498763 w 932872"/>
              <a:gd name="connsiteY2-6" fmla="*/ 7107 h 469357"/>
              <a:gd name="connsiteX3-7" fmla="*/ 932872 w 932872"/>
              <a:gd name="connsiteY3-8" fmla="*/ 468925 h 469357"/>
              <a:gd name="connsiteX0-9" fmla="*/ 0 w 932872"/>
              <a:gd name="connsiteY0-10" fmla="*/ 471673 h 472104"/>
              <a:gd name="connsiteX1-11" fmla="*/ 258618 w 932872"/>
              <a:gd name="connsiteY1-12" fmla="*/ 397782 h 472104"/>
              <a:gd name="connsiteX2-13" fmla="*/ 498763 w 932872"/>
              <a:gd name="connsiteY2-14" fmla="*/ 9854 h 472104"/>
              <a:gd name="connsiteX3-15" fmla="*/ 932872 w 932872"/>
              <a:gd name="connsiteY3-16" fmla="*/ 471672 h 472104"/>
              <a:gd name="connsiteX0-17" fmla="*/ 0 w 932872"/>
              <a:gd name="connsiteY0-18" fmla="*/ 471673 h 471692"/>
              <a:gd name="connsiteX1-19" fmla="*/ 203200 w 932872"/>
              <a:gd name="connsiteY1-20" fmla="*/ 305418 h 471692"/>
              <a:gd name="connsiteX2-21" fmla="*/ 498763 w 932872"/>
              <a:gd name="connsiteY2-22" fmla="*/ 9854 h 471692"/>
              <a:gd name="connsiteX3-23" fmla="*/ 932872 w 932872"/>
              <a:gd name="connsiteY3-24" fmla="*/ 471672 h 471692"/>
              <a:gd name="connsiteX0-25" fmla="*/ 0 w 932872"/>
              <a:gd name="connsiteY0-26" fmla="*/ 471673 h 471673"/>
              <a:gd name="connsiteX1-27" fmla="*/ 498763 w 932872"/>
              <a:gd name="connsiteY1-28" fmla="*/ 9854 h 471673"/>
              <a:gd name="connsiteX2-29" fmla="*/ 932872 w 932872"/>
              <a:gd name="connsiteY2-30" fmla="*/ 471672 h 471673"/>
              <a:gd name="connsiteX0-31" fmla="*/ 0 w 932872"/>
              <a:gd name="connsiteY0-32" fmla="*/ 471673 h 471673"/>
              <a:gd name="connsiteX1-33" fmla="*/ 498763 w 932872"/>
              <a:gd name="connsiteY1-34" fmla="*/ 9854 h 471673"/>
              <a:gd name="connsiteX2-35" fmla="*/ 932872 w 932872"/>
              <a:gd name="connsiteY2-36" fmla="*/ 471672 h 471673"/>
              <a:gd name="connsiteX0-37" fmla="*/ 0 w 932872"/>
              <a:gd name="connsiteY0-38" fmla="*/ 471673 h 471673"/>
              <a:gd name="connsiteX1-39" fmla="*/ 498763 w 932872"/>
              <a:gd name="connsiteY1-40" fmla="*/ 9854 h 471673"/>
              <a:gd name="connsiteX2-41" fmla="*/ 932872 w 932872"/>
              <a:gd name="connsiteY2-42" fmla="*/ 471672 h 471673"/>
              <a:gd name="connsiteX0-43" fmla="*/ 0 w 932872"/>
              <a:gd name="connsiteY0-44" fmla="*/ 461830 h 461830"/>
              <a:gd name="connsiteX1-45" fmla="*/ 498763 w 932872"/>
              <a:gd name="connsiteY1-46" fmla="*/ 11 h 461830"/>
              <a:gd name="connsiteX2-47" fmla="*/ 932872 w 932872"/>
              <a:gd name="connsiteY2-48" fmla="*/ 461829 h 461830"/>
              <a:gd name="connsiteX0-49" fmla="*/ 0 w 932872"/>
              <a:gd name="connsiteY0-50" fmla="*/ 461831 h 461831"/>
              <a:gd name="connsiteX1-51" fmla="*/ 498763 w 932872"/>
              <a:gd name="connsiteY1-52" fmla="*/ 12 h 461831"/>
              <a:gd name="connsiteX2-53" fmla="*/ 932872 w 932872"/>
              <a:gd name="connsiteY2-54" fmla="*/ 461830 h 461831"/>
              <a:gd name="connsiteX0-55" fmla="*/ 0 w 932872"/>
              <a:gd name="connsiteY0-56" fmla="*/ 471355 h 471355"/>
              <a:gd name="connsiteX1-57" fmla="*/ 436850 w 932872"/>
              <a:gd name="connsiteY1-58" fmla="*/ 11 h 471355"/>
              <a:gd name="connsiteX2-59" fmla="*/ 932872 w 932872"/>
              <a:gd name="connsiteY2-60" fmla="*/ 471354 h 471355"/>
              <a:gd name="connsiteX0-61" fmla="*/ 0 w 932872"/>
              <a:gd name="connsiteY0-62" fmla="*/ 471355 h 471355"/>
              <a:gd name="connsiteX1-63" fmla="*/ 436850 w 932872"/>
              <a:gd name="connsiteY1-64" fmla="*/ 11 h 471355"/>
              <a:gd name="connsiteX2-65" fmla="*/ 932872 w 932872"/>
              <a:gd name="connsiteY2-66" fmla="*/ 471354 h 47135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932872" h="471355">
                <a:moveTo>
                  <a:pt x="0" y="471355"/>
                </a:moveTo>
                <a:cubicBezTo>
                  <a:pt x="99147" y="332280"/>
                  <a:pt x="288731" y="-2298"/>
                  <a:pt x="436850" y="11"/>
                </a:cubicBezTo>
                <a:cubicBezTo>
                  <a:pt x="584969" y="2320"/>
                  <a:pt x="794854" y="295863"/>
                  <a:pt x="932872" y="471354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等腰三角形 48"/>
          <p:cNvSpPr/>
          <p:nvPr/>
        </p:nvSpPr>
        <p:spPr>
          <a:xfrm rot="5400000">
            <a:off x="4895829" y="3537307"/>
            <a:ext cx="638553" cy="718429"/>
          </a:xfrm>
          <a:prstGeom prst="triangle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直接连接符 50"/>
          <p:cNvCxnSpPr/>
          <p:nvPr/>
        </p:nvCxnSpPr>
        <p:spPr>
          <a:xfrm>
            <a:off x="3960317" y="3896521"/>
            <a:ext cx="89557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5574320" y="3896521"/>
            <a:ext cx="89557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>
            <a:off x="4659921" y="3481458"/>
            <a:ext cx="9143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r:id="rId1" p14:bwMode="auto">
            <p14:nvContentPartPr>
              <p14:cNvPr id="55" name="墨迹 54"/>
              <p14:cNvContentPartPr/>
              <p14:nvPr/>
            </p14:nvContentPartPr>
            <p14:xfrm>
              <a:off x="3833361" y="3351855"/>
              <a:ext cx="826560" cy="486360"/>
            </p14:xfrm>
          </p:contentPart>
        </mc:Choice>
        <mc:Fallback xmlns="">
          <p:pic>
            <p:nvPicPr>
              <p:cNvPr id="55" name="墨迹 54"/>
            </p:nvPicPr>
            <p:blipFill>
              <a:blip r:embed="rId2"/>
            </p:blipFill>
            <p:spPr>
              <a:xfrm>
                <a:off x="3833361" y="3351855"/>
                <a:ext cx="826560" cy="48636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3" p14:bwMode="auto">
            <p14:nvContentPartPr>
              <p14:cNvPr id="56" name="墨迹 55"/>
              <p14:cNvContentPartPr/>
              <p14:nvPr/>
            </p14:nvContentPartPr>
            <p14:xfrm>
              <a:off x="5628963" y="3337215"/>
              <a:ext cx="1125797" cy="486360"/>
            </p14:xfrm>
          </p:contentPart>
        </mc:Choice>
        <mc:Fallback xmlns="">
          <p:pic>
            <p:nvPicPr>
              <p:cNvPr id="56" name="墨迹 55"/>
            </p:nvPicPr>
            <p:blipFill>
              <a:blip r:embed="rId4"/>
            </p:blipFill>
            <p:spPr>
              <a:xfrm>
                <a:off x="5628963" y="3337215"/>
                <a:ext cx="1125797" cy="486360"/>
              </a:xfrm>
              <a:prstGeom prst="rect"/>
            </p:spPr>
          </p:pic>
        </mc:Fallback>
      </mc:AlternateContent>
      <p:sp>
        <p:nvSpPr>
          <p:cNvPr id="57" name="文本框 56"/>
          <p:cNvSpPr txBox="1"/>
          <p:nvPr/>
        </p:nvSpPr>
        <p:spPr>
          <a:xfrm>
            <a:off x="5807162" y="186610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bump</a:t>
            </a:r>
            <a:endParaRPr lang="zh-CN" alt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任意多边形: 形状 57"/>
          <p:cNvSpPr>
            <a:spLocks noChangeAspect="1"/>
          </p:cNvSpPr>
          <p:nvPr/>
        </p:nvSpPr>
        <p:spPr>
          <a:xfrm>
            <a:off x="5063504" y="4447965"/>
            <a:ext cx="486395" cy="313295"/>
          </a:xfrm>
          <a:custGeom>
            <a:avLst/>
            <a:gdLst>
              <a:gd name="connsiteX0" fmla="*/ 0 w 775854"/>
              <a:gd name="connsiteY0" fmla="*/ 523394 h 523825"/>
              <a:gd name="connsiteX1" fmla="*/ 258618 w 775854"/>
              <a:gd name="connsiteY1" fmla="*/ 449503 h 523825"/>
              <a:gd name="connsiteX2" fmla="*/ 498763 w 775854"/>
              <a:gd name="connsiteY2" fmla="*/ 61575 h 523825"/>
              <a:gd name="connsiteX3" fmla="*/ 775854 w 775854"/>
              <a:gd name="connsiteY3" fmla="*/ 6157 h 523825"/>
              <a:gd name="connsiteX0-1" fmla="*/ 0 w 775854"/>
              <a:gd name="connsiteY0-2" fmla="*/ 523394 h 523420"/>
              <a:gd name="connsiteX1-3" fmla="*/ 244944 w 775854"/>
              <a:gd name="connsiteY1-4" fmla="*/ 383229 h 523420"/>
              <a:gd name="connsiteX2-5" fmla="*/ 498763 w 775854"/>
              <a:gd name="connsiteY2-6" fmla="*/ 61575 h 523420"/>
              <a:gd name="connsiteX3-7" fmla="*/ 775854 w 775854"/>
              <a:gd name="connsiteY3-8" fmla="*/ 6157 h 523420"/>
              <a:gd name="connsiteX0-9" fmla="*/ 0 w 775854"/>
              <a:gd name="connsiteY0-10" fmla="*/ 519014 h 519038"/>
              <a:gd name="connsiteX1-11" fmla="*/ 244944 w 775854"/>
              <a:gd name="connsiteY1-12" fmla="*/ 378849 h 519038"/>
              <a:gd name="connsiteX2-13" fmla="*/ 471415 w 775854"/>
              <a:gd name="connsiteY2-14" fmla="*/ 92698 h 519038"/>
              <a:gd name="connsiteX3-15" fmla="*/ 775854 w 775854"/>
              <a:gd name="connsiteY3-16" fmla="*/ 1777 h 519038"/>
              <a:gd name="connsiteX0-17" fmla="*/ 0 w 775854"/>
              <a:gd name="connsiteY0-18" fmla="*/ 519014 h 519033"/>
              <a:gd name="connsiteX1-19" fmla="*/ 217596 w 775854"/>
              <a:gd name="connsiteY1-20" fmla="*/ 357547 h 519033"/>
              <a:gd name="connsiteX2-21" fmla="*/ 471415 w 775854"/>
              <a:gd name="connsiteY2-22" fmla="*/ 92698 h 519033"/>
              <a:gd name="connsiteX3-23" fmla="*/ 775854 w 775854"/>
              <a:gd name="connsiteY3-24" fmla="*/ 1777 h 519033"/>
              <a:gd name="connsiteX0-25" fmla="*/ 0 w 775854"/>
              <a:gd name="connsiteY0-26" fmla="*/ 519014 h 519033"/>
              <a:gd name="connsiteX1-27" fmla="*/ 217596 w 775854"/>
              <a:gd name="connsiteY1-28" fmla="*/ 357547 h 519033"/>
              <a:gd name="connsiteX2-29" fmla="*/ 471415 w 775854"/>
              <a:gd name="connsiteY2-30" fmla="*/ 92698 h 519033"/>
              <a:gd name="connsiteX3-31" fmla="*/ 775854 w 775854"/>
              <a:gd name="connsiteY3-32" fmla="*/ 1777 h 519033"/>
              <a:gd name="connsiteX0-33" fmla="*/ 0 w 775854"/>
              <a:gd name="connsiteY0-34" fmla="*/ 519014 h 519014"/>
              <a:gd name="connsiteX1-35" fmla="*/ 217596 w 775854"/>
              <a:gd name="connsiteY1-36" fmla="*/ 357547 h 519014"/>
              <a:gd name="connsiteX2-37" fmla="*/ 471415 w 775854"/>
              <a:gd name="connsiteY2-38" fmla="*/ 92698 h 519014"/>
              <a:gd name="connsiteX3-39" fmla="*/ 775854 w 775854"/>
              <a:gd name="connsiteY3-40" fmla="*/ 1777 h 5190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775854" h="519014">
                <a:moveTo>
                  <a:pt x="0" y="519014"/>
                </a:moveTo>
                <a:cubicBezTo>
                  <a:pt x="90024" y="477948"/>
                  <a:pt x="139027" y="428599"/>
                  <a:pt x="217596" y="357547"/>
                </a:cubicBezTo>
                <a:cubicBezTo>
                  <a:pt x="296165" y="286495"/>
                  <a:pt x="385209" y="166589"/>
                  <a:pt x="471415" y="92698"/>
                </a:cubicBezTo>
                <a:cubicBezTo>
                  <a:pt x="557621" y="18807"/>
                  <a:pt x="680411" y="-7460"/>
                  <a:pt x="775854" y="1777"/>
                </a:cubicBezTo>
              </a:path>
            </a:pathLst>
          </a:cu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任意多边形: 形状 58"/>
          <p:cNvSpPr/>
          <p:nvPr/>
        </p:nvSpPr>
        <p:spPr>
          <a:xfrm>
            <a:off x="5227465" y="4696490"/>
            <a:ext cx="401497" cy="1143871"/>
          </a:xfrm>
          <a:custGeom>
            <a:avLst/>
            <a:gdLst>
              <a:gd name="connsiteX0" fmla="*/ 0 w 2104064"/>
              <a:gd name="connsiteY0" fmla="*/ 110259 h 1251031"/>
              <a:gd name="connsiteX1" fmla="*/ 727587 w 2104064"/>
              <a:gd name="connsiteY1" fmla="*/ 80762 h 1251031"/>
              <a:gd name="connsiteX2" fmla="*/ 1022555 w 2104064"/>
              <a:gd name="connsiteY2" fmla="*/ 1014827 h 1251031"/>
              <a:gd name="connsiteX3" fmla="*/ 2035278 w 2104064"/>
              <a:gd name="connsiteY3" fmla="*/ 1240969 h 1251031"/>
              <a:gd name="connsiteX4" fmla="*/ 2015613 w 2104064"/>
              <a:gd name="connsiteY4" fmla="*/ 1211472 h 1251031"/>
              <a:gd name="connsiteX5" fmla="*/ 2035278 w 2104064"/>
              <a:gd name="connsiteY5" fmla="*/ 1211472 h 1251031"/>
              <a:gd name="connsiteX0-1" fmla="*/ 0 w 2104064"/>
              <a:gd name="connsiteY0-2" fmla="*/ 76519 h 1217291"/>
              <a:gd name="connsiteX1-3" fmla="*/ 765687 w 2104064"/>
              <a:gd name="connsiteY1-4" fmla="*/ 104172 h 1217291"/>
              <a:gd name="connsiteX2-5" fmla="*/ 1022555 w 2104064"/>
              <a:gd name="connsiteY2-6" fmla="*/ 981087 h 1217291"/>
              <a:gd name="connsiteX3-7" fmla="*/ 2035278 w 2104064"/>
              <a:gd name="connsiteY3-8" fmla="*/ 1207229 h 1217291"/>
              <a:gd name="connsiteX4-9" fmla="*/ 2015613 w 2104064"/>
              <a:gd name="connsiteY4-10" fmla="*/ 1177732 h 1217291"/>
              <a:gd name="connsiteX5-11" fmla="*/ 2035278 w 2104064"/>
              <a:gd name="connsiteY5-12" fmla="*/ 1177732 h 1217291"/>
              <a:gd name="connsiteX0-13" fmla="*/ 0 w 2104064"/>
              <a:gd name="connsiteY0-14" fmla="*/ 38956 h 1179728"/>
              <a:gd name="connsiteX1-15" fmla="*/ 765687 w 2104064"/>
              <a:gd name="connsiteY1-16" fmla="*/ 66609 h 1179728"/>
              <a:gd name="connsiteX2-17" fmla="*/ 1022555 w 2104064"/>
              <a:gd name="connsiteY2-18" fmla="*/ 943524 h 1179728"/>
              <a:gd name="connsiteX3-19" fmla="*/ 2035278 w 2104064"/>
              <a:gd name="connsiteY3-20" fmla="*/ 1169666 h 1179728"/>
              <a:gd name="connsiteX4-21" fmla="*/ 2015613 w 2104064"/>
              <a:gd name="connsiteY4-22" fmla="*/ 1140169 h 1179728"/>
              <a:gd name="connsiteX5-23" fmla="*/ 2035278 w 2104064"/>
              <a:gd name="connsiteY5-24" fmla="*/ 1140169 h 1179728"/>
              <a:gd name="connsiteX0-25" fmla="*/ 0 w 2104064"/>
              <a:gd name="connsiteY0-26" fmla="*/ 32925 h 1173697"/>
              <a:gd name="connsiteX1-27" fmla="*/ 765687 w 2104064"/>
              <a:gd name="connsiteY1-28" fmla="*/ 60578 h 1173697"/>
              <a:gd name="connsiteX2-29" fmla="*/ 1022555 w 2104064"/>
              <a:gd name="connsiteY2-30" fmla="*/ 937493 h 1173697"/>
              <a:gd name="connsiteX3-31" fmla="*/ 2035278 w 2104064"/>
              <a:gd name="connsiteY3-32" fmla="*/ 1163635 h 1173697"/>
              <a:gd name="connsiteX4-33" fmla="*/ 2015613 w 2104064"/>
              <a:gd name="connsiteY4-34" fmla="*/ 1134138 h 1173697"/>
              <a:gd name="connsiteX5-35" fmla="*/ 2035278 w 2104064"/>
              <a:gd name="connsiteY5-36" fmla="*/ 1134138 h 1173697"/>
              <a:gd name="connsiteX0-37" fmla="*/ 0 w 2104064"/>
              <a:gd name="connsiteY0-38" fmla="*/ 39954 h 1180726"/>
              <a:gd name="connsiteX1-39" fmla="*/ 765687 w 2104064"/>
              <a:gd name="connsiteY1-40" fmla="*/ 67607 h 1180726"/>
              <a:gd name="connsiteX2-41" fmla="*/ 1022555 w 2104064"/>
              <a:gd name="connsiteY2-42" fmla="*/ 944522 h 1180726"/>
              <a:gd name="connsiteX3-43" fmla="*/ 2035278 w 2104064"/>
              <a:gd name="connsiteY3-44" fmla="*/ 1170664 h 1180726"/>
              <a:gd name="connsiteX4-45" fmla="*/ 2015613 w 2104064"/>
              <a:gd name="connsiteY4-46" fmla="*/ 1141167 h 1180726"/>
              <a:gd name="connsiteX5-47" fmla="*/ 2035278 w 2104064"/>
              <a:gd name="connsiteY5-48" fmla="*/ 1141167 h 1180726"/>
              <a:gd name="connsiteX0-49" fmla="*/ 0 w 2106875"/>
              <a:gd name="connsiteY0-50" fmla="*/ 81388 h 1217255"/>
              <a:gd name="connsiteX1-51" fmla="*/ 765687 w 2106875"/>
              <a:gd name="connsiteY1-52" fmla="*/ 109041 h 1217255"/>
              <a:gd name="connsiteX2-53" fmla="*/ 984455 w 2106875"/>
              <a:gd name="connsiteY2-54" fmla="*/ 1062156 h 1217255"/>
              <a:gd name="connsiteX3-55" fmla="*/ 2035278 w 2106875"/>
              <a:gd name="connsiteY3-56" fmla="*/ 1212098 h 1217255"/>
              <a:gd name="connsiteX4-57" fmla="*/ 2015613 w 2106875"/>
              <a:gd name="connsiteY4-58" fmla="*/ 1182601 h 1217255"/>
              <a:gd name="connsiteX5-59" fmla="*/ 2035278 w 2106875"/>
              <a:gd name="connsiteY5-60" fmla="*/ 1182601 h 1217255"/>
              <a:gd name="connsiteX0-61" fmla="*/ 0 w 2192600"/>
              <a:gd name="connsiteY0-62" fmla="*/ 79218 h 1219847"/>
              <a:gd name="connsiteX1-63" fmla="*/ 851412 w 2192600"/>
              <a:gd name="connsiteY1-64" fmla="*/ 111633 h 1219847"/>
              <a:gd name="connsiteX2-65" fmla="*/ 1070180 w 2192600"/>
              <a:gd name="connsiteY2-66" fmla="*/ 1064748 h 1219847"/>
              <a:gd name="connsiteX3-67" fmla="*/ 2121003 w 2192600"/>
              <a:gd name="connsiteY3-68" fmla="*/ 1214690 h 1219847"/>
              <a:gd name="connsiteX4-69" fmla="*/ 2101338 w 2192600"/>
              <a:gd name="connsiteY4-70" fmla="*/ 1185193 h 1219847"/>
              <a:gd name="connsiteX5-71" fmla="*/ 2121003 w 2192600"/>
              <a:gd name="connsiteY5-72" fmla="*/ 1185193 h 1219847"/>
              <a:gd name="connsiteX0-73" fmla="*/ 0 w 2192600"/>
              <a:gd name="connsiteY0-74" fmla="*/ 51266 h 1191895"/>
              <a:gd name="connsiteX1-75" fmla="*/ 851412 w 2192600"/>
              <a:gd name="connsiteY1-76" fmla="*/ 83681 h 1191895"/>
              <a:gd name="connsiteX2-77" fmla="*/ 1070180 w 2192600"/>
              <a:gd name="connsiteY2-78" fmla="*/ 1036796 h 1191895"/>
              <a:gd name="connsiteX3-79" fmla="*/ 2121003 w 2192600"/>
              <a:gd name="connsiteY3-80" fmla="*/ 1186738 h 1191895"/>
              <a:gd name="connsiteX4-81" fmla="*/ 2101338 w 2192600"/>
              <a:gd name="connsiteY4-82" fmla="*/ 1157241 h 1191895"/>
              <a:gd name="connsiteX5-83" fmla="*/ 2121003 w 2192600"/>
              <a:gd name="connsiteY5-84" fmla="*/ 1157241 h 1191895"/>
              <a:gd name="connsiteX0-85" fmla="*/ 0 w 2192600"/>
              <a:gd name="connsiteY0-86" fmla="*/ 62710 h 1203339"/>
              <a:gd name="connsiteX1-87" fmla="*/ 851412 w 2192600"/>
              <a:gd name="connsiteY1-88" fmla="*/ 95125 h 1203339"/>
              <a:gd name="connsiteX2-89" fmla="*/ 1070180 w 2192600"/>
              <a:gd name="connsiteY2-90" fmla="*/ 1048240 h 1203339"/>
              <a:gd name="connsiteX3-91" fmla="*/ 2121003 w 2192600"/>
              <a:gd name="connsiteY3-92" fmla="*/ 1198182 h 1203339"/>
              <a:gd name="connsiteX4-93" fmla="*/ 2101338 w 2192600"/>
              <a:gd name="connsiteY4-94" fmla="*/ 1168685 h 1203339"/>
              <a:gd name="connsiteX5-95" fmla="*/ 2121003 w 2192600"/>
              <a:gd name="connsiteY5-96" fmla="*/ 1168685 h 1203339"/>
              <a:gd name="connsiteX0-97" fmla="*/ 0 w 2121163"/>
              <a:gd name="connsiteY0-98" fmla="*/ 60241 h 1205633"/>
              <a:gd name="connsiteX1-99" fmla="*/ 779975 w 2121163"/>
              <a:gd name="connsiteY1-100" fmla="*/ 97419 h 1205633"/>
              <a:gd name="connsiteX2-101" fmla="*/ 998743 w 2121163"/>
              <a:gd name="connsiteY2-102" fmla="*/ 1050534 h 1205633"/>
              <a:gd name="connsiteX3-103" fmla="*/ 2049566 w 2121163"/>
              <a:gd name="connsiteY3-104" fmla="*/ 1200476 h 1205633"/>
              <a:gd name="connsiteX4-105" fmla="*/ 2029901 w 2121163"/>
              <a:gd name="connsiteY4-106" fmla="*/ 1170979 h 1205633"/>
              <a:gd name="connsiteX5-107" fmla="*/ 2049566 w 2121163"/>
              <a:gd name="connsiteY5-108" fmla="*/ 1170979 h 1205633"/>
              <a:gd name="connsiteX0-109" fmla="*/ 0 w 2121163"/>
              <a:gd name="connsiteY0-110" fmla="*/ 51259 h 1196651"/>
              <a:gd name="connsiteX1-111" fmla="*/ 779975 w 2121163"/>
              <a:gd name="connsiteY1-112" fmla="*/ 88437 h 1196651"/>
              <a:gd name="connsiteX2-113" fmla="*/ 998743 w 2121163"/>
              <a:gd name="connsiteY2-114" fmla="*/ 1041552 h 1196651"/>
              <a:gd name="connsiteX3-115" fmla="*/ 2049566 w 2121163"/>
              <a:gd name="connsiteY3-116" fmla="*/ 1191494 h 1196651"/>
              <a:gd name="connsiteX4-117" fmla="*/ 2029901 w 2121163"/>
              <a:gd name="connsiteY4-118" fmla="*/ 1161997 h 1196651"/>
              <a:gd name="connsiteX5-119" fmla="*/ 2049566 w 2121163"/>
              <a:gd name="connsiteY5-120" fmla="*/ 1161997 h 1196651"/>
              <a:gd name="connsiteX0-121" fmla="*/ 0 w 2121163"/>
              <a:gd name="connsiteY0-122" fmla="*/ 23608 h 1169000"/>
              <a:gd name="connsiteX1-123" fmla="*/ 779975 w 2121163"/>
              <a:gd name="connsiteY1-124" fmla="*/ 60786 h 1169000"/>
              <a:gd name="connsiteX2-125" fmla="*/ 998743 w 2121163"/>
              <a:gd name="connsiteY2-126" fmla="*/ 1013901 h 1169000"/>
              <a:gd name="connsiteX3-127" fmla="*/ 2049566 w 2121163"/>
              <a:gd name="connsiteY3-128" fmla="*/ 1163843 h 1169000"/>
              <a:gd name="connsiteX4-129" fmla="*/ 2029901 w 2121163"/>
              <a:gd name="connsiteY4-130" fmla="*/ 1134346 h 1169000"/>
              <a:gd name="connsiteX5-131" fmla="*/ 2049566 w 2121163"/>
              <a:gd name="connsiteY5-132" fmla="*/ 1134346 h 1169000"/>
              <a:gd name="connsiteX0-133" fmla="*/ 0 w 2173391"/>
              <a:gd name="connsiteY0-134" fmla="*/ 23608 h 1169000"/>
              <a:gd name="connsiteX1-135" fmla="*/ 779975 w 2173391"/>
              <a:gd name="connsiteY1-136" fmla="*/ 60786 h 1169000"/>
              <a:gd name="connsiteX2-137" fmla="*/ 998743 w 2173391"/>
              <a:gd name="connsiteY2-138" fmla="*/ 1013901 h 1169000"/>
              <a:gd name="connsiteX3-139" fmla="*/ 2049566 w 2173391"/>
              <a:gd name="connsiteY3-140" fmla="*/ 1163843 h 1169000"/>
              <a:gd name="connsiteX4-141" fmla="*/ 2029901 w 2173391"/>
              <a:gd name="connsiteY4-142" fmla="*/ 1134346 h 1169000"/>
              <a:gd name="connsiteX5-143" fmla="*/ 2173391 w 2173391"/>
              <a:gd name="connsiteY5-144" fmla="*/ 1077196 h 1169000"/>
              <a:gd name="connsiteX0-145" fmla="*/ 0 w 2173391"/>
              <a:gd name="connsiteY0-146" fmla="*/ 23608 h 1160460"/>
              <a:gd name="connsiteX1-147" fmla="*/ 779975 w 2173391"/>
              <a:gd name="connsiteY1-148" fmla="*/ 60786 h 1160460"/>
              <a:gd name="connsiteX2-149" fmla="*/ 998743 w 2173391"/>
              <a:gd name="connsiteY2-150" fmla="*/ 1013901 h 1160460"/>
              <a:gd name="connsiteX3-151" fmla="*/ 1554266 w 2173391"/>
              <a:gd name="connsiteY3-152" fmla="*/ 1154318 h 1160460"/>
              <a:gd name="connsiteX4-153" fmla="*/ 2029901 w 2173391"/>
              <a:gd name="connsiteY4-154" fmla="*/ 1134346 h 1160460"/>
              <a:gd name="connsiteX5-155" fmla="*/ 2173391 w 2173391"/>
              <a:gd name="connsiteY5-156" fmla="*/ 1077196 h 1160460"/>
              <a:gd name="connsiteX0-157" fmla="*/ 0 w 2101954"/>
              <a:gd name="connsiteY0-158" fmla="*/ 23608 h 1160460"/>
              <a:gd name="connsiteX1-159" fmla="*/ 779975 w 2101954"/>
              <a:gd name="connsiteY1-160" fmla="*/ 60786 h 1160460"/>
              <a:gd name="connsiteX2-161" fmla="*/ 998743 w 2101954"/>
              <a:gd name="connsiteY2-162" fmla="*/ 1013901 h 1160460"/>
              <a:gd name="connsiteX3-163" fmla="*/ 1554266 w 2101954"/>
              <a:gd name="connsiteY3-164" fmla="*/ 1154318 h 1160460"/>
              <a:gd name="connsiteX4-165" fmla="*/ 2029901 w 2101954"/>
              <a:gd name="connsiteY4-166" fmla="*/ 1134346 h 1160460"/>
              <a:gd name="connsiteX5-167" fmla="*/ 2101954 w 2101954"/>
              <a:gd name="connsiteY5-168" fmla="*/ 1148633 h 1160460"/>
              <a:gd name="connsiteX0-169" fmla="*/ 0 w 2101954"/>
              <a:gd name="connsiteY0-170" fmla="*/ 23608 h 1165553"/>
              <a:gd name="connsiteX1-171" fmla="*/ 779975 w 2101954"/>
              <a:gd name="connsiteY1-172" fmla="*/ 60786 h 1165553"/>
              <a:gd name="connsiteX2-173" fmla="*/ 998743 w 2101954"/>
              <a:gd name="connsiteY2-174" fmla="*/ 1013901 h 1165553"/>
              <a:gd name="connsiteX3-175" fmla="*/ 1554266 w 2101954"/>
              <a:gd name="connsiteY3-176" fmla="*/ 1154318 h 1165553"/>
              <a:gd name="connsiteX4-177" fmla="*/ 2001326 w 2101954"/>
              <a:gd name="connsiteY4-178" fmla="*/ 1153396 h 1165553"/>
              <a:gd name="connsiteX5-179" fmla="*/ 2101954 w 2101954"/>
              <a:gd name="connsiteY5-180" fmla="*/ 1148633 h 1165553"/>
              <a:gd name="connsiteX0-181" fmla="*/ 0 w 2001326"/>
              <a:gd name="connsiteY0-182" fmla="*/ 23608 h 1165553"/>
              <a:gd name="connsiteX1-183" fmla="*/ 779975 w 2001326"/>
              <a:gd name="connsiteY1-184" fmla="*/ 60786 h 1165553"/>
              <a:gd name="connsiteX2-185" fmla="*/ 998743 w 2001326"/>
              <a:gd name="connsiteY2-186" fmla="*/ 1013901 h 1165553"/>
              <a:gd name="connsiteX3-187" fmla="*/ 1554266 w 2001326"/>
              <a:gd name="connsiteY3-188" fmla="*/ 1154318 h 1165553"/>
              <a:gd name="connsiteX4-189" fmla="*/ 2001326 w 2001326"/>
              <a:gd name="connsiteY4-190" fmla="*/ 1153396 h 1165553"/>
              <a:gd name="connsiteX5-191" fmla="*/ 1811442 w 2001326"/>
              <a:gd name="connsiteY5-192" fmla="*/ 910508 h 1165553"/>
              <a:gd name="connsiteX0-193" fmla="*/ 0 w 2168630"/>
              <a:gd name="connsiteY0-194" fmla="*/ 23608 h 1165553"/>
              <a:gd name="connsiteX1-195" fmla="*/ 779975 w 2168630"/>
              <a:gd name="connsiteY1-196" fmla="*/ 60786 h 1165553"/>
              <a:gd name="connsiteX2-197" fmla="*/ 998743 w 2168630"/>
              <a:gd name="connsiteY2-198" fmla="*/ 1013901 h 1165553"/>
              <a:gd name="connsiteX3-199" fmla="*/ 1554266 w 2168630"/>
              <a:gd name="connsiteY3-200" fmla="*/ 1154318 h 1165553"/>
              <a:gd name="connsiteX4-201" fmla="*/ 2001326 w 2168630"/>
              <a:gd name="connsiteY4-202" fmla="*/ 1153396 h 1165553"/>
              <a:gd name="connsiteX5-203" fmla="*/ 2168630 w 2168630"/>
              <a:gd name="connsiteY5-204" fmla="*/ 1153396 h 1165553"/>
              <a:gd name="connsiteX0-205" fmla="*/ 0 w 2168630"/>
              <a:gd name="connsiteY0-206" fmla="*/ 23608 h 1157523"/>
              <a:gd name="connsiteX1-207" fmla="*/ 779975 w 2168630"/>
              <a:gd name="connsiteY1-208" fmla="*/ 60786 h 1157523"/>
              <a:gd name="connsiteX2-209" fmla="*/ 998743 w 2168630"/>
              <a:gd name="connsiteY2-210" fmla="*/ 1013901 h 1157523"/>
              <a:gd name="connsiteX3-211" fmla="*/ 1311378 w 2168630"/>
              <a:gd name="connsiteY3-212" fmla="*/ 1140031 h 1157523"/>
              <a:gd name="connsiteX4-213" fmla="*/ 2001326 w 2168630"/>
              <a:gd name="connsiteY4-214" fmla="*/ 1153396 h 1157523"/>
              <a:gd name="connsiteX5-215" fmla="*/ 2168630 w 2168630"/>
              <a:gd name="connsiteY5-216" fmla="*/ 1153396 h 1157523"/>
              <a:gd name="connsiteX0-217" fmla="*/ 0 w 2168630"/>
              <a:gd name="connsiteY0-218" fmla="*/ 23608 h 1153396"/>
              <a:gd name="connsiteX1-219" fmla="*/ 779975 w 2168630"/>
              <a:gd name="connsiteY1-220" fmla="*/ 60786 h 1153396"/>
              <a:gd name="connsiteX2-221" fmla="*/ 998743 w 2168630"/>
              <a:gd name="connsiteY2-222" fmla="*/ 1013901 h 1153396"/>
              <a:gd name="connsiteX3-223" fmla="*/ 1311378 w 2168630"/>
              <a:gd name="connsiteY3-224" fmla="*/ 1140031 h 1153396"/>
              <a:gd name="connsiteX4-225" fmla="*/ 1658426 w 2168630"/>
              <a:gd name="connsiteY4-226" fmla="*/ 1143871 h 1153396"/>
              <a:gd name="connsiteX5-227" fmla="*/ 2168630 w 2168630"/>
              <a:gd name="connsiteY5-228" fmla="*/ 1153396 h 1153396"/>
              <a:gd name="connsiteX0-229" fmla="*/ 0 w 2168630"/>
              <a:gd name="connsiteY0-230" fmla="*/ 23608 h 1153396"/>
              <a:gd name="connsiteX1-231" fmla="*/ 779975 w 2168630"/>
              <a:gd name="connsiteY1-232" fmla="*/ 60786 h 1153396"/>
              <a:gd name="connsiteX2-233" fmla="*/ 998743 w 2168630"/>
              <a:gd name="connsiteY2-234" fmla="*/ 1013901 h 1153396"/>
              <a:gd name="connsiteX3-235" fmla="*/ 1658426 w 2168630"/>
              <a:gd name="connsiteY3-236" fmla="*/ 1143871 h 1153396"/>
              <a:gd name="connsiteX4-237" fmla="*/ 2168630 w 2168630"/>
              <a:gd name="connsiteY4-238" fmla="*/ 1153396 h 1153396"/>
              <a:gd name="connsiteX0-239" fmla="*/ 0 w 1658426"/>
              <a:gd name="connsiteY0-240" fmla="*/ 23608 h 1143871"/>
              <a:gd name="connsiteX1-241" fmla="*/ 779975 w 1658426"/>
              <a:gd name="connsiteY1-242" fmla="*/ 60786 h 1143871"/>
              <a:gd name="connsiteX2-243" fmla="*/ 998743 w 1658426"/>
              <a:gd name="connsiteY2-244" fmla="*/ 1013901 h 1143871"/>
              <a:gd name="connsiteX3-245" fmla="*/ 1658426 w 1658426"/>
              <a:gd name="connsiteY3-246" fmla="*/ 1143871 h 1143871"/>
              <a:gd name="connsiteX0-247" fmla="*/ 0 w 2068001"/>
              <a:gd name="connsiteY0-248" fmla="*/ 23608 h 1143871"/>
              <a:gd name="connsiteX1-249" fmla="*/ 779975 w 2068001"/>
              <a:gd name="connsiteY1-250" fmla="*/ 60786 h 1143871"/>
              <a:gd name="connsiteX2-251" fmla="*/ 998743 w 2068001"/>
              <a:gd name="connsiteY2-252" fmla="*/ 1013901 h 1143871"/>
              <a:gd name="connsiteX3-253" fmla="*/ 2068001 w 2068001"/>
              <a:gd name="connsiteY3-254" fmla="*/ 1143871 h 114387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068001" h="1143871">
                <a:moveTo>
                  <a:pt x="0" y="23608"/>
                </a:moveTo>
                <a:cubicBezTo>
                  <a:pt x="302392" y="9679"/>
                  <a:pt x="556368" y="-37588"/>
                  <a:pt x="779975" y="60786"/>
                </a:cubicBezTo>
                <a:cubicBezTo>
                  <a:pt x="1003582" y="159160"/>
                  <a:pt x="784072" y="833387"/>
                  <a:pt x="998743" y="1013901"/>
                </a:cubicBezTo>
                <a:cubicBezTo>
                  <a:pt x="1213414" y="1194415"/>
                  <a:pt x="1873020" y="1120622"/>
                  <a:pt x="2068001" y="1143871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spd="slow" advTm="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144" y="358219"/>
            <a:ext cx="10360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A3F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CCS noise Characterization of CCB</a:t>
            </a:r>
            <a:endParaRPr lang="zh-CN" altLang="en-US" sz="2400" dirty="0">
              <a:solidFill>
                <a:srgbClr val="0A3F78"/>
              </a:solidFill>
              <a:latin typeface="+mj-ea"/>
              <a:ea typeface="+mj-ea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7500" y="3743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7" name="Content Placeholder 2"/>
          <p:cNvSpPr txBox="1"/>
          <p:nvPr/>
        </p:nvSpPr>
        <p:spPr>
          <a:xfrm>
            <a:off x="356579" y="1030496"/>
            <a:ext cx="10675857" cy="3774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270"/>
              </a:spcBef>
              <a:buClr>
                <a:srgbClr val="0A3F78"/>
              </a:buClr>
              <a:buFont typeface="Wingdings" panose="05000000000000000000" pitchFamily="2" charset="2"/>
              <a:buChar char="n"/>
              <a:tabLst>
                <a:tab pos="542290" algn="l"/>
                <a:tab pos="1085215" algn="l"/>
                <a:tab pos="1628140" algn="l"/>
                <a:tab pos="2171065" algn="l"/>
                <a:tab pos="2713990" algn="l"/>
                <a:tab pos="3256915" algn="l"/>
                <a:tab pos="3799840" algn="l"/>
                <a:tab pos="4342765" algn="l"/>
                <a:tab pos="4885690" algn="l"/>
                <a:tab pos="5428615" algn="l"/>
                <a:tab pos="5971540" algn="l"/>
              </a:tabLst>
            </a:pP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CCBs (Channel Connected Blocks)</a:t>
            </a:r>
            <a:endParaRPr lang="en-US" altLang="zh-CN" sz="1400" b="1" dirty="0"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6578" y="1407907"/>
            <a:ext cx="10675857" cy="7354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CCB </a:t>
            </a:r>
            <a:r>
              <a:rPr lang="zh-CN" altLang="en-US" dirty="0"/>
              <a:t>是指 </a:t>
            </a:r>
            <a:r>
              <a:rPr lang="en-US" altLang="zh-CN" dirty="0"/>
              <a:t>cell </a:t>
            </a:r>
            <a:r>
              <a:rPr lang="zh-CN" altLang="en-US" dirty="0"/>
              <a:t>的源极</a:t>
            </a:r>
            <a:r>
              <a:rPr lang="en-US" altLang="zh-CN" dirty="0"/>
              <a:t>(source)</a:t>
            </a:r>
            <a:r>
              <a:rPr lang="zh-CN" altLang="en-US" dirty="0"/>
              <a:t> </a:t>
            </a:r>
            <a:r>
              <a:rPr lang="en-US" altLang="zh-CN" dirty="0"/>
              <a:t>- </a:t>
            </a:r>
            <a:r>
              <a:rPr lang="zh-CN" altLang="en-US" dirty="0"/>
              <a:t>漏极</a:t>
            </a:r>
            <a:r>
              <a:rPr lang="en-US" altLang="zh-CN" dirty="0"/>
              <a:t>(drain) </a:t>
            </a:r>
            <a:r>
              <a:rPr lang="zh-CN" altLang="en-US" dirty="0"/>
              <a:t>的沟道</a:t>
            </a:r>
            <a:r>
              <a:rPr lang="en-US" altLang="zh-CN" dirty="0"/>
              <a:t>(channel)</a:t>
            </a:r>
            <a:r>
              <a:rPr lang="zh-CN" altLang="en-US" dirty="0"/>
              <a:t> 连接部分。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Single-stage cell (</a:t>
            </a:r>
            <a:r>
              <a:rPr lang="zh-CN" altLang="en-US" dirty="0"/>
              <a:t>如</a:t>
            </a:r>
            <a:r>
              <a:rPr lang="en-US" altLang="zh-CN" dirty="0"/>
              <a:t> INV,</a:t>
            </a:r>
            <a:r>
              <a:rPr lang="zh-CN" altLang="en-US" dirty="0"/>
              <a:t> </a:t>
            </a:r>
            <a:r>
              <a:rPr lang="en-US" altLang="zh-CN" dirty="0"/>
              <a:t>NAND,</a:t>
            </a:r>
            <a:r>
              <a:rPr lang="zh-CN" altLang="en-US" dirty="0"/>
              <a:t> </a:t>
            </a:r>
            <a:r>
              <a:rPr lang="en-US" altLang="zh-CN" dirty="0"/>
              <a:t>NOR)</a:t>
            </a:r>
            <a:r>
              <a:rPr lang="zh-CN" altLang="en-US" dirty="0"/>
              <a:t>，仅通过一个 </a:t>
            </a:r>
            <a:r>
              <a:rPr lang="en-US" altLang="zh-CN" dirty="0"/>
              <a:t>channel </a:t>
            </a:r>
            <a:r>
              <a:rPr lang="zh-CN" altLang="en-US" dirty="0"/>
              <a:t>进行连接。</a:t>
            </a:r>
            <a:endParaRPr lang="zh-CN" altLang="en-US" dirty="0"/>
          </a:p>
        </p:txBody>
      </p:sp>
      <p:pic>
        <p:nvPicPr>
          <p:cNvPr id="1026" name="Picture 2" descr="在这里插入图片描述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389"/>
          <a:stretch>
            <a:fillRect/>
          </a:stretch>
        </p:blipFill>
        <p:spPr bwMode="auto">
          <a:xfrm>
            <a:off x="5003864" y="2143365"/>
            <a:ext cx="5509550" cy="448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3537" y="2697712"/>
            <a:ext cx="1361905" cy="2752381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9795" y="545817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INV</a:t>
            </a:r>
            <a:endParaRPr lang="zh-CN" altLang="en-US" dirty="0"/>
          </a:p>
        </p:txBody>
      </p:sp>
    </p:spTree>
  </p:cSld>
  <p:clrMapOvr>
    <a:masterClrMapping/>
  </p:clrMapOvr>
  <p:transition spd="slow" advTm="0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144" y="358219"/>
            <a:ext cx="10360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A3F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CCS noise Characterization of CCB</a:t>
            </a:r>
            <a:endParaRPr lang="zh-CN" altLang="en-US" sz="2400" dirty="0">
              <a:solidFill>
                <a:srgbClr val="0A3F78"/>
              </a:solidFill>
              <a:latin typeface="+mj-ea"/>
              <a:ea typeface="+mj-ea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7500" y="3743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7" name="Content Placeholder 2"/>
          <p:cNvSpPr txBox="1"/>
          <p:nvPr/>
        </p:nvSpPr>
        <p:spPr>
          <a:xfrm>
            <a:off x="356579" y="1030496"/>
            <a:ext cx="10675857" cy="3774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270"/>
              </a:spcBef>
              <a:buClr>
                <a:srgbClr val="0A3F78"/>
              </a:buClr>
              <a:buFont typeface="Wingdings" panose="05000000000000000000" pitchFamily="2" charset="2"/>
              <a:buChar char="n"/>
              <a:tabLst>
                <a:tab pos="542290" algn="l"/>
                <a:tab pos="1085215" algn="l"/>
                <a:tab pos="1628140" algn="l"/>
                <a:tab pos="2171065" algn="l"/>
                <a:tab pos="2713990" algn="l"/>
                <a:tab pos="3256915" algn="l"/>
                <a:tab pos="3799840" algn="l"/>
                <a:tab pos="4342765" algn="l"/>
                <a:tab pos="4885690" algn="l"/>
                <a:tab pos="5428615" algn="l"/>
                <a:tab pos="5971540" algn="l"/>
              </a:tabLst>
            </a:pP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CCBs (Channel Connected Blocks)</a:t>
            </a:r>
            <a:endParaRPr lang="en-US" altLang="zh-CN" sz="1400" b="1" dirty="0"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6578" y="1407907"/>
            <a:ext cx="106758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Multi-stage cell (</a:t>
            </a:r>
            <a:r>
              <a:rPr lang="zh-CN" altLang="en-US" dirty="0"/>
              <a:t>如 </a:t>
            </a:r>
            <a:r>
              <a:rPr lang="en-US" altLang="zh-CN" dirty="0"/>
              <a:t>AND,</a:t>
            </a:r>
            <a:r>
              <a:rPr lang="zh-CN" altLang="en-US" dirty="0"/>
              <a:t> </a:t>
            </a:r>
            <a:r>
              <a:rPr lang="en-US" altLang="zh-CN" dirty="0"/>
              <a:t>OR)</a:t>
            </a:r>
            <a:r>
              <a:rPr lang="zh-CN" altLang="en-US" dirty="0"/>
              <a:t> 则包含多个 </a:t>
            </a:r>
            <a:r>
              <a:rPr lang="en-US" altLang="zh-CN" dirty="0"/>
              <a:t>CCB</a:t>
            </a:r>
            <a:r>
              <a:rPr lang="zh-CN" altLang="en-US" dirty="0"/>
              <a:t>（多个 </a:t>
            </a:r>
            <a:r>
              <a:rPr lang="en-US" altLang="zh-CN" dirty="0"/>
              <a:t>channel</a:t>
            </a:r>
            <a:r>
              <a:rPr lang="zh-CN" altLang="en-US" dirty="0"/>
              <a:t>）</a:t>
            </a:r>
            <a:endParaRPr lang="zh-CN" altLang="en-US" dirty="0"/>
          </a:p>
        </p:txBody>
      </p:sp>
      <p:pic>
        <p:nvPicPr>
          <p:cNvPr id="1026" name="Picture 2" descr="在这里插入图片描述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48"/>
          <a:stretch>
            <a:fillRect/>
          </a:stretch>
        </p:blipFill>
        <p:spPr bwMode="auto">
          <a:xfrm>
            <a:off x="2571728" y="2154650"/>
            <a:ext cx="6724890" cy="448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Tm="0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144" y="358219"/>
            <a:ext cx="10360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A3F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CCS noise DC Current Table</a:t>
            </a:r>
            <a:endParaRPr lang="zh-CN" altLang="en-US" sz="2400" dirty="0">
              <a:solidFill>
                <a:srgbClr val="0A3F78"/>
              </a:solidFill>
              <a:latin typeface="+mj-ea"/>
              <a:ea typeface="+mj-ea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7500" y="3743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7" name="Content Placeholder 2"/>
          <p:cNvSpPr txBox="1"/>
          <p:nvPr/>
        </p:nvSpPr>
        <p:spPr>
          <a:xfrm>
            <a:off x="356579" y="1030496"/>
            <a:ext cx="10675857" cy="3774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270"/>
              </a:spcBef>
              <a:buClr>
                <a:srgbClr val="0A3F78"/>
              </a:buClr>
              <a:buFont typeface="Wingdings" panose="05000000000000000000" pitchFamily="2" charset="2"/>
              <a:buChar char="n"/>
              <a:tabLst>
                <a:tab pos="542290" algn="l"/>
                <a:tab pos="1085215" algn="l"/>
                <a:tab pos="1628140" algn="l"/>
                <a:tab pos="2171065" algn="l"/>
                <a:tab pos="2713990" algn="l"/>
                <a:tab pos="3256915" algn="l"/>
                <a:tab pos="3799840" algn="l"/>
                <a:tab pos="4342765" algn="l"/>
                <a:tab pos="4885690" algn="l"/>
                <a:tab pos="5428615" algn="l"/>
                <a:tab pos="5971540" algn="l"/>
              </a:tabLst>
            </a:pP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CCS noise DC Current Table / </a:t>
            </a:r>
            <a:r>
              <a:rPr lang="en-US" altLang="zh-CN" sz="1400" b="1" dirty="0" err="1">
                <a:latin typeface="+mj-ea"/>
                <a:ea typeface="+mj-ea"/>
                <a:cs typeface="Arial" panose="020B0604020202020204" pitchFamily="34" charset="0"/>
              </a:rPr>
              <a:t>ViVo</a:t>
            </a: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 (voltage in voltage out)</a:t>
            </a:r>
            <a:endParaRPr lang="en-US" altLang="zh-CN" sz="1400" b="1" dirty="0">
              <a:latin typeface="+mj-ea"/>
              <a:ea typeface="+mj-ea"/>
              <a:cs typeface="Arial" panose="020B0604020202020204" pitchFamily="3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4144" y="3055765"/>
            <a:ext cx="4580952" cy="283809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56579" y="1614959"/>
            <a:ext cx="10675857" cy="1287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在 </a:t>
            </a:r>
            <a:r>
              <a:rPr lang="en-US" altLang="zh-CN" dirty="0"/>
              <a:t>stage input </a:t>
            </a:r>
            <a:r>
              <a:rPr lang="zh-CN" altLang="en-US" dirty="0"/>
              <a:t>施加一个输入电压源，并在 </a:t>
            </a:r>
            <a:r>
              <a:rPr lang="en-US" altLang="zh-CN" dirty="0"/>
              <a:t>stage output </a:t>
            </a:r>
            <a:r>
              <a:rPr lang="zh-CN" altLang="en-US" dirty="0"/>
              <a:t>施加一个输出电压源。对 </a:t>
            </a:r>
            <a:r>
              <a:rPr lang="en-US" altLang="zh-CN" dirty="0"/>
              <a:t>input </a:t>
            </a:r>
            <a:r>
              <a:rPr lang="zh-CN" altLang="en-US" dirty="0"/>
              <a:t>端和 </a:t>
            </a:r>
            <a:r>
              <a:rPr lang="en-US" altLang="zh-CN" dirty="0"/>
              <a:t>output </a:t>
            </a:r>
            <a:r>
              <a:rPr lang="zh-CN" altLang="en-US" dirty="0"/>
              <a:t>端的电压值进行逐点扫描（</a:t>
            </a:r>
            <a:r>
              <a:rPr lang="en-US" altLang="zh-CN" dirty="0"/>
              <a:t>-vdd ~ 2vdd, step 0.1vdd)</a:t>
            </a:r>
            <a:r>
              <a:rPr lang="zh-CN" altLang="en-US" dirty="0"/>
              <a:t>，记录每个组合下通过输出电压源的 </a:t>
            </a:r>
            <a:r>
              <a:rPr lang="en-US" altLang="zh-CN" dirty="0"/>
              <a:t>DC</a:t>
            </a:r>
            <a:r>
              <a:rPr lang="zh-CN" altLang="en-US" dirty="0"/>
              <a:t> </a:t>
            </a:r>
            <a:r>
              <a:rPr lang="en-US" altLang="zh-CN" dirty="0"/>
              <a:t>current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之后的计算中，</a:t>
            </a:r>
            <a:r>
              <a:rPr lang="en-US" altLang="zh-CN" dirty="0"/>
              <a:t>CCB </a:t>
            </a:r>
            <a:r>
              <a:rPr lang="zh-CN" altLang="en-US" dirty="0"/>
              <a:t>会被视作一个受控电流源，输出电流的大小则由 </a:t>
            </a:r>
            <a:r>
              <a:rPr lang="en-US" altLang="zh-CN" dirty="0"/>
              <a:t>Vin, </a:t>
            </a:r>
            <a:r>
              <a:rPr lang="en-US" altLang="zh-CN" dirty="0" err="1"/>
              <a:t>Vout</a:t>
            </a:r>
            <a:r>
              <a:rPr lang="en-US" altLang="zh-CN" dirty="0"/>
              <a:t> </a:t>
            </a:r>
            <a:r>
              <a:rPr lang="zh-CN" altLang="en-US" dirty="0"/>
              <a:t>决定。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5356" y="3307560"/>
            <a:ext cx="6222114" cy="2586300"/>
          </a:xfrm>
          <a:prstGeom prst="rect">
            <a:avLst/>
          </a:prstGeom>
        </p:spPr>
      </p:pic>
    </p:spTree>
  </p:cSld>
  <p:clrMapOvr>
    <a:masterClrMapping/>
  </p:clrMapOvr>
  <p:transition spd="slow" advTm="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144" y="358219"/>
            <a:ext cx="10360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A3F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CCS noise DC Current Table</a:t>
            </a:r>
            <a:endParaRPr lang="zh-CN" altLang="en-US" sz="2400" dirty="0">
              <a:solidFill>
                <a:srgbClr val="0A3F78"/>
              </a:solidFill>
              <a:latin typeface="+mj-ea"/>
              <a:ea typeface="+mj-ea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7500" y="3743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995358"/>
            <a:ext cx="11895238" cy="572380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3391" y="1478760"/>
            <a:ext cx="6222114" cy="25863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011444" y="4593062"/>
            <a:ext cx="522206" cy="1803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411369" y="4927834"/>
            <a:ext cx="522206" cy="1803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411369" y="5704126"/>
            <a:ext cx="693656" cy="1803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>
            <a:stCxn id="7" idx="2"/>
          </p:cNvCxnSpPr>
          <p:nvPr/>
        </p:nvCxnSpPr>
        <p:spPr>
          <a:xfrm>
            <a:off x="1672472" y="5108194"/>
            <a:ext cx="61078" cy="59593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4" idx="2"/>
          </p:cNvCxnSpPr>
          <p:nvPr/>
        </p:nvCxnSpPr>
        <p:spPr>
          <a:xfrm flipH="1">
            <a:off x="1672472" y="4773422"/>
            <a:ext cx="600075" cy="15441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394289" y="3154787"/>
            <a:ext cx="1710736" cy="1803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2227514" y="3217019"/>
            <a:ext cx="2534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solidFill>
                  <a:srgbClr val="FF0000"/>
                </a:solidFill>
                <a:latin typeface="+mn-ea"/>
              </a:rPr>
              <a:t>会被 </a:t>
            </a:r>
            <a:r>
              <a:rPr lang="en-US" altLang="zh-CN" sz="1200" b="1" dirty="0">
                <a:solidFill>
                  <a:srgbClr val="FF0000"/>
                </a:solidFill>
                <a:latin typeface="+mn-ea"/>
              </a:rPr>
              <a:t>noise </a:t>
            </a:r>
            <a:r>
              <a:rPr lang="zh-CN" altLang="en-US" sz="1200" b="1" dirty="0">
                <a:solidFill>
                  <a:srgbClr val="FF0000"/>
                </a:solidFill>
                <a:latin typeface="+mn-ea"/>
              </a:rPr>
              <a:t>影响且提供有效电流源</a:t>
            </a:r>
            <a:endParaRPr lang="zh-CN" altLang="en-US" sz="1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317654" y="3418858"/>
            <a:ext cx="1726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solidFill>
                  <a:srgbClr val="FF0000"/>
                </a:solidFill>
                <a:latin typeface="+mn-ea"/>
              </a:rPr>
              <a:t>output </a:t>
            </a:r>
            <a:r>
              <a:rPr lang="zh-CN" altLang="en-US" sz="1200" b="1" dirty="0">
                <a:solidFill>
                  <a:srgbClr val="FF0000"/>
                </a:solidFill>
                <a:latin typeface="+mn-ea"/>
              </a:rPr>
              <a:t>与 </a:t>
            </a:r>
            <a:r>
              <a:rPr lang="en-US" altLang="zh-CN" sz="1200" b="1" dirty="0">
                <a:solidFill>
                  <a:srgbClr val="FF0000"/>
                </a:solidFill>
                <a:latin typeface="+mn-ea"/>
              </a:rPr>
              <a:t>input </a:t>
            </a:r>
            <a:r>
              <a:rPr lang="zh-CN" altLang="en-US" sz="1200" b="1" dirty="0">
                <a:solidFill>
                  <a:srgbClr val="FF0000"/>
                </a:solidFill>
                <a:latin typeface="+mn-ea"/>
              </a:rPr>
              <a:t>反向</a:t>
            </a:r>
            <a:endParaRPr lang="zh-CN" altLang="en-US" sz="1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284796" y="3886871"/>
            <a:ext cx="2497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solidFill>
                  <a:srgbClr val="FF0000"/>
                </a:solidFill>
                <a:latin typeface="+mn-ea"/>
              </a:rPr>
              <a:t>包含 </a:t>
            </a:r>
            <a:r>
              <a:rPr lang="en-US" altLang="zh-CN" sz="1200" b="1" dirty="0" err="1">
                <a:solidFill>
                  <a:srgbClr val="FF0000"/>
                </a:solidFill>
                <a:latin typeface="+mn-ea"/>
              </a:rPr>
              <a:t>pull_up</a:t>
            </a:r>
            <a:r>
              <a:rPr lang="en-US" altLang="zh-CN" sz="12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zh-CN" altLang="en-US" sz="1200" b="1" dirty="0">
                <a:solidFill>
                  <a:srgbClr val="FF0000"/>
                </a:solidFill>
                <a:latin typeface="+mn-ea"/>
              </a:rPr>
              <a:t>和 </a:t>
            </a:r>
            <a:r>
              <a:rPr lang="en-US" altLang="zh-CN" sz="1200" b="1" dirty="0" err="1">
                <a:solidFill>
                  <a:srgbClr val="FF0000"/>
                </a:solidFill>
                <a:latin typeface="+mn-ea"/>
              </a:rPr>
              <a:t>pull_down</a:t>
            </a:r>
            <a:r>
              <a:rPr lang="en-US" altLang="zh-CN" sz="12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zh-CN" altLang="en-US" sz="1200" b="1" dirty="0">
                <a:solidFill>
                  <a:srgbClr val="FF0000"/>
                </a:solidFill>
                <a:latin typeface="+mn-ea"/>
              </a:rPr>
              <a:t>网络</a:t>
            </a:r>
            <a:endParaRPr lang="zh-CN" altLang="en-US" sz="1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933575" y="4113554"/>
            <a:ext cx="16770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solidFill>
                  <a:srgbClr val="FF0000"/>
                </a:solidFill>
                <a:latin typeface="+mn-ea"/>
              </a:rPr>
              <a:t>指定其他 </a:t>
            </a:r>
            <a:r>
              <a:rPr lang="en-US" altLang="zh-CN" sz="1200" b="1" dirty="0">
                <a:solidFill>
                  <a:srgbClr val="FF0000"/>
                </a:solidFill>
                <a:latin typeface="+mn-ea"/>
              </a:rPr>
              <a:t>pins </a:t>
            </a:r>
            <a:r>
              <a:rPr lang="zh-CN" altLang="en-US" sz="1200" b="1" dirty="0">
                <a:solidFill>
                  <a:srgbClr val="FF0000"/>
                </a:solidFill>
                <a:latin typeface="+mn-ea"/>
              </a:rPr>
              <a:t>的状态</a:t>
            </a:r>
            <a:endParaRPr lang="zh-CN" altLang="en-US" sz="1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066304" y="3659471"/>
            <a:ext cx="1301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solidFill>
                  <a:srgbClr val="FF0000"/>
                </a:solidFill>
                <a:latin typeface="+mn-ea"/>
              </a:rPr>
              <a:t>指定 </a:t>
            </a:r>
            <a:r>
              <a:rPr lang="en-US" altLang="zh-CN" sz="1200" b="1" dirty="0">
                <a:solidFill>
                  <a:srgbClr val="FF0000"/>
                </a:solidFill>
                <a:latin typeface="+mn-ea"/>
              </a:rPr>
              <a:t>Cm </a:t>
            </a:r>
            <a:r>
              <a:rPr lang="zh-CN" altLang="en-US" sz="1200" b="1" dirty="0">
                <a:solidFill>
                  <a:srgbClr val="FF0000"/>
                </a:solidFill>
                <a:latin typeface="+mn-ea"/>
              </a:rPr>
              <a:t>的大小</a:t>
            </a:r>
            <a:endParaRPr lang="zh-CN" altLang="en-US" sz="1200" b="1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ransition spd="slow" advTm="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144" y="358219"/>
            <a:ext cx="10360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A3F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CCS noise DC Current Table</a:t>
            </a:r>
            <a:endParaRPr lang="zh-CN" altLang="en-US" sz="2400" dirty="0">
              <a:solidFill>
                <a:srgbClr val="0A3F78"/>
              </a:solidFill>
              <a:latin typeface="+mj-ea"/>
              <a:ea typeface="+mj-ea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7500" y="3743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7030" y="1410381"/>
            <a:ext cx="10114286" cy="5447619"/>
          </a:xfrm>
          <a:prstGeom prst="rect">
            <a:avLst/>
          </a:prstGeom>
        </p:spPr>
      </p:pic>
      <p:sp>
        <p:nvSpPr>
          <p:cNvPr id="6" name="Content Placeholder 2"/>
          <p:cNvSpPr txBox="1"/>
          <p:nvPr/>
        </p:nvSpPr>
        <p:spPr>
          <a:xfrm>
            <a:off x="356579" y="1030496"/>
            <a:ext cx="10675857" cy="3774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270"/>
              </a:spcBef>
              <a:buClr>
                <a:srgbClr val="0A3F78"/>
              </a:buClr>
              <a:buFont typeface="Wingdings" panose="05000000000000000000" pitchFamily="2" charset="2"/>
              <a:buChar char="n"/>
              <a:tabLst>
                <a:tab pos="542290" algn="l"/>
                <a:tab pos="1085215" algn="l"/>
                <a:tab pos="1628140" algn="l"/>
                <a:tab pos="2171065" algn="l"/>
                <a:tab pos="2713990" algn="l"/>
                <a:tab pos="3256915" algn="l"/>
                <a:tab pos="3799840" algn="l"/>
                <a:tab pos="4342765" algn="l"/>
                <a:tab pos="4885690" algn="l"/>
                <a:tab pos="5428615" algn="l"/>
                <a:tab pos="5971540" algn="l"/>
              </a:tabLst>
            </a:pPr>
            <a:r>
              <a:rPr lang="en-US" altLang="zh-CN" sz="1400" b="1" dirty="0" err="1">
                <a:latin typeface="+mj-ea"/>
                <a:ea typeface="+mj-ea"/>
                <a:cs typeface="Arial" panose="020B0604020202020204" pitchFamily="34" charset="0"/>
              </a:rPr>
              <a:t>dc_current</a:t>
            </a: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{…} </a:t>
            </a:r>
            <a:r>
              <a:rPr lang="zh-CN" altLang="en-US" sz="1400" b="1" dirty="0">
                <a:latin typeface="+mj-ea"/>
                <a:ea typeface="+mj-ea"/>
                <a:cs typeface="Arial" panose="020B0604020202020204" pitchFamily="34" charset="0"/>
              </a:rPr>
              <a:t>中记录的各个 </a:t>
            </a: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Vi </a:t>
            </a:r>
            <a:r>
              <a:rPr lang="zh-CN" altLang="en-US" sz="1400" b="1" dirty="0">
                <a:latin typeface="+mj-ea"/>
                <a:ea typeface="+mj-ea"/>
                <a:cs typeface="Arial" panose="020B0604020202020204" pitchFamily="34" charset="0"/>
              </a:rPr>
              <a:t>下 </a:t>
            </a: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I </a:t>
            </a:r>
            <a:r>
              <a:rPr lang="zh-CN" altLang="en-US" sz="1400" b="1" dirty="0">
                <a:latin typeface="+mj-ea"/>
                <a:ea typeface="+mj-ea"/>
                <a:cs typeface="Arial" panose="020B0604020202020204" pitchFamily="34" charset="0"/>
              </a:rPr>
              <a:t>随 </a:t>
            </a: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Vo </a:t>
            </a:r>
            <a:r>
              <a:rPr lang="zh-CN" altLang="en-US" sz="1400" b="1" dirty="0">
                <a:latin typeface="+mj-ea"/>
                <a:ea typeface="+mj-ea"/>
                <a:cs typeface="Arial" panose="020B0604020202020204" pitchFamily="34" charset="0"/>
              </a:rPr>
              <a:t>的变化曲线</a:t>
            </a:r>
            <a:endParaRPr lang="en-US" altLang="zh-CN" sz="1400" b="1" dirty="0">
              <a:latin typeface="+mj-ea"/>
              <a:ea typeface="+mj-ea"/>
              <a:cs typeface="Arial" panose="020B0604020202020204" pitchFamily="34" charset="0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004" y="1895706"/>
            <a:ext cx="2276190" cy="1847619"/>
          </a:xfrm>
          <a:prstGeom prst="rect">
            <a:avLst/>
          </a:prstGeom>
        </p:spPr>
      </p:pic>
    </p:spTree>
  </p:cSld>
  <p:clrMapOvr>
    <a:masterClrMapping/>
  </p:clrMapOvr>
  <p:transition spd="slow" advTm="0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144" y="358219"/>
            <a:ext cx="10360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A3F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CCS noise DC Current Table</a:t>
            </a:r>
            <a:endParaRPr lang="zh-CN" altLang="en-US" sz="2400" dirty="0">
              <a:solidFill>
                <a:srgbClr val="0A3F78"/>
              </a:solidFill>
              <a:latin typeface="+mj-ea"/>
              <a:ea typeface="+mj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12168"/>
            <a:ext cx="12192000" cy="46759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/>
              <p:cNvSpPr txBox="1"/>
              <p:nvPr/>
            </p:nvSpPr>
            <p:spPr>
              <a:xfrm>
                <a:off x="-163291" y="2755132"/>
                <a:ext cx="6097464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𝑖𝑛</m:t>
                              </m:r>
                            </m:sub>
                          </m:sSub>
                        </m:num>
                        <m:den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altLang="zh-CN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3291" y="2755132"/>
                <a:ext cx="6097464" cy="612732"/>
              </a:xfrm>
              <a:prstGeom prst="rect">
                <a:avLst/>
              </a:prstGeom>
              <a:blipFill rotWithShape="1">
                <a:blip r:embed="rId2"/>
                <a:stretch>
                  <a:fillRect l="2" t="-82" r="2" b="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ontent Placeholder 2"/>
          <p:cNvSpPr txBox="1"/>
          <p:nvPr/>
        </p:nvSpPr>
        <p:spPr>
          <a:xfrm>
            <a:off x="357322" y="902635"/>
            <a:ext cx="10675857" cy="3774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270"/>
              </a:spcBef>
              <a:buClr>
                <a:srgbClr val="0A3F78"/>
              </a:buClr>
              <a:buFont typeface="Wingdings" panose="05000000000000000000" pitchFamily="2" charset="2"/>
              <a:buChar char="n"/>
              <a:tabLst>
                <a:tab pos="542290" algn="l"/>
                <a:tab pos="1085215" algn="l"/>
                <a:tab pos="1628140" algn="l"/>
                <a:tab pos="2171065" algn="l"/>
                <a:tab pos="2713990" algn="l"/>
                <a:tab pos="3256915" algn="l"/>
                <a:tab pos="3799840" algn="l"/>
                <a:tab pos="4342765" algn="l"/>
                <a:tab pos="4885690" algn="l"/>
                <a:tab pos="5428615" algn="l"/>
                <a:tab pos="5971540" algn="l"/>
              </a:tabLst>
            </a:pP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Solve </a:t>
            </a:r>
            <a:r>
              <a:rPr lang="en-US" altLang="zh-CN" sz="1400" b="1" dirty="0" err="1">
                <a:latin typeface="+mj-ea"/>
                <a:ea typeface="+mj-ea"/>
                <a:cs typeface="Arial" panose="020B0604020202020204" pitchFamily="34" charset="0"/>
              </a:rPr>
              <a:t>ccb</a:t>
            </a: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zh-CN" altLang="en-US" sz="1400" b="1" dirty="0">
                <a:latin typeface="+mj-ea"/>
                <a:ea typeface="+mj-ea"/>
                <a:cs typeface="Arial" panose="020B0604020202020204" pitchFamily="34" charset="0"/>
              </a:rPr>
              <a:t>（以 </a:t>
            </a: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single stage </a:t>
            </a:r>
            <a:r>
              <a:rPr lang="en-US" altLang="zh-CN" sz="1400" b="1" dirty="0" err="1">
                <a:latin typeface="+mj-ea"/>
                <a:ea typeface="+mj-ea"/>
                <a:cs typeface="Arial" panose="020B0604020202020204" pitchFamily="34" charset="0"/>
              </a:rPr>
              <a:t>ccb</a:t>
            </a: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 </a:t>
            </a:r>
            <a:r>
              <a:rPr lang="zh-CN" altLang="en-US" sz="1400" b="1" dirty="0">
                <a:latin typeface="+mj-ea"/>
                <a:ea typeface="+mj-ea"/>
                <a:cs typeface="Arial" panose="020B0604020202020204" pitchFamily="34" charset="0"/>
              </a:rPr>
              <a:t>后连接一个 </a:t>
            </a:r>
            <a:r>
              <a:rPr lang="en-US" altLang="zh-CN" sz="1400" b="1" dirty="0">
                <a:latin typeface="+mj-ea"/>
                <a:ea typeface="+mj-ea"/>
                <a:cs typeface="Arial" panose="020B0604020202020204" pitchFamily="34" charset="0"/>
              </a:rPr>
              <a:t>lump cap </a:t>
            </a:r>
            <a:r>
              <a:rPr lang="zh-CN" altLang="en-US" sz="1400" b="1" dirty="0">
                <a:latin typeface="+mj-ea"/>
                <a:ea typeface="+mj-ea"/>
                <a:cs typeface="Arial" panose="020B0604020202020204" pitchFamily="34" charset="0"/>
              </a:rPr>
              <a:t>为例）</a:t>
            </a:r>
            <a:endParaRPr lang="en-US" altLang="zh-CN" sz="1400" b="1" dirty="0">
              <a:latin typeface="+mj-ea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70" name="组合 69"/>
          <p:cNvGrpSpPr/>
          <p:nvPr/>
        </p:nvGrpSpPr>
        <p:grpSpPr>
          <a:xfrm>
            <a:off x="858198" y="4307801"/>
            <a:ext cx="9674103" cy="1472873"/>
            <a:chOff x="842303" y="4249928"/>
            <a:chExt cx="9674103" cy="1472873"/>
          </a:xfrm>
        </p:grpSpPr>
        <p:sp>
          <p:nvSpPr>
            <p:cNvPr id="16" name="矩形 15"/>
            <p:cNvSpPr/>
            <p:nvPr/>
          </p:nvSpPr>
          <p:spPr>
            <a:xfrm>
              <a:off x="1455873" y="4249928"/>
              <a:ext cx="780055" cy="9106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3061938" y="4971343"/>
              <a:ext cx="188957" cy="55410"/>
              <a:chOff x="4931099" y="1739900"/>
              <a:chExt cx="363894" cy="85725"/>
            </a:xfrm>
            <a:solidFill>
              <a:schemeClr val="bg1">
                <a:lumMod val="85000"/>
              </a:schemeClr>
            </a:solidFill>
          </p:grpSpPr>
          <p:cxnSp>
            <p:nvCxnSpPr>
              <p:cNvPr id="18" name="直接连接符 17"/>
              <p:cNvCxnSpPr/>
              <p:nvPr/>
            </p:nvCxnSpPr>
            <p:spPr>
              <a:xfrm>
                <a:off x="4931099" y="1739900"/>
                <a:ext cx="363894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>
                <a:off x="4931099" y="1825625"/>
                <a:ext cx="363894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组合 19"/>
            <p:cNvGrpSpPr/>
            <p:nvPr/>
          </p:nvGrpSpPr>
          <p:grpSpPr>
            <a:xfrm rot="5400000">
              <a:off x="1728295" y="5355180"/>
              <a:ext cx="235209" cy="44514"/>
              <a:chOff x="4931099" y="1739900"/>
              <a:chExt cx="363894" cy="85725"/>
            </a:xfrm>
            <a:solidFill>
              <a:schemeClr val="bg1">
                <a:lumMod val="85000"/>
              </a:schemeClr>
            </a:solidFill>
          </p:grpSpPr>
          <p:cxnSp>
            <p:nvCxnSpPr>
              <p:cNvPr id="21" name="直接连接符 20"/>
              <p:cNvCxnSpPr/>
              <p:nvPr/>
            </p:nvCxnSpPr>
            <p:spPr>
              <a:xfrm>
                <a:off x="4931099" y="1739900"/>
                <a:ext cx="363894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>
                <a:off x="4931099" y="1825625"/>
                <a:ext cx="363894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直接连接符 22"/>
            <p:cNvCxnSpPr>
              <a:stCxn id="16" idx="3"/>
            </p:cNvCxnSpPr>
            <p:nvPr/>
          </p:nvCxnSpPr>
          <p:spPr>
            <a:xfrm>
              <a:off x="2235927" y="4705270"/>
              <a:ext cx="927021" cy="85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3156417" y="4705270"/>
              <a:ext cx="0" cy="2578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>
              <a:off x="3155105" y="5031698"/>
              <a:ext cx="2624" cy="4403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1127973" y="4703244"/>
              <a:ext cx="32789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637904" y="4515798"/>
              <a:ext cx="4443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ccb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842303" y="4396436"/>
              <a:ext cx="4569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Vin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471489" y="4425857"/>
              <a:ext cx="3145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2373490" y="4690652"/>
              <a:ext cx="2551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" name="直接箭头连接符 30"/>
            <p:cNvCxnSpPr/>
            <p:nvPr/>
          </p:nvCxnSpPr>
          <p:spPr>
            <a:xfrm>
              <a:off x="2425351" y="4708485"/>
              <a:ext cx="143302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/>
            <p:cNvSpPr txBox="1"/>
            <p:nvPr/>
          </p:nvSpPr>
          <p:spPr>
            <a:xfrm>
              <a:off x="3227012" y="4908510"/>
              <a:ext cx="2648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任意多边形: 形状 32"/>
            <p:cNvSpPr/>
            <p:nvPr/>
          </p:nvSpPr>
          <p:spPr>
            <a:xfrm>
              <a:off x="1252024" y="4711903"/>
              <a:ext cx="556731" cy="659660"/>
            </a:xfrm>
            <a:custGeom>
              <a:avLst/>
              <a:gdLst>
                <a:gd name="connsiteX0" fmla="*/ 88855 w 1132795"/>
                <a:gd name="connsiteY0" fmla="*/ 0 h 1145472"/>
                <a:gd name="connsiteX1" fmla="*/ 104095 w 1132795"/>
                <a:gd name="connsiteY1" fmla="*/ 1005840 h 1145472"/>
                <a:gd name="connsiteX2" fmla="*/ 1132795 w 1132795"/>
                <a:gd name="connsiteY2" fmla="*/ 1112520 h 1145472"/>
                <a:gd name="connsiteX0-1" fmla="*/ 28212 w 1072152"/>
                <a:gd name="connsiteY0-2" fmla="*/ 0 h 1124843"/>
                <a:gd name="connsiteX1-3" fmla="*/ 218712 w 1072152"/>
                <a:gd name="connsiteY1-4" fmla="*/ 914400 h 1124843"/>
                <a:gd name="connsiteX2-5" fmla="*/ 1072152 w 1072152"/>
                <a:gd name="connsiteY2-6" fmla="*/ 1112520 h 1124843"/>
                <a:gd name="connsiteX0-7" fmla="*/ 28212 w 1072152"/>
                <a:gd name="connsiteY0-8" fmla="*/ 0 h 1112520"/>
                <a:gd name="connsiteX1-9" fmla="*/ 218712 w 1072152"/>
                <a:gd name="connsiteY1-10" fmla="*/ 914400 h 1112520"/>
                <a:gd name="connsiteX2-11" fmla="*/ 1072152 w 1072152"/>
                <a:gd name="connsiteY2-12" fmla="*/ 1112520 h 1112520"/>
                <a:gd name="connsiteX0-13" fmla="*/ 28212 w 1072152"/>
                <a:gd name="connsiteY0-14" fmla="*/ 0 h 1112520"/>
                <a:gd name="connsiteX1-15" fmla="*/ 218712 w 1072152"/>
                <a:gd name="connsiteY1-16" fmla="*/ 839641 h 1112520"/>
                <a:gd name="connsiteX2-17" fmla="*/ 1072152 w 1072152"/>
                <a:gd name="connsiteY2-18" fmla="*/ 1112520 h 111252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072152" h="1112520">
                  <a:moveTo>
                    <a:pt x="28212" y="0"/>
                  </a:moveTo>
                  <a:cubicBezTo>
                    <a:pt x="-51163" y="410210"/>
                    <a:pt x="44722" y="654221"/>
                    <a:pt x="218712" y="839641"/>
                  </a:cubicBezTo>
                  <a:cubicBezTo>
                    <a:pt x="392702" y="1025061"/>
                    <a:pt x="651147" y="1111282"/>
                    <a:pt x="1072152" y="111252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34" name="任意多边形: 形状 33"/>
            <p:cNvSpPr/>
            <p:nvPr/>
          </p:nvSpPr>
          <p:spPr>
            <a:xfrm flipH="1">
              <a:off x="1862759" y="4703244"/>
              <a:ext cx="953422" cy="668320"/>
            </a:xfrm>
            <a:custGeom>
              <a:avLst/>
              <a:gdLst>
                <a:gd name="connsiteX0" fmla="*/ 88855 w 1132795"/>
                <a:gd name="connsiteY0" fmla="*/ 0 h 1145472"/>
                <a:gd name="connsiteX1" fmla="*/ 104095 w 1132795"/>
                <a:gd name="connsiteY1" fmla="*/ 1005840 h 1145472"/>
                <a:gd name="connsiteX2" fmla="*/ 1132795 w 1132795"/>
                <a:gd name="connsiteY2" fmla="*/ 1112520 h 1145472"/>
                <a:gd name="connsiteX0-1" fmla="*/ 28212 w 1072152"/>
                <a:gd name="connsiteY0-2" fmla="*/ 0 h 1124843"/>
                <a:gd name="connsiteX1-3" fmla="*/ 218712 w 1072152"/>
                <a:gd name="connsiteY1-4" fmla="*/ 914400 h 1124843"/>
                <a:gd name="connsiteX2-5" fmla="*/ 1072152 w 1072152"/>
                <a:gd name="connsiteY2-6" fmla="*/ 1112520 h 1124843"/>
                <a:gd name="connsiteX0-7" fmla="*/ 28212 w 1072152"/>
                <a:gd name="connsiteY0-8" fmla="*/ 0 h 1115158"/>
                <a:gd name="connsiteX1-9" fmla="*/ 218712 w 1072152"/>
                <a:gd name="connsiteY1-10" fmla="*/ 914400 h 1115158"/>
                <a:gd name="connsiteX2-11" fmla="*/ 1072152 w 1072152"/>
                <a:gd name="connsiteY2-12" fmla="*/ 1112520 h 11151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1072152" h="1115158">
                  <a:moveTo>
                    <a:pt x="28212" y="0"/>
                  </a:moveTo>
                  <a:cubicBezTo>
                    <a:pt x="-51163" y="410210"/>
                    <a:pt x="44722" y="728980"/>
                    <a:pt x="218712" y="914400"/>
                  </a:cubicBezTo>
                  <a:cubicBezTo>
                    <a:pt x="392702" y="1099820"/>
                    <a:pt x="676547" y="1124818"/>
                    <a:pt x="1072152" y="111252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876428" y="5415024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cm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等腰三角形 35"/>
            <p:cNvSpPr/>
            <p:nvPr/>
          </p:nvSpPr>
          <p:spPr>
            <a:xfrm flipV="1">
              <a:off x="3075800" y="5472025"/>
              <a:ext cx="158609" cy="82675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7" name="组合 36"/>
            <p:cNvGrpSpPr/>
            <p:nvPr/>
          </p:nvGrpSpPr>
          <p:grpSpPr>
            <a:xfrm>
              <a:off x="6133822" y="4312505"/>
              <a:ext cx="4382584" cy="1317675"/>
              <a:chOff x="4834845" y="4836518"/>
              <a:chExt cx="4382584" cy="1317675"/>
            </a:xfrm>
          </p:grpSpPr>
          <p:sp>
            <p:nvSpPr>
              <p:cNvPr id="38" name="矩形 37"/>
              <p:cNvSpPr/>
              <p:nvPr/>
            </p:nvSpPr>
            <p:spPr>
              <a:xfrm>
                <a:off x="5448415" y="4836518"/>
                <a:ext cx="780055" cy="9106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00"/>
              </a:p>
            </p:txBody>
          </p:sp>
          <p:cxnSp>
            <p:nvCxnSpPr>
              <p:cNvPr id="39" name="直接连接符 38"/>
              <p:cNvCxnSpPr/>
              <p:nvPr/>
            </p:nvCxnSpPr>
            <p:spPr>
              <a:xfrm>
                <a:off x="5120515" y="5289834"/>
                <a:ext cx="32789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文本框 39"/>
              <p:cNvSpPr txBox="1"/>
              <p:nvPr/>
            </p:nvSpPr>
            <p:spPr>
              <a:xfrm>
                <a:off x="5630446" y="5102388"/>
                <a:ext cx="4443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ccb</a:t>
                </a:r>
                <a:endParaRPr lang="zh-CN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文本框 40"/>
              <p:cNvSpPr txBox="1"/>
              <p:nvPr/>
            </p:nvSpPr>
            <p:spPr>
              <a:xfrm>
                <a:off x="4834845" y="4983026"/>
                <a:ext cx="4569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Vin</a:t>
                </a:r>
                <a:endParaRPr lang="zh-CN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文本框 41"/>
              <p:cNvSpPr txBox="1"/>
              <p:nvPr/>
            </p:nvSpPr>
            <p:spPr>
              <a:xfrm>
                <a:off x="6366032" y="5277242"/>
                <a:ext cx="25519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zh-CN" alt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3" name="直接连接符 42"/>
              <p:cNvCxnSpPr/>
              <p:nvPr/>
            </p:nvCxnSpPr>
            <p:spPr>
              <a:xfrm>
                <a:off x="7899505" y="5304763"/>
                <a:ext cx="0" cy="25782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7898193" y="5631191"/>
                <a:ext cx="2624" cy="44034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等腰三角形 44"/>
              <p:cNvSpPr/>
              <p:nvPr/>
            </p:nvSpPr>
            <p:spPr>
              <a:xfrm flipV="1">
                <a:off x="7818888" y="6071518"/>
                <a:ext cx="158609" cy="82675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46" name="直接连接符 45"/>
              <p:cNvCxnSpPr>
                <a:endCxn id="38" idx="3"/>
              </p:cNvCxnSpPr>
              <p:nvPr/>
            </p:nvCxnSpPr>
            <p:spPr>
              <a:xfrm flipH="1" flipV="1">
                <a:off x="6228470" y="5291859"/>
                <a:ext cx="2164760" cy="679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7" name="文本框 46"/>
                  <p:cNvSpPr txBox="1"/>
                  <p:nvPr/>
                </p:nvSpPr>
                <p:spPr>
                  <a:xfrm>
                    <a:off x="7358175" y="4954077"/>
                    <a:ext cx="330732" cy="3021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zh-CN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sub>
                          </m:sSub>
                        </m:oMath>
                      </m:oMathPara>
                    </a14:m>
                    <a:endParaRPr lang="zh-CN" altLang="en-US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47" name="文本框 4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58175" y="4954077"/>
                    <a:ext cx="330732" cy="302199"/>
                  </a:xfrm>
                  <a:prstGeom prst="rect">
                    <a:avLst/>
                  </a:prstGeom>
                  <a:blipFill rotWithShape="1">
                    <a:blip r:embed="rId3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8" name="文本框 47"/>
                  <p:cNvSpPr txBox="1"/>
                  <p:nvPr/>
                </p:nvSpPr>
                <p:spPr>
                  <a:xfrm>
                    <a:off x="7739504" y="4968087"/>
                    <a:ext cx="379783" cy="3021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zh-CN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sub>
                          </m:sSub>
                        </m:oMath>
                      </m:oMathPara>
                    </a14:m>
                    <a:endParaRPr lang="zh-CN" altLang="en-US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48" name="文本框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39504" y="4968087"/>
                    <a:ext cx="379783" cy="302199"/>
                  </a:xfrm>
                  <a:prstGeom prst="rect">
                    <a:avLst/>
                  </a:prstGeom>
                  <a:blipFill rotWithShape="1">
                    <a:blip r:embed="rId4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9" name="矩形 48"/>
              <p:cNvSpPr/>
              <p:nvPr/>
            </p:nvSpPr>
            <p:spPr>
              <a:xfrm>
                <a:off x="7833887" y="5479602"/>
                <a:ext cx="128609" cy="257817"/>
              </a:xfrm>
              <a:prstGeom prst="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0" name="文本框 49"/>
                  <p:cNvSpPr txBox="1"/>
                  <p:nvPr/>
                </p:nvSpPr>
                <p:spPr>
                  <a:xfrm>
                    <a:off x="7148891" y="5447469"/>
                    <a:ext cx="749300" cy="53341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altLang="zh-CN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altLang="zh-CN" sz="1400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zh-CN" sz="140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1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zh-CN" altLang="en-US" sz="1400" dirty="0"/>
                  </a:p>
                </p:txBody>
              </p:sp>
            </mc:Choice>
            <mc:Fallback>
              <p:sp>
                <p:nvSpPr>
                  <p:cNvPr id="50" name="文本框 4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48891" y="5447469"/>
                    <a:ext cx="749300" cy="533416"/>
                  </a:xfrm>
                  <a:prstGeom prst="rect">
                    <a:avLst/>
                  </a:prstGeom>
                  <a:blipFill rotWithShape="1">
                    <a:blip r:embed="rId5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51" name="组合 50"/>
              <p:cNvGrpSpPr/>
              <p:nvPr/>
            </p:nvGrpSpPr>
            <p:grpSpPr>
              <a:xfrm>
                <a:off x="8283063" y="5503058"/>
                <a:ext cx="223746" cy="237272"/>
                <a:chOff x="10007410" y="2358717"/>
                <a:chExt cx="223746" cy="237272"/>
              </a:xfrm>
            </p:grpSpPr>
            <p:sp>
              <p:nvSpPr>
                <p:cNvPr id="66" name="椭圆 65"/>
                <p:cNvSpPr/>
                <p:nvPr/>
              </p:nvSpPr>
              <p:spPr>
                <a:xfrm>
                  <a:off x="10007410" y="2358717"/>
                  <a:ext cx="223746" cy="237272"/>
                </a:xfrm>
                <a:prstGeom prst="ellipse">
                  <a:avLst/>
                </a:prstGeom>
                <a:solidFill>
                  <a:schemeClr val="bg2">
                    <a:lumMod val="50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67" name="直接连接符 66"/>
                <p:cNvCxnSpPr>
                  <a:stCxn id="66" idx="2"/>
                  <a:endCxn id="66" idx="6"/>
                </p:cNvCxnSpPr>
                <p:nvPr/>
              </p:nvCxnSpPr>
              <p:spPr>
                <a:xfrm>
                  <a:off x="10007410" y="2477353"/>
                  <a:ext cx="223746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接连接符 51"/>
              <p:cNvCxnSpPr>
                <a:endCxn id="66" idx="0"/>
              </p:cNvCxnSpPr>
              <p:nvPr/>
            </p:nvCxnSpPr>
            <p:spPr>
              <a:xfrm>
                <a:off x="8394936" y="5297091"/>
                <a:ext cx="0" cy="20596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>
                <a:stCxn id="66" idx="4"/>
                <a:endCxn id="54" idx="3"/>
              </p:cNvCxnSpPr>
              <p:nvPr/>
            </p:nvCxnSpPr>
            <p:spPr>
              <a:xfrm flipH="1">
                <a:off x="8393231" y="5740330"/>
                <a:ext cx="1705" cy="3311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等腰三角形 53"/>
              <p:cNvSpPr/>
              <p:nvPr/>
            </p:nvSpPr>
            <p:spPr>
              <a:xfrm flipV="1">
                <a:off x="8313926" y="6071517"/>
                <a:ext cx="158609" cy="82675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55" name="直接箭头连接符 54"/>
              <p:cNvCxnSpPr/>
              <p:nvPr/>
            </p:nvCxnSpPr>
            <p:spPr>
              <a:xfrm flipV="1">
                <a:off x="8395611" y="5317834"/>
                <a:ext cx="0" cy="161768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6" name="文本框 55"/>
                  <p:cNvSpPr txBox="1"/>
                  <p:nvPr/>
                </p:nvSpPr>
                <p:spPr>
                  <a:xfrm>
                    <a:off x="8469911" y="5376331"/>
                    <a:ext cx="747518" cy="48365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altLang="zh-CN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CN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altLang="zh-CN" sz="1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altLang="zh-CN" sz="14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altLang="zh-CN" sz="1400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altLang="zh-CN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400" b="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b="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zh-CN" sz="1400" b="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sz="1400" b="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1400" b="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</m:oMath>
                      </m:oMathPara>
                    </a14:m>
                    <a:endParaRPr lang="zh-CN" altLang="en-US" sz="1400" dirty="0"/>
                  </a:p>
                </p:txBody>
              </p:sp>
            </mc:Choice>
            <mc:Fallback>
              <p:sp>
                <p:nvSpPr>
                  <p:cNvPr id="56" name="文本框 5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69911" y="5376331"/>
                    <a:ext cx="747518" cy="483659"/>
                  </a:xfrm>
                  <a:prstGeom prst="rect">
                    <a:avLst/>
                  </a:prstGeom>
                  <a:blipFill rotWithShape="1">
                    <a:blip r:embed="rId6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7" name="直接箭头连接符 56"/>
              <p:cNvCxnSpPr/>
              <p:nvPr/>
            </p:nvCxnSpPr>
            <p:spPr>
              <a:xfrm>
                <a:off x="6417893" y="5295075"/>
                <a:ext cx="143302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8" name="组合 57"/>
              <p:cNvGrpSpPr/>
              <p:nvPr/>
            </p:nvGrpSpPr>
            <p:grpSpPr>
              <a:xfrm>
                <a:off x="6665893" y="5498085"/>
                <a:ext cx="223746" cy="237272"/>
                <a:chOff x="10007410" y="2358717"/>
                <a:chExt cx="223746" cy="237272"/>
              </a:xfrm>
            </p:grpSpPr>
            <p:sp>
              <p:nvSpPr>
                <p:cNvPr id="64" name="椭圆 63"/>
                <p:cNvSpPr/>
                <p:nvPr/>
              </p:nvSpPr>
              <p:spPr>
                <a:xfrm>
                  <a:off x="10007410" y="2358717"/>
                  <a:ext cx="223746" cy="237272"/>
                </a:xfrm>
                <a:prstGeom prst="ellipse">
                  <a:avLst/>
                </a:prstGeom>
                <a:solidFill>
                  <a:schemeClr val="bg2">
                    <a:lumMod val="50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65" name="直接连接符 64"/>
                <p:cNvCxnSpPr>
                  <a:stCxn id="64" idx="2"/>
                  <a:endCxn id="64" idx="6"/>
                </p:cNvCxnSpPr>
                <p:nvPr/>
              </p:nvCxnSpPr>
              <p:spPr>
                <a:xfrm>
                  <a:off x="10007410" y="2477353"/>
                  <a:ext cx="223746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9" name="直接连接符 58"/>
              <p:cNvCxnSpPr>
                <a:endCxn id="64" idx="0"/>
              </p:cNvCxnSpPr>
              <p:nvPr/>
            </p:nvCxnSpPr>
            <p:spPr>
              <a:xfrm>
                <a:off x="6777766" y="5292118"/>
                <a:ext cx="0" cy="20596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>
                <a:stCxn id="64" idx="4"/>
                <a:endCxn id="61" idx="3"/>
              </p:cNvCxnSpPr>
              <p:nvPr/>
            </p:nvCxnSpPr>
            <p:spPr>
              <a:xfrm flipH="1">
                <a:off x="6776061" y="5735357"/>
                <a:ext cx="1705" cy="3311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等腰三角形 60"/>
              <p:cNvSpPr/>
              <p:nvPr/>
            </p:nvSpPr>
            <p:spPr>
              <a:xfrm flipV="1">
                <a:off x="6696756" y="6066544"/>
                <a:ext cx="158609" cy="82675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62" name="直接箭头连接符 61"/>
              <p:cNvCxnSpPr/>
              <p:nvPr/>
            </p:nvCxnSpPr>
            <p:spPr>
              <a:xfrm flipV="1">
                <a:off x="6778441" y="5312861"/>
                <a:ext cx="0" cy="161768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3" name="文本框 62"/>
                  <p:cNvSpPr txBox="1"/>
                  <p:nvPr/>
                </p:nvSpPr>
                <p:spPr>
                  <a:xfrm>
                    <a:off x="6032882" y="5616721"/>
                    <a:ext cx="747518" cy="49705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CN" sz="1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f>
                            <m:fPr>
                              <m:ctrlPr>
                                <a:rPr lang="en-US" altLang="zh-CN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altLang="zh-CN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𝑖𝑛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altLang="zh-CN" sz="14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altLang="zh-CN" sz="1400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oMath>
                      </m:oMathPara>
                    </a14:m>
                    <a:endParaRPr lang="zh-CN" altLang="en-US" sz="1400" dirty="0"/>
                  </a:p>
                </p:txBody>
              </p:sp>
            </mc:Choice>
            <mc:Fallback>
              <p:sp>
                <p:nvSpPr>
                  <p:cNvPr id="63" name="文本框 6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32882" y="5616721"/>
                    <a:ext cx="747518" cy="497059"/>
                  </a:xfrm>
                  <a:prstGeom prst="rect">
                    <a:avLst/>
                  </a:prstGeom>
                  <a:blipFill rotWithShape="1">
                    <a:blip r:embed="rId7"/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8" name="箭头: 右 67"/>
            <p:cNvSpPr/>
            <p:nvPr/>
          </p:nvSpPr>
          <p:spPr>
            <a:xfrm>
              <a:off x="3891107" y="4764899"/>
              <a:ext cx="1805292" cy="23352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3757906" y="4419750"/>
              <a:ext cx="2510622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600" dirty="0">
                  <a:solidFill>
                    <a:srgbClr val="FF0000"/>
                  </a:solidFill>
                  <a:latin typeface="+mn-ea"/>
                  <a:cs typeface="Times New Roman" panose="02020603050405020304" pitchFamily="18" charset="0"/>
                </a:rPr>
                <a:t>Backward Euler </a:t>
              </a:r>
              <a:r>
                <a:rPr lang="zh-CN" altLang="en-US" sz="1600" dirty="0">
                  <a:solidFill>
                    <a:srgbClr val="FF0000"/>
                  </a:solidFill>
                  <a:latin typeface="+mn-ea"/>
                  <a:cs typeface="Times New Roman" panose="02020603050405020304" pitchFamily="18" charset="0"/>
                </a:rPr>
                <a:t>等效</a:t>
              </a:r>
              <a:endParaRPr lang="zh-CN" altLang="en-US" sz="16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r:id="rId8" p14:bwMode="auto">
            <p14:nvContentPartPr>
              <p14:cNvPr id="71" name="墨迹 70"/>
              <p14:cNvContentPartPr/>
              <p14:nvPr/>
            </p14:nvContentPartPr>
            <p14:xfrm>
              <a:off x="575918" y="4095188"/>
              <a:ext cx="826560" cy="486360"/>
            </p14:xfrm>
          </p:contentPart>
        </mc:Choice>
        <mc:Fallback xmlns="">
          <p:pic>
            <p:nvPicPr>
              <p:cNvPr id="71" name="墨迹 70"/>
            </p:nvPicPr>
            <p:blipFill>
              <a:blip r:embed="rId9"/>
            </p:blipFill>
            <p:spPr>
              <a:xfrm>
                <a:off x="575918" y="4095188"/>
                <a:ext cx="826560" cy="48636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0" p14:bwMode="auto">
            <p14:nvContentPartPr>
              <p14:cNvPr id="72" name="墨迹 71"/>
              <p14:cNvContentPartPr/>
              <p14:nvPr/>
            </p14:nvContentPartPr>
            <p14:xfrm flipH="1">
              <a:off x="2509818" y="4095188"/>
              <a:ext cx="826560" cy="486360"/>
            </p14:xfrm>
          </p:contentPart>
        </mc:Choice>
        <mc:Fallback xmlns="">
          <p:pic>
            <p:nvPicPr>
              <p:cNvPr id="72" name="墨迹 71"/>
            </p:nvPicPr>
            <p:blipFill>
              <a:blip r:embed="rId11"/>
            </p:blipFill>
            <p:spPr>
              <a:xfrm flipH="1">
                <a:off x="2509818" y="4095188"/>
                <a:ext cx="826560" cy="486360"/>
              </a:xfrm>
              <a:prstGeom prst="rect"/>
            </p:spPr>
          </p:pic>
        </mc:Fallback>
      </mc:AlternateContent>
      <p:sp>
        <p:nvSpPr>
          <p:cNvPr id="74" name="文本框 73"/>
          <p:cNvSpPr txBox="1"/>
          <p:nvPr/>
        </p:nvSpPr>
        <p:spPr>
          <a:xfrm>
            <a:off x="858198" y="2206804"/>
            <a:ext cx="19993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dirty="0"/>
              <a:t>节点电压方程：</a:t>
            </a:r>
            <a:endParaRPr lang="en-US" altLang="zh-CN" sz="1800" dirty="0"/>
          </a:p>
        </p:txBody>
      </p:sp>
      <p:cxnSp>
        <p:nvCxnSpPr>
          <p:cNvPr id="75" name="直接箭头连接符 74"/>
          <p:cNvCxnSpPr/>
          <p:nvPr/>
        </p:nvCxnSpPr>
        <p:spPr>
          <a:xfrm flipH="1">
            <a:off x="8090932" y="3858494"/>
            <a:ext cx="9097" cy="596208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/>
        </p:nvSpPr>
        <p:spPr>
          <a:xfrm>
            <a:off x="6732962" y="3437285"/>
            <a:ext cx="2734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FF0000"/>
                </a:solidFill>
              </a:rPr>
              <a:t>Aggressor inject current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pic>
        <p:nvPicPr>
          <p:cNvPr id="81" name="图片 8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28320" y="2581571"/>
            <a:ext cx="4752381" cy="266667"/>
          </a:xfrm>
          <a:prstGeom prst="rect">
            <a:avLst/>
          </a:prstGeom>
        </p:spPr>
      </p:pic>
      <p:sp>
        <p:nvSpPr>
          <p:cNvPr id="82" name="文本框 81"/>
          <p:cNvSpPr txBox="1"/>
          <p:nvPr/>
        </p:nvSpPr>
        <p:spPr>
          <a:xfrm>
            <a:off x="5828320" y="2243637"/>
            <a:ext cx="27503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I </a:t>
            </a:r>
            <a:r>
              <a:rPr lang="zh-CN" altLang="en-US" sz="1200" dirty="0"/>
              <a:t>通过查询 </a:t>
            </a:r>
            <a:r>
              <a:rPr lang="en-US" altLang="zh-CN" sz="1200" dirty="0"/>
              <a:t>vivo </a:t>
            </a:r>
            <a:r>
              <a:rPr lang="zh-CN" altLang="en-US" sz="1200" dirty="0"/>
              <a:t>表得到：</a:t>
            </a:r>
            <a:endParaRPr lang="en-US" altLang="zh-CN" sz="1200" dirty="0"/>
          </a:p>
        </p:txBody>
      </p:sp>
      <p:sp>
        <p:nvSpPr>
          <p:cNvPr id="83" name="文本框 82"/>
          <p:cNvSpPr txBox="1"/>
          <p:nvPr/>
        </p:nvSpPr>
        <p:spPr>
          <a:xfrm>
            <a:off x="2805834" y="4031824"/>
            <a:ext cx="4442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FF0000"/>
                </a:solidFill>
              </a:rPr>
              <a:t>?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0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144" y="358219"/>
            <a:ext cx="10360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A3F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CCS noise Stage Output Voltage Tables</a:t>
            </a:r>
            <a:endParaRPr lang="zh-CN" altLang="en-US" sz="2400" dirty="0">
              <a:solidFill>
                <a:srgbClr val="0A3F78"/>
              </a:solidFill>
              <a:latin typeface="+mj-ea"/>
              <a:ea typeface="+mj-ea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57500" y="3743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02666" y="3713451"/>
            <a:ext cx="4638095" cy="2447619"/>
          </a:xfrm>
          <a:prstGeom prst="rect">
            <a:avLst/>
          </a:prstGeom>
        </p:spPr>
      </p:pic>
      <p:sp>
        <p:nvSpPr>
          <p:cNvPr id="4" name="Content Placeholder 2"/>
          <p:cNvSpPr txBox="1"/>
          <p:nvPr/>
        </p:nvSpPr>
        <p:spPr>
          <a:xfrm>
            <a:off x="364904" y="1134209"/>
            <a:ext cx="10675857" cy="12337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270"/>
              </a:spcBef>
              <a:buClr>
                <a:srgbClr val="0A3F78"/>
              </a:buClr>
              <a:buFont typeface="Wingdings" panose="05000000000000000000" pitchFamily="2" charset="2"/>
              <a:buChar char="n"/>
              <a:tabLst>
                <a:tab pos="542290" algn="l"/>
                <a:tab pos="1085215" algn="l"/>
                <a:tab pos="1628140" algn="l"/>
                <a:tab pos="2171065" algn="l"/>
                <a:tab pos="2713990" algn="l"/>
                <a:tab pos="3256915" algn="l"/>
                <a:tab pos="3799840" algn="l"/>
                <a:tab pos="4342765" algn="l"/>
                <a:tab pos="4885690" algn="l"/>
                <a:tab pos="5428615" algn="l"/>
                <a:tab pos="5971540" algn="l"/>
              </a:tabLst>
            </a:pPr>
            <a:r>
              <a:rPr lang="en-US" altLang="zh-CN" sz="1600" dirty="0" err="1">
                <a:latin typeface="+mn-ea"/>
                <a:cs typeface="Arial" panose="020B0604020202020204" pitchFamily="34" charset="0"/>
              </a:rPr>
              <a:t>output_voltage_table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 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包含了单个 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CCB 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的时序信息，并使用 </a:t>
            </a:r>
            <a:r>
              <a:rPr lang="en-US" altLang="zh-CN" sz="1600" b="1" dirty="0">
                <a:latin typeface="+mn-ea"/>
                <a:cs typeface="Arial" panose="020B0604020202020204" pitchFamily="34" charset="0"/>
              </a:rPr>
              <a:t>ramp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 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输入波形来表征；</a:t>
            </a:r>
            <a:endParaRPr lang="zh-CN" altLang="en-US" sz="1600" dirty="0">
              <a:latin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270"/>
              </a:spcBef>
              <a:buClr>
                <a:srgbClr val="0A3F78"/>
              </a:buClr>
              <a:buFont typeface="Wingdings" panose="05000000000000000000" pitchFamily="2" charset="2"/>
              <a:buChar char="n"/>
              <a:tabLst>
                <a:tab pos="542290" algn="l"/>
                <a:tab pos="1085215" algn="l"/>
                <a:tab pos="1628140" algn="l"/>
                <a:tab pos="2171065" algn="l"/>
                <a:tab pos="2713990" algn="l"/>
                <a:tab pos="3256915" algn="l"/>
                <a:tab pos="3799840" algn="l"/>
                <a:tab pos="4342765" algn="l"/>
                <a:tab pos="4885690" algn="l"/>
                <a:tab pos="5428615" algn="l"/>
                <a:tab pos="5971540" algn="l"/>
              </a:tabLst>
            </a:pPr>
            <a:r>
              <a:rPr lang="zh-CN" altLang="en-US" sz="1600" dirty="0">
                <a:latin typeface="+mn-ea"/>
                <a:cs typeface="Arial" panose="020B0604020202020204" pitchFamily="34" charset="0"/>
              </a:rPr>
              <a:t>包含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2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个独立参数：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input slew (</a:t>
            </a:r>
            <a:r>
              <a:rPr lang="en-US" altLang="zh-CN" sz="1600" b="1" dirty="0">
                <a:latin typeface="+mn-ea"/>
                <a:cs typeface="Arial" panose="020B0604020202020204" pitchFamily="34" charset="0"/>
              </a:rPr>
              <a:t>rail_to_rail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)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、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load cap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；</a:t>
            </a:r>
            <a:endParaRPr lang="en-US" altLang="zh-CN" sz="1600" dirty="0">
              <a:latin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270"/>
              </a:spcBef>
              <a:buClr>
                <a:srgbClr val="0A3F78"/>
              </a:buClr>
              <a:buFont typeface="Wingdings" panose="05000000000000000000" pitchFamily="2" charset="2"/>
              <a:buChar char="n"/>
              <a:tabLst>
                <a:tab pos="542290" algn="l"/>
                <a:tab pos="1085215" algn="l"/>
                <a:tab pos="1628140" algn="l"/>
                <a:tab pos="2171065" algn="l"/>
                <a:tab pos="2713990" algn="l"/>
                <a:tab pos="3256915" algn="l"/>
                <a:tab pos="3799840" algn="l"/>
                <a:tab pos="4342765" algn="l"/>
                <a:tab pos="4885690" algn="l"/>
                <a:tab pos="5428615" algn="l"/>
                <a:tab pos="5971540" algn="l"/>
              </a:tabLst>
            </a:pPr>
            <a:r>
              <a:rPr lang="zh-CN" altLang="en-US" sz="1600" dirty="0">
                <a:latin typeface="+mn-ea"/>
                <a:cs typeface="Arial" panose="020B0604020202020204" pitchFamily="34" charset="0"/>
              </a:rPr>
              <a:t>对于每组 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vector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，记录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5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个 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voltage 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及对应 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t</a:t>
            </a:r>
            <a:r>
              <a:rPr lang="zh-CN" altLang="en-US" sz="1600" dirty="0">
                <a:latin typeface="+mn-ea"/>
                <a:cs typeface="Arial" panose="020B0604020202020204" pitchFamily="34" charset="0"/>
              </a:rPr>
              <a:t>：</a:t>
            </a:r>
            <a:r>
              <a:rPr lang="en-US" altLang="zh-CN" sz="1600" dirty="0">
                <a:latin typeface="+mn-ea"/>
                <a:cs typeface="Arial" panose="020B0604020202020204" pitchFamily="34" charset="0"/>
              </a:rPr>
              <a:t>10% vdd, 30% vdd, 50% vdd, 70% vdd, 90%vdd</a:t>
            </a:r>
            <a:endParaRPr lang="zh-CN" altLang="en-US" sz="1600" dirty="0">
              <a:latin typeface="+mn-ea"/>
              <a:cs typeface="Arial" panose="020B0604020202020204" pitchFamily="3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04" y="3237261"/>
            <a:ext cx="5676190" cy="2923809"/>
          </a:xfrm>
          <a:prstGeom prst="rect">
            <a:avLst/>
          </a:prstGeom>
        </p:spPr>
      </p:pic>
    </p:spTree>
  </p:cSld>
  <p:clrMapOvr>
    <a:masterClrMapping/>
  </p:clrMapOvr>
  <p:transition spd="slow" advTm="0">
    <p:wipe/>
  </p:transition>
</p:sld>
</file>

<file path=ppt/tags/tag1.xml><?xml version="1.0" encoding="utf-8"?>
<p:tagLst xmlns:p="http://schemas.openxmlformats.org/presentationml/2006/main">
  <p:tag name="ISPRING_PRESENTATION_TITLE" val="PowerPoint 演示文稿"/>
  <p:tag name="ISPRING_SCORM_RATE_SLIDES" val="0"/>
  <p:tag name="ISPRING_SCORM_PASSING_SCORE" val="0.000000"/>
  <p:tag name="ISPRING_ULTRA_SCORM_COURSE_ID" val="66C221A4-F9EE-4029-8F78-3C30536C915A"/>
  <p:tag name="ISPRINGONLINEFOLDERID" val="0"/>
  <p:tag name="ISPRINGONLINEFOLDERPATH" val="内容列表"/>
  <p:tag name="ISPRINGCLOUDFOLDERID" val="0"/>
  <p:tag name="ISPRINGCLOUDFOLDERPATH" val="系统信息库"/>
  <p:tag name="ISPRING_OUTPUT_FOLDER" val="G:\第十一批待发作品\365286"/>
  <p:tag name="ISPRING_FIRST_PUBLISH" val="1"/>
  <p:tag name="ISPRING_PLAYERS_CUSTOMIZATION" val="UEsDBBQAAgAIAJaxbk8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CWsW5PCH4LIykDAACGDAAAJwAAAHVuaXZlcnNhbC9mbGFzaF9wdWJsaXNoaW5nX3NldHRpbmdzLnhtbNVX3W7aMBS+5yksT70saTu6diihqgpo1VpAhW3tVWViQ6w6dhbbUHq1p9mD7Ul2HAMFtevSH6RNCBGfn+/8n5jw6DYVaMJyzZWM8G51ByMmY0W5HEf4y6C9fYiRNkRSIpRkEZYKo6NGJczsUHCd9JkxIKoRwEhdz0yEE2OyehBMp9Mq11nuuEpYA/i6Gqs0yHKmmTQsDzJBZvBjZhnTeI5QAgC+qZJztUalglDokc4VtYIhTsFzyV1QRLQF0QkOvNiQxDfjXFlJT5RQOcrHwwi/Ozx2n4WMh2rylEmXE90AoiObOqGUOy+I6PM7hhLGxwm4e1DDaMqpSSK8V3MoIB08RCmwfejEoZwoyIE0c/iUGUKJIf7o7Rl2a/SC4El0JknK4wFwkIs/ws3B9aerXuvi7LTz+XrQ7Z4NTnveiUInWMcJg3VDITikbB6zpZ2QGEPiBPwGnRERmoXBKmkhNlJyzTl3RkMlIPeFFrRROmS0Q1K2Uo3+DZdtkNzFaASBiFmEj3NOBEbcEMHjpbK2Q224KareXpVEgAXtydB5H9+b99mJE5JrturWgqNdzuPGN2UFRTNlkeA3DBmFIH6bwlPC0Gpx0ChXaUGF9jFICw4WJ5xNGT0qcjoH/JOhKzCRWtCEXs0EM97Cd8vv0JCNVA64jEygs4HOtcevPgs4I1rfg5KFj1v9s9Nm6/q002xdbrkACZ0QGT8THArO0sxsBJ/MkFRmoQfpiInVrCgK5bTglYmt+vIyaJ5a4cv81sVYgd5gSTZj5TmF+asHpc0mZFIMohuuAhpGkENJPCYwYlgXXFpWFjAmEikpZojEsNa0G+sJV1YDxQ+wh9Yv99DrIy6L0xhWG1jMKctLQe7s7r2v7X84OPxYrwa/fvzcflJpvvB7gjhzfuOfPLnyl2v/4TYMA7elH1/aJrf/5s7uXbS+lslrp3U5KFXSVr8UXLeMVPdzGakL/5LprbxgSrkAS2nshwzWkuApN4y+ZYu9oE1e9W73PbaZNtlgzK8Zjf8mZH9aXhPX7oVh8OjF1XFSLnkKiXArcXnbbezXduCm+SirUgG09f8OjcpvUEsDBBQAAgAIAJaxbk+1/AlkugIAAFUKAAAhAAAAdW5pdmVyc2FsL2ZsYXNoX3NraW5fc2V0dGluZ3MueG1slVZtb+IwDP5+vwJx3+nulZ3UITHGSZN2t+k27XvamjYiTaokZce/vzhN1gQo9LAmEft5bMexzVK1pXzxYTJJc8GEfAatKS8VarxuQoubadZqLfgsF1wD1zMuZE3YdPHxp/2kiUVeYokdyLGcDcmhDzO3nzEUF+PbHGWIkIu6IXz/IEoxy0i+LaVoeXExtWrfgGSUbw3y6sd8tR4MwKjS9xrqKKf1Nco4SiNBKcCUvq9RLrIYyYD5SFf2M5LThzp/+wPajiqqLW35CWWI1pAS4iJfL1GG8dx4j19ljnKeoOGvNtAvn1EGoYzsQcbO776iDDJE0zb/0yONFCUWNOacf8R3DhOkMOOHWV2hXCTghTDQxVdw5bF3vQtA7ms49ymOqxTsCet6sBDw0TMGCy1bSBN/6myqEm+PrTbzAYsNYcoAQlUPejJJP5FWeTexrsf9gTfKi9CX0/SQV8HaGlZdwoG7WN/jV6tbuytCp++6IEMJO6cMUuyVPfK3qesRMlD2yGdGC3jkbH+cwaGpI/lHviXuOc/X31iBE3MsnNWfvBUjPeDoqiBVp/CYWhSwUJjOC60B3y1NrK5LKTnKKeVkR0uiqeC/EJft7WVUmhwYXK+d7qxUU83gVMPZHM2aDstlz3E/OmvckN3PQn+57jzRZovfTInWJK9q87OkphPHM2NiCjNNTjNwTxo4yHu+EQHHxh4i1URuQb4IwcaG4UKDGutedMM1BE+ToAZpcrrKqXNyqvy8rTOQa/NqFJSvcqzsgBUtK2b+9CuFNygOGAPWjqor448T+t6XgcI1ARCZV75ru0NnqVumKYMd+OEPFPbKQ3dLlenSoYZb6gfY6LDlnGZUT7pd0fdKvEMC/Qn8q0krcnxgGdH2mmTK3iyafL+G+1yixezXGTZfuMns2fVS5NjYjytolPjv5D9QSwMEFAACAAgAlrFuTyqWD2f+AgAAlwsAACYAAAB1bml2ZXJzYWwvaHRtbF9wdWJsaXNoaW5nX3NldHRpbmdzLnhtbM2Wb08aMRjA3/Mpmi6+lFPnpiN3GCMYiU6IsE1fmXItXGOvvbU98Hy1T7MPtk+yp1dAiI6dRpaFEOjTPr/nX/u04dF9KtCEacOVjPBufQcjJmNFuRxH+MvgdPsQI2OJpEQoySIsFUZHzVqY5UPBTdJn1sJSgwAjTSOzEU6szRpBMJ1O69xk2s0qkVvgm3qs0iDTzDBpmQ4yQQr4sUXGDJ4RKgDgmyo5U2vWagiFnvRZ0VwwxCl4LrkLiogzmwoc+FVDEt+NtcolPVFCaaTHwwi/Ozx2n/kaT2rxlEmXEtMEoRPbBqGUOyeI6PMHhhLGxwl4e7CP0ZRTm0R4b99RYHXwlFKyfeTEUU4UpEDaGT5lllBiiR96e5bdWzMXeBEtJEl5PIAZ5MKPcGtwe3bTa19ddC7Pbwfd7sWg0/NOlDrBKicMVg2F4JDKdcwWdkJiLYkT8Bt0RkQYFgbLovmykZIrzrkxGioBqS+1MBqBp6KI8LHmRGDELRE8XsxaosfMnnIBMTjd3fpIWvwI9PHGCdGGLRuazxiXxbj5TeWCokLlSPA7hqxCEFGewr+EoeV0o5FWaSkVxFhkBKcMTTibMnpUZmkG/JOhGzCR5qAJmy8TzHoL33P+gIZspDRwGZnAVgU5N55ffxE4I8Y8Qsncx63+RafVvu1cttrXWy5AQidExi+EQwlZmtmN8EmBpLJzPUhHTHLDyqJQTsu5KrHVX18Gw9Nc+DK/dTGW0BssyWasvKQwf/WgstmETMqD6A5XiYYjyKEkngkTMRx3LnNWFRgTiZQUBSIxNCrjjvWEq9yAxB9gjzav99DrIy7L0RhuDrCoKdOVkDu7e+/3P3w8OPzUqAe/fvzcXqs0a+E9QZw538NP1jbxRSN/2g3DwPXO59uw1fm/6sK9q/bXKpm6bF8PKhWp3a+E61ZZ1T2vsurKXxu9pSujkgvQZsb+2ECjETzlltG33DSvKPz6+9dvizcq/AajWLt9/98g/Gjx3Fp5X4XBsw/AGshXH9PN2m9QSwMEFAACAAgAlrFuT2hxUpGaAQAAHwYAAB8AAAB1bml2ZXJzYWwvaHRtbF9za2luX3NldHRpbmdzLmpzjZRNb8IwDIbv/AqUXSfEPmG7ocGkSRwmjdu0QyimVKRJlaQdHeK/rw5fTeqOxRfy8uR17CredrrVYhHrPne37rfbv/t7pwFqVudw7euiRU9RZ0YkC5glKYhEAguQ4nj0JO/OBGXMpDOdlx9oa2p+TOE/Sy5MHc8IC01ohjpcEOA3oW2owz8nsVOra19TrdHz3Fole5GSFqTtSaVT7hh29epWvcQAVgXoC+iSR+CZDtxqI8+ODwOMOhepNOOynKpY9eY8Wsda5XLRln9VZqCrT77eA/2nwcvEsxOJsW8W0jDxZIjRTmYajIFD3scJBgkLPgdR8+279QfqGTcLCugiMYk90qMbjDqd8RgaXRqOMHxMVl6Nbg4wmpyFjd0Td7cYHiF4CbphNb7H8ECV5dk/PmCmVYwdaaDNnp9QofgikfEhdR+D5PCyaNvWvXOh7vpj5j0hFTyhFfX80rbZEYKGAK03lo55TZB3StkJSpREDkVo1LQq6DliwzmC+88u49byaJVW46EajlUbuF6Dniklqtt/XbpnmKuz+wVQSwMEFAACAAgAq4sqUD08L9HBAAAA5QEAABoAAAB1bml2ZXJzYWwvaTE4bl9wcmVzZXRzLnhtbJ2RsQrCMBCG9z5FuN3EbqUkdRPcHHSWmqYaaS8ll1of35SKdJGAQyD/8X0/JCd3r75jT+PJOlSQ8y0wg9o1Fm8Kzqf9pgBGocam7hwaBeiA7apM2rzAozdkArFYgaTgHsJQCjFNE7c0+NhArhtDLCauXS/i6R2K2RTDosLilvYv+zODKssYk9fRduGAVbzHtCCMvFYwOxeN3GLrQPwCGpMATKrBUAJofQJ4DAnAjytAiu+b56RHCvGjYpBitZ4qewNQSwMEFAACAAgAq4sqUHL80YFnAAAAawAAABwAAAB1bml2ZXJzYWwvbG9jYWxfc2V0dGluZ3MueG1sDcw7CsNADEXR3qsQ6p1P58JjdymDIc4ChP0IBo0UZkRIdp/pbnG44/zNSh+Uerglvp4uTLDN98NeiZ/rrR+Yaojtom5IbM40T92ovok+ENFgpbfKD2VFbhG4S25yKaiwkGhnPk/dH1BLAwQUAAIACABElFdHI7RO+/sCAACwCAAAFAAAAHVuaXZlcnNhbC9wbGF5ZXIueG1srVXfT9swEH4u0v6HyO/YLR0DqgTEkNAexoTUse2tMombeE3izHYI5a/f2c7vpWxIe2iVnO/77nz33cW/es5S74lJxUUeoAWeI4/loYh4Hgfo4evt8Tm6unx35Bcp3TPp8ShAZc4NgKbIi5gKJS80gO+pTgLUM2BgRl4huZBc74H7FLjbSCdL9O5oBi65ClCidbEipKoqzBUg8liJtDQkCociI4VkiuWaSeLSQF6DXem/o+GXiZzofcFUD1notweuSVqOZ8UHJNUSCxmTk/l8QX7cfV6HCcvoMc+VpnnIkAeVnNlSPtJwdyeiMmXK2Ga+S3LNtDZJWNvM1yu+OM89JcMAOYdNxpSiMVM4zWNEHJZMgP1tSlVS86gBreFVO17zWr+Ned80brZzpHMuyseUqwSO+pDOOgn0yTCqn9nrWgU9NAq6NUzIk+xXySWL7Ou3VozzBXIBW8XZPLGqQjiAp1saaiH3NwADFdUdxG3TsGsatqCWA7fR1x0Fam67ZVSXkjWlmvlPPGLiC5WSGllcalkyn4yMNZYMwT5xV66b1DXET3SWnv5Db4zfqDU/1WudsYD/0ZhPQNTWhOcRe77l4KNZBjXVDIptbFgXKTYxu5xU+Zj1dD0wuRzrpsBFPE1lzGAMI6op6ezkEJRJqsAlLOUI2zs4CE54nKTw05MM49ODNBmVu0mG3sFBcCrC3QS0NbdlJOM6jsTUKsgnE+vED0ulRcZfrDwHe0avrA5fG7nm6Lrg7cHZ/I9RHMRoBnOLJlaXeertq+bw3sypVp3PpnCWgVphHpguC+fVzEJZjHwitqVlqm/6OTX7sAcd5Tw1HdNc30HvolrzF+ZVPDJfusXS1CRhRjMB+nC+7DFAP2G7DMJb06GIW5E3dcCY2Df3byvabPm6da7rhzrsQw2fOKscxs3UR1BHLEWZR6Me4qL7iKgUdtq1ZNRL2RZutDgBkYoiQO/hob7zxelFd+WzxUWDtXndu8Aulzes9DrhTkGk1nV7Eb/eDfD4G1BLAwQUAAIACACriypQsIcj9GwBAAD3AgAAKQAAAHVuaXZlcnNhbC9za2luX2N1c3RvbWl6YXRpb25fc2V0dGluZ3MueG1sjVLbSiQxEH33K4I/MEkqt4Z2ILeWeVHRAZ+b6ezSrKaXTsRlycebdncYR0c09VR1Tp2iKqdNv8Zon1KeHse/fR6neBdyHuPPtD5DqN1ND9N8M4cUclodKvdjHKbnTfwxLbVaTbmPQz8PdkHTGqPu9SEltXKqZswwiiTz1CvkPLcVa8A1YCvmKLHt6p3EP9057ELMp1Xb1RH6sWETU5jzJg7hzxqO2W+h4w0u534YKy+tBVui7KcWx5ZAjHDJfaEaAASy3BGHi5SN1AR5zDiGYhQFCohwThpRiKQcatY1oqow3wjEJGPUFepp7UZaG0dtkdAQous0rxpbus5IjBEhBJgrXEBnMKpsqBoa1HJAcGBAFG00UYA625mOFe+8sBwp6gXGhRkDGB+Oe9ju7bkO1W+vsz/nF4Inv+AkunhrdcJc7e5pnit5Gx5/P/Q5oHG4OL+59Xf+aqu3m+ur8/++fPXwnrWYtW79qbdfAFBLAwQUAAIACACriypQSnLKSHENAAAnIgAAFwAAAHVuaXZlcnNhbC91bml2ZXJzYWwucG5n7ZppVFNZtoCv5QTigO0r0WJqtQWrBBkiBCQkhTJoFYI1CDIYQCZFSAgISIBgQbWIAynhCcEAWVV2Y9cLczAhgRAVZTAJKZoKUwJBGSKEEMMlCYEEOoGqWr1W/+ufb+XHHc757jl377PP3mffu07hhQC/XTs+2QEAwK5zZ72/BoAt/gCwGWO0TVezetrOT3fZlPq132mgrtdiRlfYEu913gsAGvEmmqiturJx8tmQVADY3aE/NnWh/xEDAIfaznl7fXsTKR09f88uY/TWW7BcA+AAWp4J5shw4fsvtm71OfqXE3/ZcfqC0exnP915Z3Mncv9nX5kePmTq7e/adyuy6V6n2bQcCv9YIlTzvuRVnOtdDN9q5vmU/H+tZEZWwODoRRdVQHoHEd2euTBLrq9q0yywnyKz5T46eW49aVbgrx3q91Z2CF5M8nJXwZQ4fXVr5Ei3a8W2ksGI3Bz3Q7qa55edH0yeJLQpBsLYxroyMP/TtaOqabdK/tn156+G9jBFa6sq9kM9zOhrLs4i712/LY/8SHcxzdO3+tzIRl93iKA/f28ABmAABmAABmAABmAABmAABmAABmAABmAABmAA/7/BKyZLK0Xb6m81+P+22+AdNug2eWcPhAdLXZgsCayCKYeibUlqTrzVKbBlWs6dqOhqDd2t/2tZqlXOJYQtUAldCNziE2vLZq5Hfy9MoCEL2u2n5aJJ17UXLyafDSI91C/N2huyG/aQM9vAlmD2ZgB4PvrhzfF6WHPEckRXItjbVFuaia6mJwnAMifeTGzp2oXt20ueknBYNWCdrm+SehmhebsnsLaTL4ar6CVlETi15eDabDDrlLoT2o6Z9RCpez06U1ORN9/+lTaoDcxd7l/plJLKylEIFLqKksRgaaYcVA8Edaw5EDtwfdJL2OXT77m6NCE+IU6TfrmavxT4BhkDABZX2r0RnZea1Eoaixk+zyyPc5E5EcRKL9kxTLIjvdYlwUqVkFkX7QoTqdpVlajv6zoHj+BhC0USGypHQcHA4R++21OBTD+F6qxZMT5K6UWoewLbLc/bfJHIe730SwH8RtzcY/V0ynTlDBUDMghGThNUkgqsq0Ee2fMO3ktElaahcpFsCA4hyk/pz6rmJgnu7QRuUThmiYEw+asFyqRTiP3KWEJVtDNPnq9xVoxHNmEv0F7rZEpwdYzvSDsRv/mGC3csMbHeNS4en6f1nRUOxKLwEqKiHb+HkvHau1hN/yrq3RAsGAS966Tugjy262ibFdWzyObzOdW2zLUVEev+CSIFeSSYiQ+5LRWD1cTYMSQP+rH/2APPflSCgzMAoFjDxzMVBxeGakpz0C68xnIx9tlc8CFCeF/6+5exm7sSk2VQLO/KnpIMHsw2Z97GjhN7ZkDTJtU6fRVtsn+fFfVapxJLONDH9JkWiT1p8UzfOqw1CLYFODxGmdiuSKyaM6J5zcQhveoCdG9S47Lm5v0gNov2WDzESX+Rf4pUGJlyXtApSRCOZeez1m7nxrr+k8Y80JJJFqNMbB5sB1OfdAxVixJp9MerP/0ZozM4Q4UZnjmBzR5sxCLGvufnbAaSM7hvD3ZljxWH1uYz+bCuq7u5IfZrP24puT7iigyeUDJeMKDmPRCkXWZGbVWryplQg8o1simjMdC6qV8XDe+ZeZNgOVc77R4EPi0Jloyb5vW4JJnXkzFEd867mms2pRz6kSBx3XgcN8pl5ewzREFPOMsyHaIUOw4TZ2hnQjvTcQ/pqNZabqbY0V3mkjK60jJ3Q++WXZN0cVUYLg4WR1Y06FQmeK5pQLYiOUQW4jiTPIwZbAytkjD8HcsPpAyQrlc++CCNIRJR3SmQOM9At6EqYuYJ6jFnrytVZcahYb+OfPQmHBUVheAJe+He/n8b4vVfbczouz75mcqpnn3Git2x3x+npJDs6xGyjJez7ZuAlizUcv1JeE2Q5IrOtE6t8xH9/+Nfd80VTtvVR1lMvsNNPxZw+UYWzI1SJ/6hrHFrcZLQ+26ScI7feJmFmJHs/4Y6o+SN7odOL9NhDr4csJ2BC1fAp11pRqnlXSnIZnodf0VuB34pxedqJsplWkqdNXllGzA+T+8lmVY5zM+2irTzgglxKogTBuIWSkrQOJBoG7EyMniirVKuleWuSQUEncvcp9cehJZZZjzkM4bCuKkPM+0o91ck1C43ttNa1RQht56zFJILgjjPIvooHUfdpAR/vTjwevqUGLLX/5Y5DYuo4zi8hIqywTWRWqZhNrDCQ0ahAJDBrmi9ogiRN/V+Qr3qSArhfYLMlr82Qce3W1TIBeKxeWPwKUI7s7hs72tx5RlcGQSGx5gr+64c7lxlSE14fMcJWxuuI7vNXvaq5CBVgRlzVEH7w/kXefGHCQAUpcAJK6A3GNqpN+tj7YHEzvx9SvzqDKch6RXe+KhOgcgm0R1Si3xZUk9Csv5adFBJ+0Yf1QOfDsuYTmCvY18MQhpbO9CjiwH3EjvsROmjIS9izFlNXAjbsy/GxHfXGcGyJ3r08us21yDJJCzPOHkiSNbFzexwxaXRm9Ynb9F2eTAm7n3nMnWwS9O2w2bCjLX0ekYR5k142/ZgNan+Xo7F8DvO7IVK9qXaEp1rmA3vEThHHCXcT/JE9WdYFhF32IAjOgQa2Tx/EMa0hop3CZb4v6sURNq7x6UjcYh3e2XodPfcXqcJlfki5QXiFDfdgxxlbUxlfk0FSYlePxbMhA8kVOo8iN69k1IDDsWp4/A/UPLOFfji7f/EbRBFx8qq83o23iNe6rBeTV6oRedIFrc2Qge5LXzYc4/aMTwRvJ2kmU2JTRMBgNCSzLtTcOr6UMAlRtIv6Mbo28bGqavFw0ihqDccYb6atcL0o/7iXAaR7UztfuO6eoGc1qTzr8MQzsRYaVYpWBPZFNHrxH7GqtX+6KYLwagjBI1fAbuotYi/UOO/s9xMYguXF5bUZ08dt41YWx6Uge+f4Kuy56KtPSp93b679x/i4D2VQwup7w7FDcmimny+41K9WNJPm17nd3538MTIexFpZ5qHxdPcc9OmvwuSyG6szIhd9eygoqi5MnFY+ZBzx36iUoweTpSovLaXZCbVDPRkbilZkkSsYRd+DsyZPXmXY6KwC/RU/DpzEiLlUBj246x1e595Koioq5k3B261TgzHky7jAmCvdoqTaqCE+9ILj1cfVbATF2Wqb90ljo/YoRtmLo8KK9JaHYZY/Mk/jvf4YNxIzrGR3X4jwm8dywc7Eyor/BwLh/MnKSTtnHNxDacZwpul3loLZVoHU0+xdq1gBCwa+9F6ZKXB1JMlbN7dMpeOTHMJObLJMgDSsX9v3CXL4n7BmNKu/Mesny0SfvOe29roKul40lXHYYeJuLzuGlKIWTSuKpM6VTXUPKpsKYx0ri/kL7fciWwCX5o4VFgl9B9LeYjPnjxii1iV4wNxqlYRhq0Z345w81y8S+E6tPBXpkzJqomQabPJoNrgCR4DtzEMUw+gYy0L577pSvwHyezENCj372fFQDZF1olOv9Fkl2qz95lSJTRC8kWyolFvDbCFAZ/+pYKOE3jEdKLZFyDcmhI1vWA8kQYR8AVpgmUmCjbCuR6F3EdWYPa+iIkP0EUXu2um5baqMl268bOaPqHPOkjZ8nsR4agfwA9hPh/N07AsiysKHIyn+ZoYUUzGiLUBl9bjDu9LB2azpu3m3EbgbcxaVYvLJO+cxyiRC8hL9ryxLp26/WiayilmxyVog5ihPUnJ4hXo0qIM/y5pw44tQrQC5/5qVntzX5Bqly7BWuRAeHYIiBWFj9UHSE4VbnlmCtti9yJG/NDPiu7w/X3+NuX7G9a6oSvrl38I2/qHcG3GGxEZ+67QtpRkjuf/vs4FY+qwx3p9HYf3+s9XX/zzOI6sYh/SzTZiw8aiOIjMkoaKIfSkIEmkXgfs1KPg0vWVsXf2hwr3+HPQhiyrfQWTQhT58+faIFnZmTbztXPcnA37JPVG/dtCf8BTJUxlTyH+N7IJkmt1M+2fg6Q1jRiNDufxLBG2OZUIhzaRkVh56XexiyzDmbbWf5NYkYyA53IsFI6H7wxit+tTBli3NC8/vydptHLGWQTXOS4LPuqWaErv9kMs95XIcmRZ7AcYKxRLzUWP7d3eItIH+CndJIIyj08KlcIufVyL5DzcROYVd13pHW4M3cgLGwnim8+EwWn6vDB2vunRDKiTsOcJHs7YeeT4b76YO33gJXEpMAEFelnoBcN4KMHy8DiiiqBqphc6fLVntw1N7pPefTdLwQ8O5MUu/N0h59rBs67/7tC6VNvKCvQROPmWsFGg1fWTj2MZG00nqts/bTcOViszP+qu4MXs9iGwO4vrcQry04LPOG6NWwBgXNlyXkApw7x3lV2OWD0T/ilB+DEPvjLXM4FH4JbFt1XTjIO0x9t1r2jRbtmn331g6q//GDjtuEl3vpOVq8sHy478sUdB53C5dn767wShT/8X89oV0RqyaIu+9b3qR0IPNS/SYb2TtfnLzh3XHMvf6m2WcvqPXRBtlv5xS4Os1bSFgTC0fby+Izff/tPVhRq0m7saUd7OYX6yy0u/8wM45xPgXXc6Mu9fUEsDBBQAAgAIAKuLKlCV7pF+SwAAAGsAAAAbAAAAdW5pdmVyc2FsL3VuaXZlcnNhbC5wbmcueG1ss7GvyM1RKEstKs7Mz7NVMtQzULK34+WyKShKLctMLVeoAIoBBSFASaESyDVCcMszU0oygEIG5mYIwYzUzPSMElslCwNzuKA+0EwAUEsBAgAAFAACAAgAlrFuTxUOrShkBAAABxEAAB0AAAAAAAAAAQAAAAAAAAAAAHVuaXZlcnNhbC9jb21tb25fbWVzc2FnZXMubG5nUEsBAgAAFAACAAgAlrFuTwh+CyMpAwAAhgwAACcAAAAAAAAAAQAAAAAAnwQAAHVuaXZlcnNhbC9mbGFzaF9wdWJsaXNoaW5nX3NldHRpbmdzLnhtbFBLAQIAABQAAgAIAJaxbk+1/AlkugIAAFUKAAAhAAAAAAAAAAEAAAAAAA0IAAB1bml2ZXJzYWwvZmxhc2hfc2tpbl9zZXR0aW5ncy54bWxQSwECAAAUAAIACACWsW5PKpYPZ/4CAACXCwAAJgAAAAAAAAABAAAAAAAGCwAAdW5pdmVyc2FsL2h0bWxfcHVibGlzaGluZ19zZXR0aW5ncy54bWxQSwECAAAUAAIACACWsW5PaHFSkZoBAAAfBgAAHwAAAAAAAAABAAAAAABIDgAAdW5pdmVyc2FsL2h0bWxfc2tpbl9zZXR0aW5ncy5qc1BLAQIAABQAAgAIAKuLKlA9PC/RwQAAAOUBAAAaAAAAAAAAAAEAAAAAAB8QAAB1bml2ZXJzYWwvaTE4bl9wcmVzZXRzLnhtbFBLAQIAABQAAgAIAKuLKlBy/NGBZwAAAGsAAAAcAAAAAAAAAAEAAAAAABgRAAB1bml2ZXJzYWwvbG9jYWxfc2V0dGluZ3MueG1sUEsBAgAAFAACAAgARJRXRyO0Tvv7AgAAsAgAABQAAAAAAAAAAQAAAAAAuREAAHVuaXZlcnNhbC9wbGF5ZXIueG1sUEsBAgAAFAACAAgAq4sqULCHI/RsAQAA9wIAACkAAAAAAAAAAQAAAAAA5hQAAHVuaXZlcnNhbC9za2luX2N1c3RvbWl6YXRpb25fc2V0dGluZ3MueG1sUEsBAgAAFAACAAgAq4sqUEpyykhxDQAAJyIAABcAAAAAAAAAAAAAAAAAmRYAAHVuaXZlcnNhbC91bml2ZXJzYWwucG5nUEsBAgAAFAACAAgAq4sqUJXukX5LAAAAawAAABsAAAAAAAAAAQAAAAAAPyQAAHVuaXZlcnNhbC91bml2ZXJzYWwucG5nLnhtbFBLBQYAAAAACwALAEkDAADDJAAAAAA=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COMMONDATA" val="eyJoZGlkIjoiOWFjMTk2YjYyOWM3YjNjZWYxYjNkMmMwNzdmYjVjNTg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iga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3376</Words>
  <Application>WPS 演示</Application>
  <PresentationFormat>宽屏</PresentationFormat>
  <Paragraphs>244</Paragraphs>
  <Slides>15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Arial</vt:lpstr>
      <vt:lpstr>宋体</vt:lpstr>
      <vt:lpstr>Wingdings</vt:lpstr>
      <vt:lpstr>华文细黑</vt:lpstr>
      <vt:lpstr>Times New Roman</vt:lpstr>
      <vt:lpstr>Cambria Math</vt:lpstr>
      <vt:lpstr>微软雅黑</vt:lpstr>
      <vt:lpstr>Arial Unicode MS</vt:lpstr>
      <vt:lpstr>Arial Black</vt:lpstr>
      <vt:lpstr>Calibri</vt:lpstr>
      <vt:lpstr>Arial Bold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陈俊</cp:lastModifiedBy>
  <cp:revision>538</cp:revision>
  <dcterms:created xsi:type="dcterms:W3CDTF">2015-11-30T12:05:00Z</dcterms:created>
  <dcterms:modified xsi:type="dcterms:W3CDTF">2025-02-12T16:19:13Z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18A475FD12C44A8FBA5AFD9C0DF4B545</vt:lpwstr>
  </property>
  <property fmtid="{D5CDD505-2E9C-101B-9397-08002B2CF9AE}" pid="3" name="KSOProductBuildVer">
    <vt:lpwstr>2052-11.1.0.12165</vt:lpwstr>
  </property>
</Properties>
</file>