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285" r:id="rId1"/>
    <p:sldMasterId id="2147484301" r:id="rId2"/>
  </p:sldMasterIdLst>
  <p:notesMasterIdLst>
    <p:notesMasterId r:id="rId32"/>
  </p:notesMasterIdLst>
  <p:handoutMasterIdLst>
    <p:handoutMasterId r:id="rId33"/>
  </p:handoutMasterIdLst>
  <p:sldIdLst>
    <p:sldId id="624" r:id="rId3"/>
    <p:sldId id="741" r:id="rId4"/>
    <p:sldId id="742" r:id="rId5"/>
    <p:sldId id="758" r:id="rId6"/>
    <p:sldId id="743" r:id="rId7"/>
    <p:sldId id="744" r:id="rId8"/>
    <p:sldId id="747" r:id="rId9"/>
    <p:sldId id="748" r:id="rId10"/>
    <p:sldId id="760" r:id="rId11"/>
    <p:sldId id="749" r:id="rId12"/>
    <p:sldId id="745" r:id="rId13"/>
    <p:sldId id="750" r:id="rId14"/>
    <p:sldId id="754" r:id="rId15"/>
    <p:sldId id="755" r:id="rId16"/>
    <p:sldId id="757" r:id="rId17"/>
    <p:sldId id="756" r:id="rId18"/>
    <p:sldId id="770" r:id="rId19"/>
    <p:sldId id="751" r:id="rId20"/>
    <p:sldId id="761" r:id="rId21"/>
    <p:sldId id="759" r:id="rId22"/>
    <p:sldId id="762" r:id="rId23"/>
    <p:sldId id="763" r:id="rId24"/>
    <p:sldId id="765" r:id="rId25"/>
    <p:sldId id="768" r:id="rId26"/>
    <p:sldId id="769" r:id="rId27"/>
    <p:sldId id="766" r:id="rId28"/>
    <p:sldId id="771" r:id="rId29"/>
    <p:sldId id="767" r:id="rId30"/>
    <p:sldId id="713" r:id="rId31"/>
  </p:sldIdLst>
  <p:sldSz cx="9144000" cy="5143500" type="screen16x9"/>
  <p:notesSz cx="9926638" cy="67976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概述" id="{FE0A1122-A08D-4F6C-B15A-692DB0D6F5C2}">
          <p14:sldIdLst>
            <p14:sldId id="624"/>
            <p14:sldId id="741"/>
            <p14:sldId id="742"/>
            <p14:sldId id="758"/>
            <p14:sldId id="743"/>
            <p14:sldId id="744"/>
            <p14:sldId id="747"/>
            <p14:sldId id="748"/>
            <p14:sldId id="760"/>
            <p14:sldId id="749"/>
            <p14:sldId id="745"/>
            <p14:sldId id="750"/>
            <p14:sldId id="754"/>
            <p14:sldId id="755"/>
            <p14:sldId id="757"/>
            <p14:sldId id="756"/>
            <p14:sldId id="770"/>
            <p14:sldId id="751"/>
            <p14:sldId id="761"/>
            <p14:sldId id="759"/>
            <p14:sldId id="762"/>
            <p14:sldId id="763"/>
            <p14:sldId id="765"/>
            <p14:sldId id="768"/>
            <p14:sldId id="769"/>
            <p14:sldId id="766"/>
            <p14:sldId id="771"/>
            <p14:sldId id="767"/>
            <p14:sldId id="71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161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8009" autoAdjust="0"/>
  </p:normalViewPr>
  <p:slideViewPr>
    <p:cSldViewPr>
      <p:cViewPr varScale="1">
        <p:scale>
          <a:sx n="88" d="100"/>
          <a:sy n="88" d="100"/>
        </p:scale>
        <p:origin x="632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4068" y="-108"/>
      </p:cViewPr>
      <p:guideLst>
        <p:guide orient="horz" pos="2141"/>
        <p:guide pos="31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625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1697" y="1"/>
            <a:ext cx="4302625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14C17-4D04-4DBF-BAEB-A7C6918B1915}" type="datetimeFigureOut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378"/>
            <a:ext cx="4302625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1697" y="6456378"/>
            <a:ext cx="4302625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64BA8-996B-41C6-A1A9-8C7577C14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932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802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9A4E3-3BD1-4BE3-91F0-FD641ED78151}" type="datetimeFigureOut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4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802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73AF8-F36E-4F87-9F6E-E6F156219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940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>
              <a:latin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73AF8-F36E-4F87-9F6E-E6F156219CC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252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73AF8-F36E-4F87-9F6E-E6F156219CC9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8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879868"/>
            <a:ext cx="7772400" cy="1102519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1982387"/>
            <a:ext cx="6670366" cy="131445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1D70-9173-414A-AB54-999FF15FEB91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7B3-832C-4B41-B470-73C65C54C324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05980"/>
            <a:ext cx="1543032" cy="4388644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61513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E6B93-D4BA-45FA-BA78-634AB72AA703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29ED3-3D92-4498-84F4-EC5988348A9D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DB98-B0D7-4EFF-9A70-B9331E89AF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07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主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538"/>
            <a:ext cx="9180512" cy="51640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08" y="215803"/>
            <a:ext cx="2177553" cy="821954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ctrTitle" idx="4294967295" hasCustomPrompt="1"/>
          </p:nvPr>
        </p:nvSpPr>
        <p:spPr>
          <a:xfrm>
            <a:off x="107504" y="1985806"/>
            <a:ext cx="6264696" cy="1017992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>
              <a:defRPr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4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演讲题目</a:t>
            </a:r>
            <a:endParaRPr lang="zh-CN" altLang="en-US" sz="5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67545" y="4353948"/>
            <a:ext cx="290848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深圳鸿芯微纳技术有限公司</a:t>
            </a:r>
            <a:endParaRPr kumimoji="1"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9" name="TextBox 5"/>
          <p:cNvSpPr txBox="1"/>
          <p:nvPr userDrawn="1"/>
        </p:nvSpPr>
        <p:spPr>
          <a:xfrm>
            <a:off x="479882" y="4657405"/>
            <a:ext cx="1595630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fld id="{29DE5238-1B7D-4884-B78D-C36FE34414C5}" type="datetime2"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2022年7月12日</a:t>
            </a:fld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82423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幻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46856" y="94320"/>
            <a:ext cx="8229600" cy="53321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342579" y="116049"/>
            <a:ext cx="58863" cy="432048"/>
          </a:xfrm>
          <a:prstGeom prst="rect">
            <a:avLst/>
          </a:prstGeom>
          <a:solidFill>
            <a:srgbClr val="C0000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467544" y="681391"/>
            <a:ext cx="8208912" cy="3942587"/>
          </a:xfrm>
          <a:prstGeom prst="rect">
            <a:avLst/>
          </a:prstGeom>
        </p:spPr>
        <p:txBody>
          <a:bodyPr/>
          <a:lstStyle>
            <a:lvl1pPr marL="342900" indent="-342900">
              <a:buSzPct val="80000"/>
              <a:buFont typeface="Wingdings" panose="05000000000000000000" pitchFamily="2" charset="2"/>
              <a:buChar char="p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buFont typeface="Wingdings" panose="05000000000000000000" pitchFamily="2" charset="2"/>
              <a:buChar char="l"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6476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DAD05-CC42-4A3D-9451-7079EB787ED0}" type="datetime1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320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67698"/>
            <a:ext cx="8229600" cy="857250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959476"/>
            <a:ext cx="8229600" cy="3394472"/>
          </a:xfrm>
        </p:spPr>
        <p:txBody>
          <a:bodyPr/>
          <a:lstStyle>
            <a:lvl1pPr marL="342900" indent="-342900">
              <a:buClrTx/>
              <a:buFont typeface="Wingdings" panose="05000000000000000000" pitchFamily="2" charset="2"/>
              <a:buChar char="n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buClr>
                <a:schemeClr val="tx1"/>
              </a:buClr>
              <a:buFont typeface="Wingdings" panose="05000000000000000000" pitchFamily="2" charset="2"/>
              <a:buChar char="l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buClrTx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buClrTx/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buClr>
                <a:schemeClr val="tx1"/>
              </a:buCl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DD748-223E-4D6C-85D5-2677E673D945}" type="datetime1">
              <a:rPr lang="zh-CN" altLang="en-US" smtClean="0"/>
              <a:pPr/>
              <a:t>2022/7/12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0AD0AA7B-B900-4FCB-A003-0FACA8CF78AE}" type="slidenum">
              <a:rPr lang="zh-CN" altLang="en-US" b="1" smtClean="0"/>
              <a:pPr/>
              <a:t>‹#›</a:t>
            </a:fld>
            <a:r>
              <a:rPr lang="zh-CN" altLang="en-US" dirty="0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193136"/>
            <a:ext cx="7772400" cy="1021556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071561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F3BF5-9B4C-423A-8B3E-E1B2EA6ABB2A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BB57-9D07-4695-9C03-FCF41812392D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53B8-A649-4B8D-906D-94364C2880FF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889F9-7E80-49E9-B0E0-50D565D0F94E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2B48-C993-4FE2-A7F0-391E16EE0459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803660"/>
            <a:ext cx="5111750" cy="37873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4" y="803660"/>
            <a:ext cx="3008313" cy="257176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CE95-F1F0-4FC9-BD64-1FD0110D571B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6" y="214296"/>
            <a:ext cx="8230993" cy="522470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482189"/>
            <a:ext cx="785818" cy="3429024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406005"/>
            <a:ext cx="6415094" cy="4094571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750081"/>
            <a:ext cx="914368" cy="316113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F680-2D4A-468F-9358-927356204A95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5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10" y="3686358"/>
            <a:ext cx="2476191" cy="14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5357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30713"/>
            <a:ext cx="4572000" cy="5357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6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4815334"/>
            <a:ext cx="9144000" cy="32816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25284-E82D-4978-AD1B-02AFEC6BA807}" type="datetime1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E07E6-08AF-4E80-8741-EB8A72917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  <p:sldLayoutId id="2147484297" r:id="rId12"/>
    <p:sldLayoutId id="2147484298" r:id="rId13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"/>
            <a:ext cx="9144000" cy="513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E07E6-08AF-4E80-8741-EB8A72917F6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55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2" r:id="rId1"/>
    <p:sldLayoutId id="2147484303" r:id="rId2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304800" y="2419350"/>
            <a:ext cx="5976664" cy="1676400"/>
          </a:xfrm>
          <a:noFill/>
          <a:ln w="3175"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>
              <a:lnSpc>
                <a:spcPct val="100000"/>
              </a:lnSpc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464646"/>
                </a:solidFill>
                <a:latin typeface="Lucida Sans Unicode" panose="020B0602030504020204" pitchFamily="34" charset="0"/>
              </a:rPr>
              <a:t>ESD Models, Devices and Analysis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202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System Level ESD Stress (Gun Test)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666750"/>
            <a:ext cx="7696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This model corresponds to “real world” discharge when user handles the product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 Stress level is much higher and applied to all exposed surface of the product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 First peak is short similar to CDM, second peak is similar to HBM with higher stress</a:t>
            </a:r>
            <a:endParaRPr lang="en-US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415" y="2343150"/>
            <a:ext cx="1885693" cy="14609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783" y="2266950"/>
            <a:ext cx="3190625" cy="899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6784" y="3257550"/>
            <a:ext cx="2933699" cy="106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2795" y="2349011"/>
            <a:ext cx="2324951" cy="145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28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ESD Protection Devices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Diodes</a:t>
            </a:r>
            <a:endParaRPr lang="en-US" altLang="en-US" sz="24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GGNMOS, grounded gate NMOS, snap-back</a:t>
            </a:r>
            <a:endParaRPr lang="en-US" altLang="en-US" sz="24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SCR, snap-back</a:t>
            </a:r>
            <a:endParaRPr lang="en-US" altLang="en-US" sz="24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Big FET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2400" dirty="0"/>
              <a:t> </a:t>
            </a:r>
            <a:r>
              <a:rPr lang="en-US" sz="2400" dirty="0" smtClean="0"/>
              <a:t>Self protection, silicide block</a:t>
            </a:r>
            <a:endParaRPr lang="en-US" sz="2400" dirty="0"/>
          </a:p>
          <a:p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49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Diodes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zh-CN" dirty="0" smtClean="0"/>
              <a:t>Diodes</a:t>
            </a:r>
            <a:r>
              <a:rPr lang="en-US" altLang="en-US" dirty="0" smtClean="0"/>
              <a:t> are used in forward bias to conduct large ESD current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zh-CN" altLang="en-US" dirty="0"/>
              <a:t> </a:t>
            </a:r>
            <a:r>
              <a:rPr lang="en-US" altLang="zh-CN" dirty="0" smtClean="0"/>
              <a:t>Has no effect in reverse bias, except capacitance affect circuit performance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zh-CN" dirty="0" smtClean="0"/>
              <a:t> Simulation not accurate due to model issue</a:t>
            </a:r>
            <a:endParaRPr 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17012"/>
            <a:ext cx="2743200" cy="1865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2190750"/>
            <a:ext cx="31051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5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GGNMOS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456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zh-CN" dirty="0" smtClean="0"/>
              <a:t>GGNMOS, grounded gate NMOS, uses snap-back</a:t>
            </a:r>
            <a:endParaRPr lang="en-US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49" y="1300484"/>
            <a:ext cx="2720218" cy="13471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967" y="1733550"/>
            <a:ext cx="3738623" cy="2438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2647590"/>
            <a:ext cx="1539339" cy="190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Silicon Controlled Rectifier (SCR)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</a:t>
            </a:r>
            <a:r>
              <a:rPr lang="en-US" altLang="en-US" dirty="0" smtClean="0"/>
              <a:t>SCR uses latch-up like mechanism to achieve snap-back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H</a:t>
            </a:r>
            <a:r>
              <a:rPr lang="en-US" altLang="zh-CN" dirty="0" smtClean="0"/>
              <a:t>as lower snap-back hold voltage than GGNMOS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</a:t>
            </a:r>
            <a:r>
              <a:rPr lang="en-US" altLang="en-US" dirty="0" smtClean="0"/>
              <a:t>Most effective, however, there is latch-up concern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2647950"/>
            <a:ext cx="3984518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2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BigFETs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</a:t>
            </a:r>
            <a:r>
              <a:rPr lang="en-US" altLang="en-US" dirty="0" err="1" smtClean="0"/>
              <a:t>BigFETs</a:t>
            </a:r>
            <a:r>
              <a:rPr lang="en-US" altLang="en-US" dirty="0" smtClean="0"/>
              <a:t> is a large NFET between VDD and GND, triggered and controlled an RC circuit and inverter chain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</a:t>
            </a:r>
            <a:r>
              <a:rPr lang="en-US" altLang="en-US" dirty="0" smtClean="0"/>
              <a:t>The time constant</a:t>
            </a:r>
            <a:r>
              <a:rPr lang="en-US" altLang="en-US" dirty="0"/>
              <a:t> </a:t>
            </a:r>
            <a:r>
              <a:rPr lang="en-US" altLang="en-US" dirty="0" smtClean="0"/>
              <a:t>needs to avoid accidental turn on by power up</a:t>
            </a:r>
            <a:endParaRPr lang="en-US" altLang="zh-CN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19350"/>
            <a:ext cx="3171825" cy="19685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2189297"/>
            <a:ext cx="2667001" cy="239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9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Transient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V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oltage Suppressor (TVS)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</a:t>
            </a:r>
            <a:r>
              <a:rPr lang="en-US" altLang="en-US" dirty="0" smtClean="0"/>
              <a:t>System level ESD requirements are higher than chip level, 8KV vs 2-4KV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</a:t>
            </a:r>
            <a:r>
              <a:rPr lang="en-US" altLang="en-US" dirty="0" smtClean="0"/>
              <a:t>External ESD devices can be used together with internal ESD, it’s also called TVS</a:t>
            </a:r>
            <a:endParaRPr lang="en-US" altLang="zh-CN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343150"/>
            <a:ext cx="2615474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266950"/>
            <a:ext cx="1937658" cy="1356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2566" y="2419349"/>
            <a:ext cx="2739434" cy="112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73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What is CDM Clamp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815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</a:t>
            </a:r>
            <a:r>
              <a:rPr lang="en-US" altLang="en-US" dirty="0" smtClean="0"/>
              <a:t>CDM event requires its own circuit to deal with the main issue, fast rise time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 smtClean="0"/>
              <a:t> Failure is gate oxide break down, keep gate voltage low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66950"/>
            <a:ext cx="2971800" cy="1257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916874"/>
            <a:ext cx="3733800" cy="247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9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IO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742950"/>
            <a:ext cx="2264413" cy="34188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1085850"/>
            <a:ext cx="2971800" cy="125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2790170"/>
            <a:ext cx="2981325" cy="1371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1725" y="2647950"/>
            <a:ext cx="273669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0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IO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895349"/>
            <a:ext cx="3200400" cy="37029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83" y="895349"/>
            <a:ext cx="4269624" cy="335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05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Topics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400" dirty="0" smtClean="0"/>
              <a:t> </a:t>
            </a:r>
            <a:r>
              <a:rPr lang="en-US" altLang="en-US" sz="2400" dirty="0" smtClean="0"/>
              <a:t>ESD event and models</a:t>
            </a:r>
            <a:endParaRPr lang="en-US" altLang="en-US" sz="24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ESD protection devices</a:t>
            </a:r>
            <a:endParaRPr lang="en-US" altLang="en-US" sz="24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TLP and device characterization</a:t>
            </a:r>
            <a:endParaRPr lang="en-US" altLang="en-US" sz="24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ESD analysis</a:t>
            </a:r>
            <a:endParaRPr lang="en-US" sz="2400" dirty="0"/>
          </a:p>
          <a:p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68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TLP and ESD Devices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</a:t>
            </a:r>
            <a:r>
              <a:rPr lang="en-US" altLang="en-US" dirty="0" smtClean="0"/>
              <a:t>ESD tests only give pass/fail, no device I/V characteristics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 smtClean="0"/>
              <a:t> </a:t>
            </a:r>
            <a:r>
              <a:rPr lang="en-US" altLang="en-US" dirty="0"/>
              <a:t>T</a:t>
            </a:r>
            <a:r>
              <a:rPr lang="en-US" altLang="zh-CN" dirty="0" smtClean="0"/>
              <a:t>ransmission line pulse (TLP) is used to obtain device I/V characteristics </a:t>
            </a:r>
            <a:endParaRPr lang="en-US" altLang="en-US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 smtClean="0"/>
              <a:t> A trapezoidal positive current pulse is applied to DUT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The current and voltage through the DUT are measured and produce the I/V characteristics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dirty="0"/>
              <a:t> </a:t>
            </a:r>
            <a:r>
              <a:rPr lang="en-US" dirty="0" smtClean="0"/>
              <a:t>The DC leakage of the DUT is also measured to determine pass/fail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dirty="0"/>
              <a:t> </a:t>
            </a:r>
            <a:r>
              <a:rPr lang="en-US" dirty="0" smtClean="0"/>
              <a:t>The commonly used pulse is </a:t>
            </a:r>
            <a:r>
              <a:rPr lang="en-US" dirty="0" err="1" smtClean="0"/>
              <a:t>Tr</a:t>
            </a:r>
            <a:r>
              <a:rPr lang="en-US" dirty="0" smtClean="0"/>
              <a:t>=10ns, Tw=100ns, data taken at 90ns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19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TLP and ESD Devices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95450"/>
            <a:ext cx="77914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73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TLP and ESD Devices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067" y="1777093"/>
            <a:ext cx="1947333" cy="12518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1200150"/>
            <a:ext cx="2750985" cy="2971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1200151"/>
            <a:ext cx="2730098" cy="308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2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TLP and ESD Devices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742950"/>
            <a:ext cx="3886200" cy="396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9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TLP and ESD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Models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800100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</a:t>
            </a:r>
            <a:r>
              <a:rPr lang="en-US" altLang="en-US" dirty="0" smtClean="0"/>
              <a:t>TLP 100ns current pulse is equivalent to HBM stress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</a:t>
            </a:r>
            <a:r>
              <a:rPr lang="en-US" altLang="en-US" dirty="0" smtClean="0"/>
              <a:t>A good correlation between TLP It2 value and HBM fail level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 smtClean="0"/>
              <a:t>  2KV HBM failure will also fail 1.33A TLP, 1.5kV</a:t>
            </a:r>
            <a:r>
              <a:rPr lang="en-US" altLang="en-US" baseline="-25000" dirty="0" smtClean="0"/>
              <a:t>HBM </a:t>
            </a:r>
            <a:r>
              <a:rPr lang="en-US" altLang="en-US" dirty="0" smtClean="0"/>
              <a:t>/ A</a:t>
            </a:r>
            <a:r>
              <a:rPr lang="en-US" altLang="en-US" baseline="-25000" dirty="0" smtClean="0"/>
              <a:t>TLP</a:t>
            </a:r>
            <a:endParaRPr lang="en-US" altLang="en-US" dirty="0" smtClean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 smtClean="0"/>
              <a:t> HBM and MM also correlates well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 smtClean="0"/>
              <a:t> 2</a:t>
            </a:r>
            <a:r>
              <a:rPr lang="en-US" altLang="zh-CN" dirty="0" smtClean="0"/>
              <a:t>KV HBM corresponds to 100V MM, 20 times</a:t>
            </a:r>
            <a:endParaRPr lang="en-US" altLang="en-US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 smtClean="0"/>
              <a:t> IEC gun test and TLP stress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1A TLP corresponds to 600V IEC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dirty="0"/>
              <a:t> </a:t>
            </a:r>
            <a:r>
              <a:rPr lang="en-US" dirty="0" smtClean="0"/>
              <a:t>13.3A TLP for 8K IEC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37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ESD Analysis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742950"/>
            <a:ext cx="80010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400" dirty="0" smtClean="0"/>
              <a:t> </a:t>
            </a:r>
            <a:r>
              <a:rPr lang="en-US" altLang="en-US" dirty="0" smtClean="0"/>
              <a:t>To simulate ESD event, we needs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dirty="0"/>
              <a:t> </a:t>
            </a:r>
            <a:r>
              <a:rPr lang="en-US" altLang="en-US" sz="1600" dirty="0" smtClean="0"/>
              <a:t>The model of the ESD current pulse, available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1600" dirty="0" smtClean="0">
                <a:solidFill>
                  <a:schemeClr val="tx1"/>
                </a:solidFill>
              </a:rPr>
              <a:t> The model of all ESD devices and circuitry connected and affected</a:t>
            </a:r>
          </a:p>
          <a:p>
            <a:pPr lvl="2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ESD device models come from characterization at test wafer</a:t>
            </a:r>
          </a:p>
          <a:p>
            <a:pPr lvl="2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1400" dirty="0"/>
              <a:t> </a:t>
            </a:r>
            <a:r>
              <a:rPr lang="en-US" sz="1400" dirty="0" smtClean="0"/>
              <a:t>C</a:t>
            </a:r>
            <a:r>
              <a:rPr lang="en-US" altLang="zh-CN" sz="1400" dirty="0" smtClean="0"/>
              <a:t>ircuitry connected and affected by ESD event</a:t>
            </a:r>
          </a:p>
          <a:p>
            <a:pPr lvl="3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zh-CN" sz="1400" dirty="0" smtClean="0"/>
              <a:t> Different ESD event goes through different path</a:t>
            </a:r>
          </a:p>
          <a:p>
            <a:pPr lvl="2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Parasitic of the connection, </a:t>
            </a:r>
            <a:r>
              <a:rPr lang="en-US" sz="1400" dirty="0" smtClean="0"/>
              <a:t>ESD results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highly dependent on parasitic values, resistance </a:t>
            </a:r>
            <a:r>
              <a:rPr lang="en-US" sz="1400" dirty="0" smtClean="0"/>
              <a:t>value at few ohm, </a:t>
            </a:r>
            <a:r>
              <a:rPr lang="en-US" sz="1400" dirty="0" smtClean="0">
                <a:solidFill>
                  <a:schemeClr val="tx1"/>
                </a:solidFill>
              </a:rPr>
              <a:t>require accurate RC extraction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1600" dirty="0" smtClean="0">
                <a:solidFill>
                  <a:schemeClr val="tx1"/>
                </a:solidFill>
              </a:rPr>
              <a:t> Can be simulated with regular circuit simulator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1600" dirty="0"/>
              <a:t> </a:t>
            </a:r>
            <a:r>
              <a:rPr lang="en-US" sz="1600" dirty="0" smtClean="0"/>
              <a:t>Snap-back behavior can’t be simulated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6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ESD Analysis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95550"/>
            <a:ext cx="3048000" cy="182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895350"/>
            <a:ext cx="4488032" cy="33213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656570"/>
            <a:ext cx="2514600" cy="17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1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ESD Analysis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76350"/>
            <a:ext cx="3733800" cy="19506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819150"/>
            <a:ext cx="3803933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9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ESD Analysis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76350"/>
            <a:ext cx="4070994" cy="25369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276350"/>
            <a:ext cx="3981450" cy="253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3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4294967295"/>
          </p:nvPr>
        </p:nvSpPr>
        <p:spPr>
          <a:xfrm>
            <a:off x="7010400" y="4767263"/>
            <a:ext cx="2133600" cy="273844"/>
          </a:xfrm>
        </p:spPr>
        <p:txBody>
          <a:bodyPr/>
          <a:lstStyle/>
          <a:p>
            <a:fld id="{804E07E6-08AF-4E80-8741-EB8A72917F67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11" name="TextBox 5"/>
          <p:cNvSpPr txBox="1"/>
          <p:nvPr/>
        </p:nvSpPr>
        <p:spPr>
          <a:xfrm>
            <a:off x="4352544" y="3629006"/>
            <a:ext cx="1369606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</a:p>
        </p:txBody>
      </p:sp>
      <p:sp>
        <p:nvSpPr>
          <p:cNvPr id="13" name="TextBox 34"/>
          <p:cNvSpPr txBox="1">
            <a:spLocks noChangeArrowheads="1"/>
          </p:cNvSpPr>
          <p:nvPr/>
        </p:nvSpPr>
        <p:spPr bwMode="auto">
          <a:xfrm>
            <a:off x="3552450" y="3215606"/>
            <a:ext cx="2893404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电子信息科学与技术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203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班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2020969" y="3215605"/>
            <a:ext cx="2368299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电子信息夺学院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7112" y="4407955"/>
            <a:ext cx="2600712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深圳鸿芯微纳技术有限公司</a:t>
            </a:r>
            <a:endParaRPr kumimoji="1"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395536" y="4657405"/>
            <a:ext cx="115640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fld id="{0F5D8D3C-DCCF-4231-923F-ADE1CE731F8F}" type="datetime1"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2022/7/12</a:t>
            </a:fld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7566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ESD Events and Models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 smtClean="0"/>
              <a:t>ESD, electrostatic discharge, occurs between two bodies of different electrostatic potentials</a:t>
            </a:r>
            <a:endParaRPr lang="en-US" altLang="en-US" sz="20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 smtClean="0"/>
              <a:t> ESD has short duration between 0.1ns to 100ns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/>
              <a:t> </a:t>
            </a:r>
            <a:r>
              <a:rPr lang="en-US" altLang="en-US" sz="2000" dirty="0" smtClean="0"/>
              <a:t>ESD has high current pulse, 1A to 30A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/>
              <a:t> </a:t>
            </a:r>
            <a:r>
              <a:rPr lang="en-US" altLang="en-US" sz="2000" dirty="0" smtClean="0"/>
              <a:t>ESD has high voltage, hundreds to thousands of </a:t>
            </a:r>
            <a:r>
              <a:rPr lang="en-US" altLang="en-US" sz="2000" dirty="0" smtClean="0"/>
              <a:t>volt</a:t>
            </a:r>
            <a:r>
              <a:rPr lang="en-US" altLang="zh-CN" sz="2000" dirty="0" smtClean="0"/>
              <a:t>s</a:t>
            </a:r>
            <a:endParaRPr lang="en-US" altLang="en-US" sz="20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 smtClean="0"/>
              <a:t> To fight against ESD event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2000" dirty="0" smtClean="0">
                <a:solidFill>
                  <a:schemeClr val="tx1"/>
                </a:solidFill>
              </a:rPr>
              <a:t> Proper grounding during manufacturing and handling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2000" dirty="0"/>
              <a:t> </a:t>
            </a:r>
            <a:r>
              <a:rPr lang="en-US" sz="2000" dirty="0" smtClean="0"/>
              <a:t>Use ESD protection circuits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69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What Are We Protecting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 smtClean="0"/>
              <a:t> Device junction, requires high voltage to damage</a:t>
            </a:r>
            <a:endParaRPr lang="en-US" altLang="en-US" sz="20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 smtClean="0"/>
              <a:t> MOS gate oxide, requires relatively lower voltage to damage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/>
              <a:t> </a:t>
            </a:r>
            <a:r>
              <a:rPr lang="en-US" altLang="en-US" sz="2000" dirty="0" smtClean="0"/>
              <a:t>Thermal and EM, requires high current to damage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Good protection means large ESD devices and large capacitance which affect circuit performance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2000" dirty="0" smtClean="0">
                <a:solidFill>
                  <a:schemeClr val="tx1"/>
                </a:solidFill>
              </a:rPr>
              <a:t> High performance IO requires careful design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2000" dirty="0" smtClean="0">
                <a:solidFill>
                  <a:schemeClr val="tx1"/>
                </a:solidFill>
              </a:rPr>
              <a:t> System level may need external ESD devices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74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ESD Events and Models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 smtClean="0"/>
              <a:t> There are many ESD models correspond to different scenarios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 smtClean="0"/>
              <a:t> HBM</a:t>
            </a:r>
            <a:endParaRPr lang="en-US" altLang="en-US" sz="2000" dirty="0"/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 smtClean="0"/>
              <a:t> MM</a:t>
            </a:r>
            <a:endParaRPr lang="en-US" altLang="en-US" sz="2000" dirty="0"/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2000" dirty="0" smtClean="0"/>
              <a:t> CDM</a:t>
            </a:r>
          </a:p>
          <a:p>
            <a:pPr lvl="1"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2000" dirty="0"/>
              <a:t> </a:t>
            </a:r>
            <a:r>
              <a:rPr lang="en-US" sz="2000" dirty="0" smtClean="0"/>
              <a:t>System level ESD stress (Gun Test)</a:t>
            </a:r>
            <a:endParaRPr lang="en-US" sz="2000" dirty="0"/>
          </a:p>
          <a:p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69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Human Body Model (HBM)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819150"/>
            <a:ext cx="769620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This model corresponds to the discharge of a charged human being into the IC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Capacitance is 100pF, </a:t>
            </a:r>
            <a:r>
              <a:rPr lang="en-US" altLang="en-US" sz="1600" dirty="0" smtClean="0"/>
              <a:t>body skin</a:t>
            </a:r>
            <a:r>
              <a:rPr lang="en-US" altLang="en-US" sz="1600" dirty="0" smtClean="0"/>
              <a:t> </a:t>
            </a:r>
            <a:r>
              <a:rPr lang="en-US" altLang="en-US" sz="1600" dirty="0" smtClean="0"/>
              <a:t>resistance is 1.5K</a:t>
            </a:r>
            <a:endParaRPr lang="en-US" altLang="en-US" sz="16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 The requirement is between 2KV to 8KV</a:t>
            </a:r>
            <a:endParaRPr lang="en-US" sz="1600" dirty="0"/>
          </a:p>
          <a:p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2038350"/>
            <a:ext cx="54292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0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Machine Model (MM)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666750"/>
            <a:ext cx="76962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This model corresponds to the discharge of a charged (assembly)machine into the IC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Capacitance is 200pF, </a:t>
            </a:r>
            <a:r>
              <a:rPr lang="en-US" altLang="en-US" sz="1600" dirty="0" smtClean="0"/>
              <a:t>resistance </a:t>
            </a:r>
            <a:r>
              <a:rPr lang="en-US" altLang="en-US" sz="1600" dirty="0" smtClean="0"/>
              <a:t>is only few ohm</a:t>
            </a:r>
            <a:endParaRPr lang="en-US" altLang="en-US" sz="16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 The requirement is few hundred volts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sz="1600" dirty="0"/>
              <a:t> </a:t>
            </a:r>
            <a:r>
              <a:rPr lang="en-US" sz="1600" dirty="0" smtClean="0"/>
              <a:t>There is strong relationship between MM and HBM</a:t>
            </a:r>
            <a:endParaRPr 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181225"/>
            <a:ext cx="53530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23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Charged Device Model (CDM)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DEAA1A-A2B1-4E3E-B3AD-C88BC649B72A}"/>
              </a:ext>
            </a:extLst>
          </p:cNvPr>
          <p:cNvSpPr txBox="1"/>
          <p:nvPr/>
        </p:nvSpPr>
        <p:spPr>
          <a:xfrm>
            <a:off x="533400" y="666750"/>
            <a:ext cx="76962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This model corresponds to the discharge of a charged IC to GND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CDM event is very short, rise time less than 0.5ns, high current of tens of Amp</a:t>
            </a:r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 Mostly causes gate oxide failure</a:t>
            </a:r>
            <a:endParaRPr lang="en-US" altLang="en-US" sz="1600" dirty="0"/>
          </a:p>
          <a:p>
            <a:pPr>
              <a:lnSpc>
                <a:spcPct val="150000"/>
              </a:lnSpc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</a:pPr>
            <a:r>
              <a:rPr lang="en-US" altLang="en-US" sz="1600" dirty="0" smtClean="0"/>
              <a:t> The requirement is few hundred volts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2428875"/>
            <a:ext cx="5238750" cy="1895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2800350"/>
            <a:ext cx="2794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1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94BCE-B695-49E6-9F1B-E9E05D3A2894}"/>
              </a:ext>
            </a:extLst>
          </p:cNvPr>
          <p:cNvSpPr txBox="1"/>
          <p:nvPr/>
        </p:nvSpPr>
        <p:spPr>
          <a:xfrm>
            <a:off x="76200" y="13335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ESD Models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971550"/>
            <a:ext cx="5672137" cy="328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9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DTH_sync_up_20201230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国微EDA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茅草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DTH_sync_up_20201230</Template>
  <TotalTime>6310</TotalTime>
  <Words>867</Words>
  <Application>Microsoft Office PowerPoint</Application>
  <PresentationFormat>全屏显示(16:9)</PresentationFormat>
  <Paragraphs>113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黑体</vt:lpstr>
      <vt:lpstr>华文楷体</vt:lpstr>
      <vt:lpstr>隶书</vt:lpstr>
      <vt:lpstr>宋体</vt:lpstr>
      <vt:lpstr>微软雅黑</vt:lpstr>
      <vt:lpstr>Arial</vt:lpstr>
      <vt:lpstr>Calibri</vt:lpstr>
      <vt:lpstr>Cambria</vt:lpstr>
      <vt:lpstr>Lucida Sans Unicode</vt:lpstr>
      <vt:lpstr>Maiandra GD</vt:lpstr>
      <vt:lpstr>Wingdings</vt:lpstr>
      <vt:lpstr>Wingdings 2</vt:lpstr>
      <vt:lpstr>DTH_sync_up_20201230</vt:lpstr>
      <vt:lpstr>国微EDA</vt:lpstr>
      <vt:lpstr>ESD Models, Devices and Analysis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688</cp:revision>
  <cp:lastPrinted>2019-07-05T04:57:47Z</cp:lastPrinted>
  <dcterms:created xsi:type="dcterms:W3CDTF">2020-12-29T06:42:37Z</dcterms:created>
  <dcterms:modified xsi:type="dcterms:W3CDTF">2022-07-12T06:36:58Z</dcterms:modified>
  <cp:category>申报</cp:category>
</cp:coreProperties>
</file>