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6" r:id="rId2"/>
    <p:sldId id="265" r:id="rId3"/>
    <p:sldId id="260" r:id="rId4"/>
    <p:sldId id="261" r:id="rId5"/>
    <p:sldId id="262" r:id="rId6"/>
    <p:sldId id="264" r:id="rId7"/>
    <p:sldId id="263" r:id="rId8"/>
    <p:sldId id="257" r:id="rId9"/>
    <p:sldId id="295" r:id="rId10"/>
    <p:sldId id="296" r:id="rId11"/>
    <p:sldId id="297" r:id="rId12"/>
    <p:sldId id="303" r:id="rId13"/>
    <p:sldId id="304" r:id="rId14"/>
    <p:sldId id="305" r:id="rId15"/>
    <p:sldId id="331" r:id="rId16"/>
    <p:sldId id="332" r:id="rId17"/>
    <p:sldId id="306" r:id="rId18"/>
    <p:sldId id="308" r:id="rId19"/>
    <p:sldId id="309" r:id="rId20"/>
    <p:sldId id="310" r:id="rId21"/>
    <p:sldId id="311" r:id="rId22"/>
    <p:sldId id="267" r:id="rId23"/>
    <p:sldId id="266" r:id="rId24"/>
    <p:sldId id="268" r:id="rId25"/>
    <p:sldId id="269" r:id="rId26"/>
    <p:sldId id="270" r:id="rId27"/>
    <p:sldId id="271" r:id="rId28"/>
    <p:sldId id="272" r:id="rId29"/>
    <p:sldId id="259" r:id="rId30"/>
    <p:sldId id="273" r:id="rId31"/>
    <p:sldId id="330" r:id="rId32"/>
    <p:sldId id="315" r:id="rId33"/>
    <p:sldId id="316" r:id="rId34"/>
    <p:sldId id="317" r:id="rId35"/>
    <p:sldId id="319" r:id="rId36"/>
    <p:sldId id="320" r:id="rId37"/>
    <p:sldId id="321" r:id="rId38"/>
    <p:sldId id="322" r:id="rId39"/>
    <p:sldId id="323" r:id="rId40"/>
    <p:sldId id="324" r:id="rId41"/>
    <p:sldId id="325" r:id="rId42"/>
    <p:sldId id="326" r:id="rId43"/>
    <p:sldId id="327" r:id="rId44"/>
    <p:sldId id="328" r:id="rId45"/>
    <p:sldId id="329" r:id="rId46"/>
    <p:sldId id="275" r:id="rId47"/>
    <p:sldId id="277" r:id="rId48"/>
    <p:sldId id="279" r:id="rId49"/>
    <p:sldId id="280" r:id="rId50"/>
    <p:sldId id="284" r:id="rId51"/>
    <p:sldId id="281" r:id="rId52"/>
    <p:sldId id="278" r:id="rId53"/>
    <p:sldId id="283" r:id="rId54"/>
    <p:sldId id="285" r:id="rId55"/>
    <p:sldId id="286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8C4B09AF-F34A-4119-B340-CAA50C11AFA4}">
          <p14:sldIdLst>
            <p14:sldId id="256"/>
            <p14:sldId id="265"/>
            <p14:sldId id="260"/>
            <p14:sldId id="261"/>
            <p14:sldId id="262"/>
            <p14:sldId id="264"/>
            <p14:sldId id="263"/>
            <p14:sldId id="257"/>
            <p14:sldId id="295"/>
            <p14:sldId id="296"/>
            <p14:sldId id="297"/>
            <p14:sldId id="303"/>
            <p14:sldId id="304"/>
            <p14:sldId id="305"/>
            <p14:sldId id="331"/>
            <p14:sldId id="332"/>
          </p14:sldIdLst>
        </p14:section>
        <p14:section name="tba" id="{4D4097DE-1CC5-41EE-8563-1305FD395811}">
          <p14:sldIdLst>
            <p14:sldId id="306"/>
            <p14:sldId id="308"/>
            <p14:sldId id="309"/>
            <p14:sldId id="310"/>
            <p14:sldId id="311"/>
            <p14:sldId id="267"/>
            <p14:sldId id="266"/>
            <p14:sldId id="268"/>
            <p14:sldId id="269"/>
            <p14:sldId id="270"/>
            <p14:sldId id="271"/>
            <p14:sldId id="272"/>
            <p14:sldId id="259"/>
            <p14:sldId id="273"/>
          </p14:sldIdLst>
        </p14:section>
        <p14:section name="nodal analysis, matrix" id="{B7A24163-7857-42D0-A475-A994F55EFC3D}">
          <p14:sldIdLst>
            <p14:sldId id="330"/>
            <p14:sldId id="315"/>
            <p14:sldId id="316"/>
            <p14:sldId id="317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</p14:sldIdLst>
        </p14:section>
        <p14:section name="IR validation" id="{A0E481BF-7663-4BC5-84D2-D733E0F5B510}">
          <p14:sldIdLst>
            <p14:sldId id="275"/>
            <p14:sldId id="277"/>
            <p14:sldId id="279"/>
            <p14:sldId id="280"/>
            <p14:sldId id="284"/>
            <p14:sldId id="281"/>
            <p14:sldId id="278"/>
            <p14:sldId id="283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954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C8059-9520-42DA-BBD9-9D14B14DC524}" type="datetimeFigureOut">
              <a:rPr lang="zh-CN" altLang="en-US" smtClean="0"/>
              <a:t>2022/1/12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C6A2C-C383-4E80-AC05-5DAC6D59A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937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C6A2C-C383-4E80-AC05-5DAC6D59A0D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966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C6A2C-C383-4E80-AC05-5DAC6D59A0D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061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Will add a very tiny cap (</a:t>
            </a:r>
            <a:r>
              <a:rPr lang="en-US" altLang="zh-CN" dirty="0" err="1" smtClean="0"/>
              <a:t>min_cap</a:t>
            </a:r>
            <a:r>
              <a:rPr lang="en-US" altLang="zh-CN" dirty="0" smtClean="0"/>
              <a:t>) on each nodes, so that the </a:t>
            </a:r>
            <a:r>
              <a:rPr lang="en-US" altLang="zh-CN" smtClean="0"/>
              <a:t>matrix property</a:t>
            </a:r>
            <a:r>
              <a:rPr lang="en-US" altLang="zh-CN" baseline="0" smtClean="0"/>
              <a:t> </a:t>
            </a:r>
            <a:r>
              <a:rPr lang="en-US" altLang="zh-CN" baseline="0" dirty="0" smtClean="0"/>
              <a:t>can be greatly improved.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C6A2C-C383-4E80-AC05-5DAC6D59A0DF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164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28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9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8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28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89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86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39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59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4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26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5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82EFF-BDC5-46A4-A20F-A1B076F17510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3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10.30.200.21:8088/projects/hongtu-emir/wiki/Cutting_edge_paper_sharing" TargetMode="External"/><Relationship Id="rId2" Type="http://schemas.openxmlformats.org/officeDocument/2006/relationships/hyperlink" Target="http://10.30.200.21:8088/projects/hongtu-emir/wiki/Simulation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png"/><Relationship Id="rId4" Type="http://schemas.openxmlformats.org/officeDocument/2006/relationships/image" Target="../media/image8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0933" y="174559"/>
            <a:ext cx="11650133" cy="646330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3800" b="1">
                <a:solidFill>
                  <a:schemeClr val="bg1"/>
                </a:solidFill>
              </a:rPr>
              <a:t>IR drop</a:t>
            </a:r>
          </a:p>
          <a:p>
            <a:r>
              <a:rPr lang="en-US" sz="13800" b="1">
                <a:solidFill>
                  <a:schemeClr val="bg1"/>
                </a:solidFill>
              </a:rPr>
              <a:t>Analyze, Solve,</a:t>
            </a:r>
          </a:p>
          <a:p>
            <a:r>
              <a:rPr lang="en-US" sz="13800" b="1">
                <a:solidFill>
                  <a:schemeClr val="bg1"/>
                </a:solidFill>
              </a:rPr>
              <a:t>&amp; Validation</a:t>
            </a:r>
          </a:p>
        </p:txBody>
      </p:sp>
    </p:spTree>
    <p:extLst>
      <p:ext uri="{BB962C8B-B14F-4D97-AF65-F5344CB8AC3E}">
        <p14:creationId xmlns:p14="http://schemas.microsoft.com/office/powerpoint/2010/main" val="3659222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0384" y="1635563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01307" y="2312571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9660" y="3086294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90538" y="4189726"/>
            <a:ext cx="395653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62654" y="1310248"/>
            <a:ext cx="0" cy="480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101608" y="1310248"/>
            <a:ext cx="0" cy="480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647231" y="1310248"/>
            <a:ext cx="0" cy="480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488469" y="1635563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719392" y="2312571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857745" y="3086294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508623" y="4189726"/>
            <a:ext cx="395653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937376" y="1635563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168299" y="2312571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306652" y="3086294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1957530" y="4189726"/>
            <a:ext cx="395653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28646" y="1635563"/>
            <a:ext cx="79131" cy="4308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466238" y="2312570"/>
            <a:ext cx="79131" cy="4308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776042" y="3086293"/>
            <a:ext cx="79131" cy="4308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675171" y="4189725"/>
            <a:ext cx="79131" cy="4308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418381" y="1635563"/>
            <a:ext cx="79131" cy="4308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926010" y="2312570"/>
            <a:ext cx="79131" cy="4308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5081950" y="3086292"/>
            <a:ext cx="79131" cy="4308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476031" y="1635563"/>
            <a:ext cx="79131" cy="4308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2115790" y="2312570"/>
            <a:ext cx="79131" cy="4308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2150956" y="4189725"/>
            <a:ext cx="79131" cy="4308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839660" y="5570038"/>
            <a:ext cx="2361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Vector-based switching</a:t>
            </a:r>
            <a:endParaRPr lang="zh-CN" altLang="en-US" dirty="0"/>
          </a:p>
        </p:txBody>
      </p:sp>
      <p:cxnSp>
        <p:nvCxnSpPr>
          <p:cNvPr id="32" name="直接箭头连接符 31"/>
          <p:cNvCxnSpPr>
            <a:stCxn id="18" idx="2"/>
          </p:cNvCxnSpPr>
          <p:nvPr/>
        </p:nvCxnSpPr>
        <p:spPr>
          <a:xfrm>
            <a:off x="668212" y="2066386"/>
            <a:ext cx="479180" cy="3015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19" idx="2"/>
          </p:cNvCxnSpPr>
          <p:nvPr/>
        </p:nvCxnSpPr>
        <p:spPr>
          <a:xfrm flipH="1">
            <a:off x="1578215" y="2743393"/>
            <a:ext cx="927589" cy="2338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H="1">
            <a:off x="1270484" y="3508324"/>
            <a:ext cx="545124" cy="1573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56539" y="5214005"/>
            <a:ext cx="2197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Actual switching time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527539" y="5943766"/>
            <a:ext cx="83160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hlinkClick r:id="rId2"/>
              </a:rPr>
              <a:t>http://</a:t>
            </a:r>
            <a:r>
              <a:rPr lang="en-US" altLang="zh-CN" dirty="0" smtClean="0">
                <a:hlinkClick r:id="rId2"/>
              </a:rPr>
              <a:t>10.30.200.21:8088/projects/hongtu-emir/wiki/Simulation</a:t>
            </a:r>
            <a:r>
              <a:rPr lang="en-US" altLang="zh-CN" dirty="0" smtClean="0"/>
              <a:t>     VCD comes from..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527539" y="6359211"/>
            <a:ext cx="10251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hlinkClick r:id="rId3"/>
              </a:rPr>
              <a:t>http://</a:t>
            </a:r>
            <a:r>
              <a:rPr lang="en-US" altLang="zh-CN" dirty="0" smtClean="0">
                <a:hlinkClick r:id="rId3"/>
              </a:rPr>
              <a:t>10.30.200.21:8088/projects/hongtu-emir/wiki/Cutting_edge_paper_sharing</a:t>
            </a:r>
            <a:r>
              <a:rPr lang="en-US" altLang="zh-CN" dirty="0" smtClean="0"/>
              <a:t>    ATPG, </a:t>
            </a:r>
            <a:r>
              <a:rPr lang="en-US" altLang="zh-CN" dirty="0" err="1" smtClean="0"/>
              <a:t>sim</a:t>
            </a:r>
            <a:r>
              <a:rPr lang="en-US" altLang="zh-CN" dirty="0" smtClean="0"/>
              <a:t>, GPU acc.</a:t>
            </a:r>
            <a:endParaRPr lang="zh-CN" altLang="en-US" dirty="0"/>
          </a:p>
        </p:txBody>
      </p:sp>
      <p:sp>
        <p:nvSpPr>
          <p:cNvPr id="34" name="文本框 1"/>
          <p:cNvSpPr txBox="1"/>
          <p:nvPr/>
        </p:nvSpPr>
        <p:spPr>
          <a:xfrm>
            <a:off x="100578" y="-61587"/>
            <a:ext cx="120152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Dynamic </a:t>
            </a:r>
            <a:r>
              <a:rPr lang="en-US" sz="6000" b="1" dirty="0" smtClean="0">
                <a:solidFill>
                  <a:srgbClr val="FF0000"/>
                </a:solidFill>
              </a:rPr>
              <a:t>I </a:t>
            </a:r>
            <a:r>
              <a:rPr lang="en-US" sz="6000" b="1" dirty="0" smtClean="0"/>
              <a:t>switching window, </a:t>
            </a:r>
            <a:r>
              <a:rPr lang="en-US" sz="6000" b="1" dirty="0" err="1" smtClean="0"/>
              <a:t>arr</a:t>
            </a:r>
            <a:r>
              <a:rPr lang="en-US" sz="6000" b="1" dirty="0" smtClean="0"/>
              <a:t> Win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812619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6815" y="2022231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127738" y="2699239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66091" y="3472962"/>
            <a:ext cx="2215662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16969" y="4576394"/>
            <a:ext cx="395653" cy="430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89085" y="1696916"/>
            <a:ext cx="0" cy="480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528039" y="1696916"/>
            <a:ext cx="0" cy="480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558562" y="2022231"/>
            <a:ext cx="79131" cy="43082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558561" y="2699238"/>
            <a:ext cx="79131" cy="43082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558560" y="3472961"/>
            <a:ext cx="79131" cy="43082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4101602" y="4576393"/>
            <a:ext cx="79131" cy="4308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266091" y="5706208"/>
            <a:ext cx="1860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Worst case switch</a:t>
            </a:r>
          </a:p>
          <a:p>
            <a:r>
              <a:rPr lang="en-US" altLang="zh-CN" dirty="0" smtClean="0"/>
              <a:t>Vector-less </a:t>
            </a:r>
            <a:endParaRPr lang="zh-CN" altLang="en-US" dirty="0"/>
          </a:p>
        </p:txBody>
      </p:sp>
      <p:sp>
        <p:nvSpPr>
          <p:cNvPr id="13" name="文本框 1"/>
          <p:cNvSpPr txBox="1"/>
          <p:nvPr/>
        </p:nvSpPr>
        <p:spPr>
          <a:xfrm>
            <a:off x="100578" y="-61587"/>
            <a:ext cx="120152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Dynamic </a:t>
            </a:r>
            <a:r>
              <a:rPr lang="en-US" sz="6000" b="1" dirty="0" smtClean="0">
                <a:solidFill>
                  <a:srgbClr val="FF0000"/>
                </a:solidFill>
              </a:rPr>
              <a:t>I </a:t>
            </a:r>
            <a:r>
              <a:rPr lang="en-US" sz="6000" b="1" dirty="0" smtClean="0"/>
              <a:t>switching window, </a:t>
            </a:r>
            <a:r>
              <a:rPr lang="en-US" sz="6000" b="1" dirty="0" err="1" smtClean="0"/>
              <a:t>arr</a:t>
            </a:r>
            <a:r>
              <a:rPr lang="en-US" sz="6000" b="1" dirty="0" smtClean="0"/>
              <a:t> Win</a:t>
            </a:r>
          </a:p>
          <a:p>
            <a:r>
              <a:rPr lang="en-US" sz="6000" b="1" dirty="0" smtClean="0"/>
              <a:t>(vector-less)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1989806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7938743" y="1964604"/>
            <a:ext cx="3894667" cy="1049866"/>
            <a:chOff x="2328331" y="3759538"/>
            <a:chExt cx="3894667" cy="1049866"/>
          </a:xfrm>
        </p:grpSpPr>
        <p:grpSp>
          <p:nvGrpSpPr>
            <p:cNvPr id="18" name="组合 17"/>
            <p:cNvGrpSpPr/>
            <p:nvPr/>
          </p:nvGrpSpPr>
          <p:grpSpPr>
            <a:xfrm>
              <a:off x="2328331" y="3759538"/>
              <a:ext cx="3894667" cy="1049866"/>
              <a:chOff x="1930398" y="4020796"/>
              <a:chExt cx="3894667" cy="1049866"/>
            </a:xfrm>
          </p:grpSpPr>
          <p:sp>
            <p:nvSpPr>
              <p:cNvPr id="13" name="平行四边形 12"/>
              <p:cNvSpPr/>
              <p:nvPr/>
            </p:nvSpPr>
            <p:spPr>
              <a:xfrm>
                <a:off x="1930398" y="4020796"/>
                <a:ext cx="3894667" cy="1049866"/>
              </a:xfrm>
              <a:prstGeom prst="parallelogram">
                <a:avLst>
                  <a:gd name="adj" fmla="val 118548"/>
                </a:avLst>
              </a:prstGeom>
              <a:solidFill>
                <a:srgbClr val="00B050">
                  <a:alpha val="17000"/>
                </a:srgb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2362199" y="4717143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2777066" y="4354286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26" name="直接连接符 25"/>
            <p:cNvCxnSpPr/>
            <p:nvPr/>
          </p:nvCxnSpPr>
          <p:spPr>
            <a:xfrm flipH="1">
              <a:off x="3156255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4269620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243242" y="0"/>
            <a:ext cx="11072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How to prepare static </a:t>
            </a:r>
            <a:r>
              <a:rPr lang="en-US" sz="6000" b="1" dirty="0" smtClean="0">
                <a:solidFill>
                  <a:srgbClr val="FF0000"/>
                </a:solidFill>
              </a:rPr>
              <a:t>I &amp; (R -&gt; G)</a:t>
            </a:r>
            <a:r>
              <a:rPr lang="en-US" sz="6000" b="1" dirty="0" smtClean="0"/>
              <a:t>?</a:t>
            </a:r>
            <a:endParaRPr lang="en-US" sz="6000" b="1" dirty="0"/>
          </a:p>
        </p:txBody>
      </p:sp>
      <p:sp>
        <p:nvSpPr>
          <p:cNvPr id="4" name="平行四边形 3"/>
          <p:cNvSpPr/>
          <p:nvPr/>
        </p:nvSpPr>
        <p:spPr>
          <a:xfrm>
            <a:off x="7938744" y="1727200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1">
              <a:alpha val="63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8209678" y="1879599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040345" y="2031999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7794811" y="2252133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"/>
          <p:cNvCxnSpPr>
            <a:stCxn id="4" idx="0"/>
          </p:cNvCxnSpPr>
          <p:nvPr/>
        </p:nvCxnSpPr>
        <p:spPr>
          <a:xfrm flipH="1">
            <a:off x="8802346" y="1727200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9915711" y="1727200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等腰三角形 18"/>
          <p:cNvSpPr/>
          <p:nvPr/>
        </p:nvSpPr>
        <p:spPr>
          <a:xfrm rot="5400000">
            <a:off x="8482696" y="3227441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等腰三角形 19"/>
          <p:cNvSpPr/>
          <p:nvPr/>
        </p:nvSpPr>
        <p:spPr>
          <a:xfrm rot="5400000">
            <a:off x="9607662" y="3227571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直接连接符 29"/>
          <p:cNvCxnSpPr>
            <a:stCxn id="13" idx="4"/>
            <a:endCxn id="20" idx="1"/>
          </p:cNvCxnSpPr>
          <p:nvPr/>
        </p:nvCxnSpPr>
        <p:spPr>
          <a:xfrm flipH="1">
            <a:off x="9880033" y="3014470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8755067" y="3024144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直接连接符 32"/>
          <p:cNvCxnSpPr>
            <a:stCxn id="19" idx="0"/>
            <a:endCxn id="20" idx="3"/>
          </p:cNvCxnSpPr>
          <p:nvPr/>
        </p:nvCxnSpPr>
        <p:spPr>
          <a:xfrm>
            <a:off x="8950783" y="3423158"/>
            <a:ext cx="733534" cy="1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平行四边形 43"/>
          <p:cNvSpPr/>
          <p:nvPr/>
        </p:nvSpPr>
        <p:spPr>
          <a:xfrm>
            <a:off x="7159187" y="3970900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2">
              <a:lumMod val="20000"/>
              <a:lumOff val="80000"/>
              <a:alpha val="62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直接连接符 45"/>
          <p:cNvCxnSpPr>
            <a:stCxn id="20" idx="5"/>
          </p:cNvCxnSpPr>
          <p:nvPr/>
        </p:nvCxnSpPr>
        <p:spPr>
          <a:xfrm flipH="1">
            <a:off x="9880032" y="3559473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8729316" y="3559473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624114" y="5892800"/>
            <a:ext cx="4047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PG routing on different layers.</a:t>
            </a:r>
          </a:p>
          <a:p>
            <a:r>
              <a:rPr lang="en-US"/>
              <a:t>With parasitic resistance and capacitance</a:t>
            </a:r>
          </a:p>
        </p:txBody>
      </p:sp>
      <p:sp>
        <p:nvSpPr>
          <p:cNvPr id="3" name="矩形标注 2"/>
          <p:cNvSpPr/>
          <p:nvPr/>
        </p:nvSpPr>
        <p:spPr>
          <a:xfrm>
            <a:off x="1751263" y="3773823"/>
            <a:ext cx="4126848" cy="1664249"/>
          </a:xfrm>
          <a:prstGeom prst="wedgeRectCallout">
            <a:avLst>
              <a:gd name="adj1" fmla="val 120118"/>
              <a:gd name="adj2" fmla="val -915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 smtClean="0">
                <a:solidFill>
                  <a:schemeClr val="tx1"/>
                </a:solidFill>
              </a:rPr>
              <a:t>Each cell has power</a:t>
            </a:r>
          </a:p>
          <a:p>
            <a:r>
              <a:rPr lang="en-US" altLang="zh-CN" sz="1600" dirty="0" smtClean="0">
                <a:solidFill>
                  <a:srgbClr val="FF0000"/>
                </a:solidFill>
              </a:rPr>
              <a:t>Power</a:t>
            </a:r>
            <a:r>
              <a:rPr lang="en-US" altLang="zh-CN" sz="1600" dirty="0" smtClean="0">
                <a:solidFill>
                  <a:schemeClr val="tx1"/>
                </a:solidFill>
              </a:rPr>
              <a:t>/VDD = </a:t>
            </a:r>
            <a:r>
              <a:rPr lang="en-US" altLang="zh-CN" sz="1600" dirty="0" err="1" smtClean="0">
                <a:solidFill>
                  <a:srgbClr val="7030A0"/>
                </a:solidFill>
              </a:rPr>
              <a:t>I_avg</a:t>
            </a:r>
            <a:endParaRPr lang="en-US" altLang="zh-CN" sz="1600" dirty="0" smtClean="0">
              <a:solidFill>
                <a:srgbClr val="7030A0"/>
              </a:solidFill>
            </a:endParaRPr>
          </a:p>
          <a:p>
            <a:r>
              <a:rPr lang="en-US" altLang="zh-CN" sz="1600" dirty="0" smtClean="0">
                <a:solidFill>
                  <a:schemeClr val="tx1"/>
                </a:solidFill>
              </a:rPr>
              <a:t>    </a:t>
            </a:r>
            <a:r>
              <a:rPr lang="en-US" altLang="zh-CN" sz="1600" dirty="0" smtClean="0">
                <a:solidFill>
                  <a:srgbClr val="FF0000"/>
                </a:solidFill>
              </a:rPr>
              <a:t>|-&gt;  </a:t>
            </a:r>
            <a:r>
              <a:rPr lang="en-US" altLang="zh-CN" sz="1600" dirty="0" err="1" smtClean="0">
                <a:solidFill>
                  <a:srgbClr val="FF0000"/>
                </a:solidFill>
              </a:rPr>
              <a:t>P_leak</a:t>
            </a:r>
            <a:r>
              <a:rPr lang="en-US" altLang="zh-CN" sz="1600" dirty="0" smtClean="0">
                <a:solidFill>
                  <a:srgbClr val="FF0000"/>
                </a:solidFill>
              </a:rPr>
              <a:t> (SP + .lib)</a:t>
            </a:r>
          </a:p>
          <a:p>
            <a:r>
              <a:rPr lang="en-US" altLang="zh-CN" sz="1600" dirty="0">
                <a:solidFill>
                  <a:srgbClr val="FF0000"/>
                </a:solidFill>
              </a:rPr>
              <a:t> </a:t>
            </a:r>
            <a:r>
              <a:rPr lang="en-US" altLang="zh-CN" sz="1600" dirty="0" smtClean="0">
                <a:solidFill>
                  <a:srgbClr val="FF0000"/>
                </a:solidFill>
              </a:rPr>
              <a:t>          </a:t>
            </a:r>
            <a:r>
              <a:rPr lang="en-US" altLang="zh-CN" sz="1600" dirty="0">
                <a:solidFill>
                  <a:srgbClr val="FF0000"/>
                </a:solidFill>
              </a:rPr>
              <a:t>+ </a:t>
            </a:r>
            <a:r>
              <a:rPr lang="en-US" altLang="zh-CN" sz="1600" dirty="0" err="1">
                <a:solidFill>
                  <a:srgbClr val="FF0000"/>
                </a:solidFill>
              </a:rPr>
              <a:t>P_sw</a:t>
            </a:r>
            <a:r>
              <a:rPr lang="en-US" altLang="zh-CN" sz="1600" dirty="0">
                <a:solidFill>
                  <a:srgbClr val="FF0000"/>
                </a:solidFill>
              </a:rPr>
              <a:t> </a:t>
            </a:r>
            <a:r>
              <a:rPr lang="en-US" altLang="zh-CN" sz="1600" dirty="0" smtClean="0">
                <a:solidFill>
                  <a:srgbClr val="FF0000"/>
                </a:solidFill>
              </a:rPr>
              <a:t> (SWA + C)</a:t>
            </a:r>
          </a:p>
          <a:p>
            <a:r>
              <a:rPr lang="en-US" altLang="zh-CN" sz="1600" dirty="0">
                <a:solidFill>
                  <a:srgbClr val="FF0000"/>
                </a:solidFill>
              </a:rPr>
              <a:t> </a:t>
            </a:r>
            <a:r>
              <a:rPr lang="en-US" altLang="zh-CN" sz="1600" dirty="0" smtClean="0">
                <a:solidFill>
                  <a:srgbClr val="FF0000"/>
                </a:solidFill>
              </a:rPr>
              <a:t>          + </a:t>
            </a:r>
            <a:r>
              <a:rPr lang="en-US" altLang="zh-CN" sz="1600" dirty="0" err="1" smtClean="0">
                <a:solidFill>
                  <a:srgbClr val="FF0000"/>
                </a:solidFill>
              </a:rPr>
              <a:t>P_internal</a:t>
            </a:r>
            <a:r>
              <a:rPr lang="en-US" altLang="zh-CN" sz="1600" dirty="0" smtClean="0">
                <a:solidFill>
                  <a:srgbClr val="FF0000"/>
                </a:solidFill>
              </a:rPr>
              <a:t>   ( SWA + .lib + </a:t>
            </a:r>
            <a:r>
              <a:rPr lang="en-US" altLang="zh-CN" sz="1600" dirty="0" err="1" smtClean="0">
                <a:solidFill>
                  <a:srgbClr val="FF0000"/>
                </a:solidFill>
              </a:rPr>
              <a:t>twf</a:t>
            </a:r>
            <a:r>
              <a:rPr lang="en-US" altLang="zh-CN" sz="1600" dirty="0" smtClean="0">
                <a:solidFill>
                  <a:srgbClr val="FF0000"/>
                </a:solidFill>
              </a:rPr>
              <a:t> + C )</a:t>
            </a:r>
          </a:p>
          <a:p>
            <a:r>
              <a:rPr lang="en-US" altLang="zh-CN" sz="1600" dirty="0" smtClean="0">
                <a:solidFill>
                  <a:srgbClr val="FF0000"/>
                </a:solidFill>
              </a:rPr>
              <a:t>                                       |-&gt; C from </a:t>
            </a:r>
            <a:r>
              <a:rPr lang="en-US" altLang="zh-CN" sz="1600" dirty="0" err="1" smtClean="0">
                <a:solidFill>
                  <a:srgbClr val="FF0000"/>
                </a:solidFill>
              </a:rPr>
              <a:t>spef</a:t>
            </a:r>
            <a:r>
              <a:rPr lang="en-US" altLang="zh-CN" sz="1600" dirty="0" smtClean="0">
                <a:solidFill>
                  <a:srgbClr val="FF0000"/>
                </a:solidFill>
              </a:rPr>
              <a:t> (</a:t>
            </a:r>
            <a:r>
              <a:rPr lang="en-US" altLang="zh-CN" sz="1600" dirty="0" err="1" smtClean="0">
                <a:solidFill>
                  <a:srgbClr val="FF0000"/>
                </a:solidFill>
              </a:rPr>
              <a:t>Xu</a:t>
            </a:r>
            <a:r>
              <a:rPr lang="en-US" altLang="zh-CN" sz="16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zh-CN" sz="1600" dirty="0">
                <a:solidFill>
                  <a:srgbClr val="FF0000"/>
                </a:solidFill>
              </a:rPr>
              <a:t> </a:t>
            </a:r>
            <a:r>
              <a:rPr lang="en-US" altLang="zh-CN" sz="1600" dirty="0" smtClean="0">
                <a:solidFill>
                  <a:srgbClr val="FF0000"/>
                </a:solidFill>
              </a:rPr>
              <a:t>                                      |-&gt; SWA from SAIF/VCD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40" name="矩形标注 39"/>
          <p:cNvSpPr/>
          <p:nvPr/>
        </p:nvSpPr>
        <p:spPr>
          <a:xfrm>
            <a:off x="1751263" y="1241639"/>
            <a:ext cx="4126848" cy="832124"/>
          </a:xfrm>
          <a:prstGeom prst="wedgeRectCallout">
            <a:avLst>
              <a:gd name="adj1" fmla="val 111596"/>
              <a:gd name="adj2" fmla="val 8328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 smtClean="0">
                <a:solidFill>
                  <a:schemeClr val="tx1"/>
                </a:solidFill>
              </a:rPr>
              <a:t>PG network has parasitic resistance</a:t>
            </a:r>
          </a:p>
          <a:p>
            <a:r>
              <a:rPr lang="en-US" altLang="zh-CN" sz="1600" dirty="0" smtClean="0">
                <a:solidFill>
                  <a:schemeClr val="tx1"/>
                </a:solidFill>
              </a:rPr>
              <a:t>source </a:t>
            </a:r>
            <a:r>
              <a:rPr lang="en-US" altLang="zh-CN" sz="1600" dirty="0" err="1" smtClean="0">
                <a:solidFill>
                  <a:srgbClr val="FF0000"/>
                </a:solidFill>
              </a:rPr>
              <a:t>design.rlc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3242" y="2232865"/>
            <a:ext cx="2576146" cy="1914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VDD</a:t>
            </a:r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 rot="5400000">
            <a:off x="2271564" y="2457056"/>
            <a:ext cx="752745" cy="342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VDD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55319" y="2134847"/>
            <a:ext cx="325315" cy="3354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2388565" y="2134847"/>
            <a:ext cx="521792" cy="3354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3569677" y="2470269"/>
            <a:ext cx="2101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68297" y="206746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solidFill>
                  <a:srgbClr val="FFC000"/>
                </a:solidFill>
              </a:rPr>
              <a:t>pnode</a:t>
            </a: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237239" y="2424308"/>
            <a:ext cx="766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solidFill>
                  <a:srgbClr val="00B0F0"/>
                </a:solidFill>
              </a:rPr>
              <a:t>pedge</a:t>
            </a:r>
            <a:endParaRPr lang="zh-CN" altLang="en-US" dirty="0">
              <a:solidFill>
                <a:srgbClr val="00B0F0"/>
              </a:solidFill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H="1">
            <a:off x="5671038" y="2470269"/>
            <a:ext cx="1" cy="6805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3459772" y="2388573"/>
            <a:ext cx="202223" cy="2019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5569926" y="2388573"/>
            <a:ext cx="202223" cy="2019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5569926" y="3094848"/>
            <a:ext cx="202223" cy="2019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5378451" y="206746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solidFill>
                  <a:srgbClr val="FFC000"/>
                </a:solidFill>
              </a:rPr>
              <a:t>pnode</a:t>
            </a: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569926" y="317517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solidFill>
                  <a:srgbClr val="FFC000"/>
                </a:solidFill>
              </a:rPr>
              <a:t>pnode</a:t>
            </a: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671037" y="2635546"/>
            <a:ext cx="766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solidFill>
                  <a:srgbClr val="00B0F0"/>
                </a:solidFill>
              </a:rPr>
              <a:t>pedge</a:t>
            </a:r>
            <a:endParaRPr lang="zh-CN" alt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15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48908" y="1899166"/>
            <a:ext cx="2716823" cy="272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08992" y="2488222"/>
            <a:ext cx="6251331" cy="4923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>
            <a:off x="2189285" y="2567354"/>
            <a:ext cx="1151792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2189285" y="2927894"/>
            <a:ext cx="1151792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608992" y="5249007"/>
            <a:ext cx="6251331" cy="4923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376746" y="2488223"/>
            <a:ext cx="659423" cy="11869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376746" y="4554414"/>
            <a:ext cx="659423" cy="11869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云形 9"/>
          <p:cNvSpPr/>
          <p:nvPr/>
        </p:nvSpPr>
        <p:spPr>
          <a:xfrm>
            <a:off x="6220557" y="3560885"/>
            <a:ext cx="3279531" cy="13276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3582865" y="2927894"/>
            <a:ext cx="1151792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3455377" y="2567354"/>
            <a:ext cx="1151792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4734657" y="2567354"/>
            <a:ext cx="1151792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4734657" y="2923498"/>
            <a:ext cx="1151792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2189285" y="2743254"/>
            <a:ext cx="1151792" cy="0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448908" y="2435373"/>
            <a:ext cx="2716823" cy="1319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975" y="0"/>
            <a:ext cx="7163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/>
              <a:t>See </a:t>
            </a:r>
            <a:r>
              <a:rPr lang="en-US" altLang="zh-CN" sz="6000" b="1" dirty="0" err="1"/>
              <a:t>rlc</a:t>
            </a:r>
            <a:r>
              <a:rPr lang="en-US" altLang="zh-CN" sz="6000" b="1" dirty="0"/>
              <a:t> files for details</a:t>
            </a:r>
            <a:endParaRPr lang="zh-CN" altLang="en-US" sz="6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805" y="2704405"/>
            <a:ext cx="10172700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805" y="-2482322"/>
            <a:ext cx="6972300" cy="501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立方体 19"/>
          <p:cNvSpPr/>
          <p:nvPr/>
        </p:nvSpPr>
        <p:spPr>
          <a:xfrm>
            <a:off x="1435387" y="1066800"/>
            <a:ext cx="6998677" cy="430306"/>
          </a:xfrm>
          <a:prstGeom prst="cube">
            <a:avLst>
              <a:gd name="adj" fmla="val 708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4557" y="606811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/>
              <a:t>http://10.30.200.21:8088/projects/hongtu-emir/wiki/Resistance_and_capacitance_calculation_method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7903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箭头连接符 25"/>
          <p:cNvCxnSpPr>
            <a:endCxn id="14" idx="2"/>
          </p:cNvCxnSpPr>
          <p:nvPr/>
        </p:nvCxnSpPr>
        <p:spPr>
          <a:xfrm flipV="1">
            <a:off x="9277350" y="3228973"/>
            <a:ext cx="991651" cy="1952628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95275" y="190500"/>
            <a:ext cx="6301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The overall static IR flow chart…</a:t>
            </a:r>
            <a:endParaRPr lang="en-US" altLang="zh-CN" sz="3600" b="1" dirty="0" smtClean="0"/>
          </a:p>
        </p:txBody>
      </p:sp>
      <p:sp>
        <p:nvSpPr>
          <p:cNvPr id="9" name="矩形 8"/>
          <p:cNvSpPr/>
          <p:nvPr/>
        </p:nvSpPr>
        <p:spPr>
          <a:xfrm>
            <a:off x="7612855" y="2705097"/>
            <a:ext cx="1395412" cy="523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PG structure</a:t>
            </a:r>
            <a:endParaRPr lang="zh-CN" altLang="en-US" dirty="0"/>
          </a:p>
        </p:txBody>
      </p:sp>
      <p:sp>
        <p:nvSpPr>
          <p:cNvPr id="10" name="流程图: 文档 9"/>
          <p:cNvSpPr/>
          <p:nvPr/>
        </p:nvSpPr>
        <p:spPr>
          <a:xfrm>
            <a:off x="9029700" y="3681408"/>
            <a:ext cx="771525" cy="60007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spef</a:t>
            </a:r>
            <a:endParaRPr lang="zh-CN" altLang="en-US" dirty="0"/>
          </a:p>
        </p:txBody>
      </p:sp>
      <p:sp>
        <p:nvSpPr>
          <p:cNvPr id="11" name="流程图: 文档 10"/>
          <p:cNvSpPr/>
          <p:nvPr/>
        </p:nvSpPr>
        <p:spPr>
          <a:xfrm>
            <a:off x="10010775" y="3681408"/>
            <a:ext cx="771525" cy="60007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twf</a:t>
            </a:r>
            <a:endParaRPr lang="zh-CN" altLang="en-US" dirty="0"/>
          </a:p>
        </p:txBody>
      </p:sp>
      <p:sp>
        <p:nvSpPr>
          <p:cNvPr id="12" name="流程图: 文档 11"/>
          <p:cNvSpPr/>
          <p:nvPr/>
        </p:nvSpPr>
        <p:spPr>
          <a:xfrm>
            <a:off x="10953750" y="3681408"/>
            <a:ext cx="771525" cy="60007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VCD</a:t>
            </a:r>
            <a:endParaRPr lang="zh-CN" altLang="en-US" dirty="0"/>
          </a:p>
        </p:txBody>
      </p:sp>
      <p:sp>
        <p:nvSpPr>
          <p:cNvPr id="13" name="流程图: 文档 12"/>
          <p:cNvSpPr/>
          <p:nvPr/>
        </p:nvSpPr>
        <p:spPr>
          <a:xfrm>
            <a:off x="10953750" y="4333870"/>
            <a:ext cx="771525" cy="60007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SAIF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571295" y="2886075"/>
            <a:ext cx="1395412" cy="3428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Power data</a:t>
            </a:r>
            <a:endParaRPr lang="zh-CN" altLang="en-US" dirty="0"/>
          </a:p>
        </p:txBody>
      </p:sp>
      <p:sp>
        <p:nvSpPr>
          <p:cNvPr id="15" name="任意多边形 14"/>
          <p:cNvSpPr/>
          <p:nvPr/>
        </p:nvSpPr>
        <p:spPr>
          <a:xfrm>
            <a:off x="8915400" y="3438177"/>
            <a:ext cx="3067050" cy="1781523"/>
          </a:xfrm>
          <a:custGeom>
            <a:avLst/>
            <a:gdLst>
              <a:gd name="connsiteX0" fmla="*/ 1190625 w 3171825"/>
              <a:gd name="connsiteY0" fmla="*/ 9873 h 1781523"/>
              <a:gd name="connsiteX1" fmla="*/ 904875 w 3171825"/>
              <a:gd name="connsiteY1" fmla="*/ 19398 h 1781523"/>
              <a:gd name="connsiteX2" fmla="*/ 790575 w 3171825"/>
              <a:gd name="connsiteY2" fmla="*/ 47973 h 1781523"/>
              <a:gd name="connsiteX3" fmla="*/ 666750 w 3171825"/>
              <a:gd name="connsiteY3" fmla="*/ 67023 h 1781523"/>
              <a:gd name="connsiteX4" fmla="*/ 238125 w 3171825"/>
              <a:gd name="connsiteY4" fmla="*/ 67023 h 1781523"/>
              <a:gd name="connsiteX5" fmla="*/ 200025 w 3171825"/>
              <a:gd name="connsiteY5" fmla="*/ 76548 h 1781523"/>
              <a:gd name="connsiteX6" fmla="*/ 133350 w 3171825"/>
              <a:gd name="connsiteY6" fmla="*/ 124173 h 1781523"/>
              <a:gd name="connsiteX7" fmla="*/ 104775 w 3171825"/>
              <a:gd name="connsiteY7" fmla="*/ 143223 h 1781523"/>
              <a:gd name="connsiteX8" fmla="*/ 66675 w 3171825"/>
              <a:gd name="connsiteY8" fmla="*/ 200373 h 1781523"/>
              <a:gd name="connsiteX9" fmla="*/ 47625 w 3171825"/>
              <a:gd name="connsiteY9" fmla="*/ 257523 h 1781523"/>
              <a:gd name="connsiteX10" fmla="*/ 28575 w 3171825"/>
              <a:gd name="connsiteY10" fmla="*/ 343248 h 1781523"/>
              <a:gd name="connsiteX11" fmla="*/ 19050 w 3171825"/>
              <a:gd name="connsiteY11" fmla="*/ 533748 h 1781523"/>
              <a:gd name="connsiteX12" fmla="*/ 0 w 3171825"/>
              <a:gd name="connsiteY12" fmla="*/ 600423 h 1781523"/>
              <a:gd name="connsiteX13" fmla="*/ 28575 w 3171825"/>
              <a:gd name="connsiteY13" fmla="*/ 752823 h 1781523"/>
              <a:gd name="connsiteX14" fmla="*/ 114300 w 3171825"/>
              <a:gd name="connsiteY14" fmla="*/ 848073 h 1781523"/>
              <a:gd name="connsiteX15" fmla="*/ 142875 w 3171825"/>
              <a:gd name="connsiteY15" fmla="*/ 857598 h 1781523"/>
              <a:gd name="connsiteX16" fmla="*/ 219075 w 3171825"/>
              <a:gd name="connsiteY16" fmla="*/ 876648 h 1781523"/>
              <a:gd name="connsiteX17" fmla="*/ 247650 w 3171825"/>
              <a:gd name="connsiteY17" fmla="*/ 886173 h 1781523"/>
              <a:gd name="connsiteX18" fmla="*/ 447675 w 3171825"/>
              <a:gd name="connsiteY18" fmla="*/ 895698 h 1781523"/>
              <a:gd name="connsiteX19" fmla="*/ 590550 w 3171825"/>
              <a:gd name="connsiteY19" fmla="*/ 914748 h 1781523"/>
              <a:gd name="connsiteX20" fmla="*/ 657225 w 3171825"/>
              <a:gd name="connsiteY20" fmla="*/ 924273 h 1781523"/>
              <a:gd name="connsiteX21" fmla="*/ 838200 w 3171825"/>
              <a:gd name="connsiteY21" fmla="*/ 933798 h 1781523"/>
              <a:gd name="connsiteX22" fmla="*/ 1000125 w 3171825"/>
              <a:gd name="connsiteY22" fmla="*/ 943323 h 1781523"/>
              <a:gd name="connsiteX23" fmla="*/ 1057275 w 3171825"/>
              <a:gd name="connsiteY23" fmla="*/ 952848 h 1781523"/>
              <a:gd name="connsiteX24" fmla="*/ 1143000 w 3171825"/>
              <a:gd name="connsiteY24" fmla="*/ 962373 h 1781523"/>
              <a:gd name="connsiteX25" fmla="*/ 1247775 w 3171825"/>
              <a:gd name="connsiteY25" fmla="*/ 1009998 h 1781523"/>
              <a:gd name="connsiteX26" fmla="*/ 1304925 w 3171825"/>
              <a:gd name="connsiteY26" fmla="*/ 1029048 h 1781523"/>
              <a:gd name="connsiteX27" fmla="*/ 1343025 w 3171825"/>
              <a:gd name="connsiteY27" fmla="*/ 1048098 h 1781523"/>
              <a:gd name="connsiteX28" fmla="*/ 1381125 w 3171825"/>
              <a:gd name="connsiteY28" fmla="*/ 1057623 h 1781523"/>
              <a:gd name="connsiteX29" fmla="*/ 1419225 w 3171825"/>
              <a:gd name="connsiteY29" fmla="*/ 1076673 h 1781523"/>
              <a:gd name="connsiteX30" fmla="*/ 1447800 w 3171825"/>
              <a:gd name="connsiteY30" fmla="*/ 1086198 h 1781523"/>
              <a:gd name="connsiteX31" fmla="*/ 1533525 w 3171825"/>
              <a:gd name="connsiteY31" fmla="*/ 1152873 h 1781523"/>
              <a:gd name="connsiteX32" fmla="*/ 1571625 w 3171825"/>
              <a:gd name="connsiteY32" fmla="*/ 1171923 h 1781523"/>
              <a:gd name="connsiteX33" fmla="*/ 1638300 w 3171825"/>
              <a:gd name="connsiteY33" fmla="*/ 1200498 h 1781523"/>
              <a:gd name="connsiteX34" fmla="*/ 1676400 w 3171825"/>
              <a:gd name="connsiteY34" fmla="*/ 1229073 h 1781523"/>
              <a:gd name="connsiteX35" fmla="*/ 1771650 w 3171825"/>
              <a:gd name="connsiteY35" fmla="*/ 1276698 h 1781523"/>
              <a:gd name="connsiteX36" fmla="*/ 1819275 w 3171825"/>
              <a:gd name="connsiteY36" fmla="*/ 1333848 h 1781523"/>
              <a:gd name="connsiteX37" fmla="*/ 1857375 w 3171825"/>
              <a:gd name="connsiteY37" fmla="*/ 1371948 h 1781523"/>
              <a:gd name="connsiteX38" fmla="*/ 1885950 w 3171825"/>
              <a:gd name="connsiteY38" fmla="*/ 1410048 h 1781523"/>
              <a:gd name="connsiteX39" fmla="*/ 1962150 w 3171825"/>
              <a:gd name="connsiteY39" fmla="*/ 1457673 h 1781523"/>
              <a:gd name="connsiteX40" fmla="*/ 1981200 w 3171825"/>
              <a:gd name="connsiteY40" fmla="*/ 1486248 h 1781523"/>
              <a:gd name="connsiteX41" fmla="*/ 2038350 w 3171825"/>
              <a:gd name="connsiteY41" fmla="*/ 1543398 h 1781523"/>
              <a:gd name="connsiteX42" fmla="*/ 2057400 w 3171825"/>
              <a:gd name="connsiteY42" fmla="*/ 1571973 h 1781523"/>
              <a:gd name="connsiteX43" fmla="*/ 2085975 w 3171825"/>
              <a:gd name="connsiteY43" fmla="*/ 1591023 h 1781523"/>
              <a:gd name="connsiteX44" fmla="*/ 2114550 w 3171825"/>
              <a:gd name="connsiteY44" fmla="*/ 1629123 h 1781523"/>
              <a:gd name="connsiteX45" fmla="*/ 2219325 w 3171825"/>
              <a:gd name="connsiteY45" fmla="*/ 1724373 h 1781523"/>
              <a:gd name="connsiteX46" fmla="*/ 2247900 w 3171825"/>
              <a:gd name="connsiteY46" fmla="*/ 1752948 h 1781523"/>
              <a:gd name="connsiteX47" fmla="*/ 2295525 w 3171825"/>
              <a:gd name="connsiteY47" fmla="*/ 1762473 h 1781523"/>
              <a:gd name="connsiteX48" fmla="*/ 2466975 w 3171825"/>
              <a:gd name="connsiteY48" fmla="*/ 1781523 h 1781523"/>
              <a:gd name="connsiteX49" fmla="*/ 2581275 w 3171825"/>
              <a:gd name="connsiteY49" fmla="*/ 1771998 h 1781523"/>
              <a:gd name="connsiteX50" fmla="*/ 2619375 w 3171825"/>
              <a:gd name="connsiteY50" fmla="*/ 1762473 h 1781523"/>
              <a:gd name="connsiteX51" fmla="*/ 2676525 w 3171825"/>
              <a:gd name="connsiteY51" fmla="*/ 1724373 h 1781523"/>
              <a:gd name="connsiteX52" fmla="*/ 2705100 w 3171825"/>
              <a:gd name="connsiteY52" fmla="*/ 1686273 h 1781523"/>
              <a:gd name="connsiteX53" fmla="*/ 2743200 w 3171825"/>
              <a:gd name="connsiteY53" fmla="*/ 1676748 h 1781523"/>
              <a:gd name="connsiteX54" fmla="*/ 2771775 w 3171825"/>
              <a:gd name="connsiteY54" fmla="*/ 1648173 h 1781523"/>
              <a:gd name="connsiteX55" fmla="*/ 2809875 w 3171825"/>
              <a:gd name="connsiteY55" fmla="*/ 1629123 h 1781523"/>
              <a:gd name="connsiteX56" fmla="*/ 2857500 w 3171825"/>
              <a:gd name="connsiteY56" fmla="*/ 1562448 h 1781523"/>
              <a:gd name="connsiteX57" fmla="*/ 2867025 w 3171825"/>
              <a:gd name="connsiteY57" fmla="*/ 1524348 h 1781523"/>
              <a:gd name="connsiteX58" fmla="*/ 2895600 w 3171825"/>
              <a:gd name="connsiteY58" fmla="*/ 1495773 h 1781523"/>
              <a:gd name="connsiteX59" fmla="*/ 2924175 w 3171825"/>
              <a:gd name="connsiteY59" fmla="*/ 1457673 h 1781523"/>
              <a:gd name="connsiteX60" fmla="*/ 2952750 w 3171825"/>
              <a:gd name="connsiteY60" fmla="*/ 1400523 h 1781523"/>
              <a:gd name="connsiteX61" fmla="*/ 2971800 w 3171825"/>
              <a:gd name="connsiteY61" fmla="*/ 1371948 h 1781523"/>
              <a:gd name="connsiteX62" fmla="*/ 2990850 w 3171825"/>
              <a:gd name="connsiteY62" fmla="*/ 1305273 h 1781523"/>
              <a:gd name="connsiteX63" fmla="*/ 3028950 w 3171825"/>
              <a:gd name="connsiteY63" fmla="*/ 1219548 h 1781523"/>
              <a:gd name="connsiteX64" fmla="*/ 3038475 w 3171825"/>
              <a:gd name="connsiteY64" fmla="*/ 1162398 h 1781523"/>
              <a:gd name="connsiteX65" fmla="*/ 3048000 w 3171825"/>
              <a:gd name="connsiteY65" fmla="*/ 1133823 h 1781523"/>
              <a:gd name="connsiteX66" fmla="*/ 3057525 w 3171825"/>
              <a:gd name="connsiteY66" fmla="*/ 1086198 h 1781523"/>
              <a:gd name="connsiteX67" fmla="*/ 3076575 w 3171825"/>
              <a:gd name="connsiteY67" fmla="*/ 1029048 h 1781523"/>
              <a:gd name="connsiteX68" fmla="*/ 3086100 w 3171825"/>
              <a:gd name="connsiteY68" fmla="*/ 990948 h 1781523"/>
              <a:gd name="connsiteX69" fmla="*/ 3105150 w 3171825"/>
              <a:gd name="connsiteY69" fmla="*/ 962373 h 1781523"/>
              <a:gd name="connsiteX70" fmla="*/ 3114675 w 3171825"/>
              <a:gd name="connsiteY70" fmla="*/ 933798 h 1781523"/>
              <a:gd name="connsiteX71" fmla="*/ 3133725 w 3171825"/>
              <a:gd name="connsiteY71" fmla="*/ 848073 h 1781523"/>
              <a:gd name="connsiteX72" fmla="*/ 3152775 w 3171825"/>
              <a:gd name="connsiteY72" fmla="*/ 790923 h 1781523"/>
              <a:gd name="connsiteX73" fmla="*/ 3162300 w 3171825"/>
              <a:gd name="connsiteY73" fmla="*/ 762348 h 1781523"/>
              <a:gd name="connsiteX74" fmla="*/ 3171825 w 3171825"/>
              <a:gd name="connsiteY74" fmla="*/ 657573 h 1781523"/>
              <a:gd name="connsiteX75" fmla="*/ 3162300 w 3171825"/>
              <a:gd name="connsiteY75" fmla="*/ 390873 h 1781523"/>
              <a:gd name="connsiteX76" fmla="*/ 3133725 w 3171825"/>
              <a:gd name="connsiteY76" fmla="*/ 305148 h 1781523"/>
              <a:gd name="connsiteX77" fmla="*/ 3105150 w 3171825"/>
              <a:gd name="connsiteY77" fmla="*/ 238473 h 1781523"/>
              <a:gd name="connsiteX78" fmla="*/ 3067050 w 3171825"/>
              <a:gd name="connsiteY78" fmla="*/ 209898 h 1781523"/>
              <a:gd name="connsiteX79" fmla="*/ 3000375 w 3171825"/>
              <a:gd name="connsiteY79" fmla="*/ 181323 h 1781523"/>
              <a:gd name="connsiteX80" fmla="*/ 2952750 w 3171825"/>
              <a:gd name="connsiteY80" fmla="*/ 171798 h 1781523"/>
              <a:gd name="connsiteX81" fmla="*/ 2476500 w 3171825"/>
              <a:gd name="connsiteY81" fmla="*/ 162273 h 1781523"/>
              <a:gd name="connsiteX82" fmla="*/ 2400300 w 3171825"/>
              <a:gd name="connsiteY82" fmla="*/ 133698 h 1781523"/>
              <a:gd name="connsiteX83" fmla="*/ 2362200 w 3171825"/>
              <a:gd name="connsiteY83" fmla="*/ 124173 h 1781523"/>
              <a:gd name="connsiteX84" fmla="*/ 2295525 w 3171825"/>
              <a:gd name="connsiteY84" fmla="*/ 95598 h 1781523"/>
              <a:gd name="connsiteX85" fmla="*/ 2276475 w 3171825"/>
              <a:gd name="connsiteY85" fmla="*/ 67023 h 1781523"/>
              <a:gd name="connsiteX86" fmla="*/ 2190750 w 3171825"/>
              <a:gd name="connsiteY86" fmla="*/ 28923 h 1781523"/>
              <a:gd name="connsiteX87" fmla="*/ 1962150 w 3171825"/>
              <a:gd name="connsiteY87" fmla="*/ 38448 h 1781523"/>
              <a:gd name="connsiteX88" fmla="*/ 1914525 w 3171825"/>
              <a:gd name="connsiteY88" fmla="*/ 47973 h 1781523"/>
              <a:gd name="connsiteX89" fmla="*/ 1781175 w 3171825"/>
              <a:gd name="connsiteY89" fmla="*/ 57498 h 1781523"/>
              <a:gd name="connsiteX90" fmla="*/ 1504950 w 3171825"/>
              <a:gd name="connsiteY90" fmla="*/ 38448 h 1781523"/>
              <a:gd name="connsiteX91" fmla="*/ 1285875 w 3171825"/>
              <a:gd name="connsiteY91" fmla="*/ 19398 h 1781523"/>
              <a:gd name="connsiteX92" fmla="*/ 1257300 w 3171825"/>
              <a:gd name="connsiteY92" fmla="*/ 9873 h 1781523"/>
              <a:gd name="connsiteX93" fmla="*/ 1085850 w 3171825"/>
              <a:gd name="connsiteY93" fmla="*/ 348 h 1781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3171825" h="1781523">
                <a:moveTo>
                  <a:pt x="1190625" y="9873"/>
                </a:moveTo>
                <a:cubicBezTo>
                  <a:pt x="1095375" y="13048"/>
                  <a:pt x="1000031" y="14112"/>
                  <a:pt x="904875" y="19398"/>
                </a:cubicBezTo>
                <a:cubicBezTo>
                  <a:pt x="767493" y="27030"/>
                  <a:pt x="928873" y="28216"/>
                  <a:pt x="790575" y="47973"/>
                </a:cubicBezTo>
                <a:cubicBezTo>
                  <a:pt x="704781" y="60229"/>
                  <a:pt x="746045" y="53807"/>
                  <a:pt x="666750" y="67023"/>
                </a:cubicBezTo>
                <a:cubicBezTo>
                  <a:pt x="473275" y="49434"/>
                  <a:pt x="538971" y="51189"/>
                  <a:pt x="238125" y="67023"/>
                </a:cubicBezTo>
                <a:cubicBezTo>
                  <a:pt x="225052" y="67711"/>
                  <a:pt x="212725" y="73373"/>
                  <a:pt x="200025" y="76548"/>
                </a:cubicBezTo>
                <a:cubicBezTo>
                  <a:pt x="132682" y="121443"/>
                  <a:pt x="216052" y="65100"/>
                  <a:pt x="133350" y="124173"/>
                </a:cubicBezTo>
                <a:cubicBezTo>
                  <a:pt x="124035" y="130827"/>
                  <a:pt x="114300" y="136873"/>
                  <a:pt x="104775" y="143223"/>
                </a:cubicBezTo>
                <a:cubicBezTo>
                  <a:pt x="92075" y="162273"/>
                  <a:pt x="73915" y="178653"/>
                  <a:pt x="66675" y="200373"/>
                </a:cubicBezTo>
                <a:cubicBezTo>
                  <a:pt x="60325" y="219423"/>
                  <a:pt x="50926" y="237716"/>
                  <a:pt x="47625" y="257523"/>
                </a:cubicBezTo>
                <a:cubicBezTo>
                  <a:pt x="36449" y="324577"/>
                  <a:pt x="44207" y="296351"/>
                  <a:pt x="28575" y="343248"/>
                </a:cubicBezTo>
                <a:cubicBezTo>
                  <a:pt x="25400" y="406748"/>
                  <a:pt x="24330" y="470388"/>
                  <a:pt x="19050" y="533748"/>
                </a:cubicBezTo>
                <a:cubicBezTo>
                  <a:pt x="17721" y="549695"/>
                  <a:pt x="5511" y="583890"/>
                  <a:pt x="0" y="600423"/>
                </a:cubicBezTo>
                <a:cubicBezTo>
                  <a:pt x="2618" y="626606"/>
                  <a:pt x="5039" y="721441"/>
                  <a:pt x="28575" y="752823"/>
                </a:cubicBezTo>
                <a:cubicBezTo>
                  <a:pt x="46454" y="776662"/>
                  <a:pt x="91508" y="840476"/>
                  <a:pt x="114300" y="848073"/>
                </a:cubicBezTo>
                <a:cubicBezTo>
                  <a:pt x="123825" y="851248"/>
                  <a:pt x="133189" y="854956"/>
                  <a:pt x="142875" y="857598"/>
                </a:cubicBezTo>
                <a:cubicBezTo>
                  <a:pt x="168134" y="864487"/>
                  <a:pt x="194237" y="868369"/>
                  <a:pt x="219075" y="876648"/>
                </a:cubicBezTo>
                <a:cubicBezTo>
                  <a:pt x="228600" y="879823"/>
                  <a:pt x="237644" y="885339"/>
                  <a:pt x="247650" y="886173"/>
                </a:cubicBezTo>
                <a:cubicBezTo>
                  <a:pt x="314170" y="891716"/>
                  <a:pt x="381000" y="892523"/>
                  <a:pt x="447675" y="895698"/>
                </a:cubicBezTo>
                <a:cubicBezTo>
                  <a:pt x="538696" y="913902"/>
                  <a:pt x="455328" y="898840"/>
                  <a:pt x="590550" y="914748"/>
                </a:cubicBezTo>
                <a:cubicBezTo>
                  <a:pt x="612847" y="917371"/>
                  <a:pt x="634840" y="922551"/>
                  <a:pt x="657225" y="924273"/>
                </a:cubicBezTo>
                <a:cubicBezTo>
                  <a:pt x="717456" y="928906"/>
                  <a:pt x="777885" y="930447"/>
                  <a:pt x="838200" y="933798"/>
                </a:cubicBezTo>
                <a:lnTo>
                  <a:pt x="1000125" y="943323"/>
                </a:lnTo>
                <a:cubicBezTo>
                  <a:pt x="1019175" y="946498"/>
                  <a:pt x="1038132" y="950296"/>
                  <a:pt x="1057275" y="952848"/>
                </a:cubicBezTo>
                <a:cubicBezTo>
                  <a:pt x="1085774" y="956648"/>
                  <a:pt x="1114640" y="957646"/>
                  <a:pt x="1143000" y="962373"/>
                </a:cubicBezTo>
                <a:cubicBezTo>
                  <a:pt x="1173116" y="967392"/>
                  <a:pt x="1234437" y="1005552"/>
                  <a:pt x="1247775" y="1009998"/>
                </a:cubicBezTo>
                <a:cubicBezTo>
                  <a:pt x="1266825" y="1016348"/>
                  <a:pt x="1286964" y="1020068"/>
                  <a:pt x="1304925" y="1029048"/>
                </a:cubicBezTo>
                <a:cubicBezTo>
                  <a:pt x="1317625" y="1035398"/>
                  <a:pt x="1329730" y="1043112"/>
                  <a:pt x="1343025" y="1048098"/>
                </a:cubicBezTo>
                <a:cubicBezTo>
                  <a:pt x="1355282" y="1052695"/>
                  <a:pt x="1368868" y="1053026"/>
                  <a:pt x="1381125" y="1057623"/>
                </a:cubicBezTo>
                <a:cubicBezTo>
                  <a:pt x="1394420" y="1062609"/>
                  <a:pt x="1406174" y="1071080"/>
                  <a:pt x="1419225" y="1076673"/>
                </a:cubicBezTo>
                <a:cubicBezTo>
                  <a:pt x="1428453" y="1080628"/>
                  <a:pt x="1439023" y="1081322"/>
                  <a:pt x="1447800" y="1086198"/>
                </a:cubicBezTo>
                <a:cubicBezTo>
                  <a:pt x="1605260" y="1173676"/>
                  <a:pt x="1436338" y="1083453"/>
                  <a:pt x="1533525" y="1152873"/>
                </a:cubicBezTo>
                <a:cubicBezTo>
                  <a:pt x="1545079" y="1161126"/>
                  <a:pt x="1559297" y="1164878"/>
                  <a:pt x="1571625" y="1171923"/>
                </a:cubicBezTo>
                <a:cubicBezTo>
                  <a:pt x="1622786" y="1201158"/>
                  <a:pt x="1575722" y="1184853"/>
                  <a:pt x="1638300" y="1200498"/>
                </a:cubicBezTo>
                <a:cubicBezTo>
                  <a:pt x="1651000" y="1210023"/>
                  <a:pt x="1662201" y="1221973"/>
                  <a:pt x="1676400" y="1229073"/>
                </a:cubicBezTo>
                <a:cubicBezTo>
                  <a:pt x="1740931" y="1261339"/>
                  <a:pt x="1696228" y="1201276"/>
                  <a:pt x="1771650" y="1276698"/>
                </a:cubicBezTo>
                <a:cubicBezTo>
                  <a:pt x="1870736" y="1375784"/>
                  <a:pt x="1739709" y="1241021"/>
                  <a:pt x="1819275" y="1333848"/>
                </a:cubicBezTo>
                <a:cubicBezTo>
                  <a:pt x="1830964" y="1347485"/>
                  <a:pt x="1845548" y="1358431"/>
                  <a:pt x="1857375" y="1371948"/>
                </a:cubicBezTo>
                <a:cubicBezTo>
                  <a:pt x="1867829" y="1383895"/>
                  <a:pt x="1874725" y="1398823"/>
                  <a:pt x="1885950" y="1410048"/>
                </a:cubicBezTo>
                <a:cubicBezTo>
                  <a:pt x="1910680" y="1434778"/>
                  <a:pt x="1931970" y="1442583"/>
                  <a:pt x="1962150" y="1457673"/>
                </a:cubicBezTo>
                <a:cubicBezTo>
                  <a:pt x="1968500" y="1467198"/>
                  <a:pt x="1973595" y="1477692"/>
                  <a:pt x="1981200" y="1486248"/>
                </a:cubicBezTo>
                <a:cubicBezTo>
                  <a:pt x="1999098" y="1506384"/>
                  <a:pt x="2023406" y="1520982"/>
                  <a:pt x="2038350" y="1543398"/>
                </a:cubicBezTo>
                <a:cubicBezTo>
                  <a:pt x="2044700" y="1552923"/>
                  <a:pt x="2049305" y="1563878"/>
                  <a:pt x="2057400" y="1571973"/>
                </a:cubicBezTo>
                <a:cubicBezTo>
                  <a:pt x="2065495" y="1580068"/>
                  <a:pt x="2077880" y="1582928"/>
                  <a:pt x="2085975" y="1591023"/>
                </a:cubicBezTo>
                <a:cubicBezTo>
                  <a:pt x="2097200" y="1602248"/>
                  <a:pt x="2103871" y="1617376"/>
                  <a:pt x="2114550" y="1629123"/>
                </a:cubicBezTo>
                <a:cubicBezTo>
                  <a:pt x="2215617" y="1740297"/>
                  <a:pt x="2144379" y="1660134"/>
                  <a:pt x="2219325" y="1724373"/>
                </a:cubicBezTo>
                <a:cubicBezTo>
                  <a:pt x="2229552" y="1733139"/>
                  <a:pt x="2235852" y="1746924"/>
                  <a:pt x="2247900" y="1752948"/>
                </a:cubicBezTo>
                <a:cubicBezTo>
                  <a:pt x="2262380" y="1760188"/>
                  <a:pt x="2279597" y="1759577"/>
                  <a:pt x="2295525" y="1762473"/>
                </a:cubicBezTo>
                <a:cubicBezTo>
                  <a:pt x="2375793" y="1777067"/>
                  <a:pt x="2362320" y="1772802"/>
                  <a:pt x="2466975" y="1781523"/>
                </a:cubicBezTo>
                <a:cubicBezTo>
                  <a:pt x="2505075" y="1778348"/>
                  <a:pt x="2543338" y="1776740"/>
                  <a:pt x="2581275" y="1771998"/>
                </a:cubicBezTo>
                <a:cubicBezTo>
                  <a:pt x="2594265" y="1770374"/>
                  <a:pt x="2607666" y="1768327"/>
                  <a:pt x="2619375" y="1762473"/>
                </a:cubicBezTo>
                <a:cubicBezTo>
                  <a:pt x="2639853" y="1752234"/>
                  <a:pt x="2662788" y="1742689"/>
                  <a:pt x="2676525" y="1724373"/>
                </a:cubicBezTo>
                <a:cubicBezTo>
                  <a:pt x="2686050" y="1711673"/>
                  <a:pt x="2692182" y="1695500"/>
                  <a:pt x="2705100" y="1686273"/>
                </a:cubicBezTo>
                <a:cubicBezTo>
                  <a:pt x="2715752" y="1678664"/>
                  <a:pt x="2730500" y="1679923"/>
                  <a:pt x="2743200" y="1676748"/>
                </a:cubicBezTo>
                <a:cubicBezTo>
                  <a:pt x="2752725" y="1667223"/>
                  <a:pt x="2760814" y="1656003"/>
                  <a:pt x="2771775" y="1648173"/>
                </a:cubicBezTo>
                <a:cubicBezTo>
                  <a:pt x="2783329" y="1639920"/>
                  <a:pt x="2799094" y="1638364"/>
                  <a:pt x="2809875" y="1629123"/>
                </a:cubicBezTo>
                <a:cubicBezTo>
                  <a:pt x="2819064" y="1621247"/>
                  <a:pt x="2848577" y="1575833"/>
                  <a:pt x="2857500" y="1562448"/>
                </a:cubicBezTo>
                <a:cubicBezTo>
                  <a:pt x="2860675" y="1549748"/>
                  <a:pt x="2860530" y="1535714"/>
                  <a:pt x="2867025" y="1524348"/>
                </a:cubicBezTo>
                <a:cubicBezTo>
                  <a:pt x="2873708" y="1512652"/>
                  <a:pt x="2886834" y="1506000"/>
                  <a:pt x="2895600" y="1495773"/>
                </a:cubicBezTo>
                <a:cubicBezTo>
                  <a:pt x="2905931" y="1483720"/>
                  <a:pt x="2914948" y="1470591"/>
                  <a:pt x="2924175" y="1457673"/>
                </a:cubicBezTo>
                <a:cubicBezTo>
                  <a:pt x="2969671" y="1393979"/>
                  <a:pt x="2921295" y="1463432"/>
                  <a:pt x="2952750" y="1400523"/>
                </a:cubicBezTo>
                <a:cubicBezTo>
                  <a:pt x="2957870" y="1390284"/>
                  <a:pt x="2965450" y="1381473"/>
                  <a:pt x="2971800" y="1371948"/>
                </a:cubicBezTo>
                <a:cubicBezTo>
                  <a:pt x="2974852" y="1359741"/>
                  <a:pt x="2984018" y="1318938"/>
                  <a:pt x="2990850" y="1305273"/>
                </a:cubicBezTo>
                <a:cubicBezTo>
                  <a:pt x="3015119" y="1256734"/>
                  <a:pt x="3016663" y="1293269"/>
                  <a:pt x="3028950" y="1219548"/>
                </a:cubicBezTo>
                <a:cubicBezTo>
                  <a:pt x="3032125" y="1200498"/>
                  <a:pt x="3034285" y="1181251"/>
                  <a:pt x="3038475" y="1162398"/>
                </a:cubicBezTo>
                <a:cubicBezTo>
                  <a:pt x="3040653" y="1152597"/>
                  <a:pt x="3045565" y="1143563"/>
                  <a:pt x="3048000" y="1133823"/>
                </a:cubicBezTo>
                <a:cubicBezTo>
                  <a:pt x="3051927" y="1118117"/>
                  <a:pt x="3053265" y="1101817"/>
                  <a:pt x="3057525" y="1086198"/>
                </a:cubicBezTo>
                <a:cubicBezTo>
                  <a:pt x="3062809" y="1066825"/>
                  <a:pt x="3071705" y="1048529"/>
                  <a:pt x="3076575" y="1029048"/>
                </a:cubicBezTo>
                <a:cubicBezTo>
                  <a:pt x="3079750" y="1016348"/>
                  <a:pt x="3080943" y="1002980"/>
                  <a:pt x="3086100" y="990948"/>
                </a:cubicBezTo>
                <a:cubicBezTo>
                  <a:pt x="3090609" y="980426"/>
                  <a:pt x="3100030" y="972612"/>
                  <a:pt x="3105150" y="962373"/>
                </a:cubicBezTo>
                <a:cubicBezTo>
                  <a:pt x="3109640" y="953393"/>
                  <a:pt x="3112240" y="943538"/>
                  <a:pt x="3114675" y="933798"/>
                </a:cubicBezTo>
                <a:cubicBezTo>
                  <a:pt x="3128270" y="879416"/>
                  <a:pt x="3119058" y="896963"/>
                  <a:pt x="3133725" y="848073"/>
                </a:cubicBezTo>
                <a:cubicBezTo>
                  <a:pt x="3139495" y="828839"/>
                  <a:pt x="3146425" y="809973"/>
                  <a:pt x="3152775" y="790923"/>
                </a:cubicBezTo>
                <a:lnTo>
                  <a:pt x="3162300" y="762348"/>
                </a:lnTo>
                <a:cubicBezTo>
                  <a:pt x="3165475" y="727423"/>
                  <a:pt x="3171825" y="692642"/>
                  <a:pt x="3171825" y="657573"/>
                </a:cubicBezTo>
                <a:cubicBezTo>
                  <a:pt x="3171825" y="568616"/>
                  <a:pt x="3170119" y="479485"/>
                  <a:pt x="3162300" y="390873"/>
                </a:cubicBezTo>
                <a:cubicBezTo>
                  <a:pt x="3161001" y="376153"/>
                  <a:pt x="3139137" y="326796"/>
                  <a:pt x="3133725" y="305148"/>
                </a:cubicBezTo>
                <a:cubicBezTo>
                  <a:pt x="3126438" y="276001"/>
                  <a:pt x="3127076" y="260399"/>
                  <a:pt x="3105150" y="238473"/>
                </a:cubicBezTo>
                <a:cubicBezTo>
                  <a:pt x="3093925" y="227248"/>
                  <a:pt x="3080512" y="218312"/>
                  <a:pt x="3067050" y="209898"/>
                </a:cubicBezTo>
                <a:cubicBezTo>
                  <a:pt x="3048877" y="198540"/>
                  <a:pt x="3021980" y="186724"/>
                  <a:pt x="3000375" y="181323"/>
                </a:cubicBezTo>
                <a:cubicBezTo>
                  <a:pt x="2984669" y="177396"/>
                  <a:pt x="2968929" y="172386"/>
                  <a:pt x="2952750" y="171798"/>
                </a:cubicBezTo>
                <a:cubicBezTo>
                  <a:pt x="2794073" y="166028"/>
                  <a:pt x="2635250" y="165448"/>
                  <a:pt x="2476500" y="162273"/>
                </a:cubicBezTo>
                <a:cubicBezTo>
                  <a:pt x="2355711" y="138115"/>
                  <a:pt x="2486143" y="170488"/>
                  <a:pt x="2400300" y="133698"/>
                </a:cubicBezTo>
                <a:cubicBezTo>
                  <a:pt x="2388268" y="128541"/>
                  <a:pt x="2374787" y="127769"/>
                  <a:pt x="2362200" y="124173"/>
                </a:cubicBezTo>
                <a:cubicBezTo>
                  <a:pt x="2329498" y="114830"/>
                  <a:pt x="2329392" y="112531"/>
                  <a:pt x="2295525" y="95598"/>
                </a:cubicBezTo>
                <a:cubicBezTo>
                  <a:pt x="2289175" y="86073"/>
                  <a:pt x="2285269" y="74352"/>
                  <a:pt x="2276475" y="67023"/>
                </a:cubicBezTo>
                <a:cubicBezTo>
                  <a:pt x="2264154" y="56755"/>
                  <a:pt x="2202102" y="33464"/>
                  <a:pt x="2190750" y="28923"/>
                </a:cubicBezTo>
                <a:cubicBezTo>
                  <a:pt x="2114550" y="32098"/>
                  <a:pt x="2038235" y="33201"/>
                  <a:pt x="1962150" y="38448"/>
                </a:cubicBezTo>
                <a:cubicBezTo>
                  <a:pt x="1945999" y="39562"/>
                  <a:pt x="1930625" y="46278"/>
                  <a:pt x="1914525" y="47973"/>
                </a:cubicBezTo>
                <a:cubicBezTo>
                  <a:pt x="1870207" y="52638"/>
                  <a:pt x="1825625" y="54323"/>
                  <a:pt x="1781175" y="57498"/>
                </a:cubicBezTo>
                <a:cubicBezTo>
                  <a:pt x="1689100" y="51148"/>
                  <a:pt x="1596786" y="47632"/>
                  <a:pt x="1504950" y="38448"/>
                </a:cubicBezTo>
                <a:cubicBezTo>
                  <a:pt x="1368509" y="24804"/>
                  <a:pt x="1441514" y="31370"/>
                  <a:pt x="1285875" y="19398"/>
                </a:cubicBezTo>
                <a:cubicBezTo>
                  <a:pt x="1276350" y="16223"/>
                  <a:pt x="1267204" y="11524"/>
                  <a:pt x="1257300" y="9873"/>
                </a:cubicBezTo>
                <a:cubicBezTo>
                  <a:pt x="1181217" y="-2808"/>
                  <a:pt x="1162517" y="348"/>
                  <a:pt x="1085850" y="348"/>
                </a:cubicBezTo>
              </a:path>
            </a:pathLst>
          </a:cu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755480" y="2705097"/>
            <a:ext cx="1395412" cy="523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Supply location</a:t>
            </a:r>
            <a:endParaRPr lang="zh-CN" altLang="en-US" dirty="0"/>
          </a:p>
        </p:txBody>
      </p:sp>
      <p:cxnSp>
        <p:nvCxnSpPr>
          <p:cNvPr id="28" name="直接箭头连接符 27"/>
          <p:cNvCxnSpPr>
            <a:stCxn id="4" idx="0"/>
            <a:endCxn id="9" idx="2"/>
          </p:cNvCxnSpPr>
          <p:nvPr/>
        </p:nvCxnSpPr>
        <p:spPr>
          <a:xfrm flipH="1" flipV="1">
            <a:off x="8310561" y="3228972"/>
            <a:ext cx="79634" cy="1443035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endCxn id="17" idx="2"/>
          </p:cNvCxnSpPr>
          <p:nvPr/>
        </p:nvCxnSpPr>
        <p:spPr>
          <a:xfrm flipH="1" flipV="1">
            <a:off x="6453186" y="3228972"/>
            <a:ext cx="1115451" cy="1800228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流程图: 文档 15"/>
          <p:cNvSpPr/>
          <p:nvPr/>
        </p:nvSpPr>
        <p:spPr>
          <a:xfrm>
            <a:off x="6449474" y="3728863"/>
            <a:ext cx="771525" cy="60007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ploc</a:t>
            </a:r>
            <a:endParaRPr lang="zh-CN" altLang="en-US" dirty="0"/>
          </a:p>
        </p:txBody>
      </p:sp>
      <p:sp>
        <p:nvSpPr>
          <p:cNvPr id="8" name="流程图: 文档 7"/>
          <p:cNvSpPr/>
          <p:nvPr/>
        </p:nvSpPr>
        <p:spPr>
          <a:xfrm>
            <a:off x="7924799" y="3681408"/>
            <a:ext cx="771525" cy="60007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rlc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7209095" y="1057275"/>
            <a:ext cx="2362200" cy="523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IR analysis</a:t>
            </a:r>
            <a:endParaRPr lang="zh-CN" altLang="en-US" dirty="0"/>
          </a:p>
        </p:txBody>
      </p:sp>
      <p:sp>
        <p:nvSpPr>
          <p:cNvPr id="44" name="矩形 43"/>
          <p:cNvSpPr/>
          <p:nvPr/>
        </p:nvSpPr>
        <p:spPr>
          <a:xfrm>
            <a:off x="9571295" y="2233607"/>
            <a:ext cx="1395412" cy="261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Current</a:t>
            </a:r>
            <a:endParaRPr lang="zh-CN" altLang="en-US" dirty="0"/>
          </a:p>
        </p:txBody>
      </p:sp>
      <p:cxnSp>
        <p:nvCxnSpPr>
          <p:cNvPr id="47" name="直接箭头连接符 46"/>
          <p:cNvCxnSpPr>
            <a:stCxn id="14" idx="0"/>
            <a:endCxn id="44" idx="2"/>
          </p:cNvCxnSpPr>
          <p:nvPr/>
        </p:nvCxnSpPr>
        <p:spPr>
          <a:xfrm flipV="1">
            <a:off x="10269001" y="2495545"/>
            <a:ext cx="0" cy="39053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209095" y="4672007"/>
            <a:ext cx="2362200" cy="523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Compose_top_design</a:t>
            </a:r>
            <a:endParaRPr lang="zh-CN" altLang="en-US" dirty="0"/>
          </a:p>
        </p:txBody>
      </p:sp>
      <p:sp>
        <p:nvSpPr>
          <p:cNvPr id="5" name="流程图: 文档 4"/>
          <p:cNvSpPr/>
          <p:nvPr/>
        </p:nvSpPr>
        <p:spPr>
          <a:xfrm>
            <a:off x="6915150" y="5510207"/>
            <a:ext cx="771525" cy="60007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DEF</a:t>
            </a:r>
            <a:endParaRPr lang="zh-CN" altLang="en-US" dirty="0"/>
          </a:p>
        </p:txBody>
      </p:sp>
      <p:sp>
        <p:nvSpPr>
          <p:cNvPr id="6" name="流程图: 文档 5"/>
          <p:cNvSpPr/>
          <p:nvPr/>
        </p:nvSpPr>
        <p:spPr>
          <a:xfrm>
            <a:off x="7924800" y="5510207"/>
            <a:ext cx="771525" cy="60007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LEF</a:t>
            </a:r>
            <a:endParaRPr lang="zh-CN" altLang="en-US" dirty="0"/>
          </a:p>
        </p:txBody>
      </p:sp>
      <p:sp>
        <p:nvSpPr>
          <p:cNvPr id="7" name="流程图: 文档 6"/>
          <p:cNvSpPr/>
          <p:nvPr/>
        </p:nvSpPr>
        <p:spPr>
          <a:xfrm>
            <a:off x="9029700" y="5510207"/>
            <a:ext cx="771525" cy="60007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TECH</a:t>
            </a:r>
            <a:endParaRPr lang="zh-CN" altLang="en-US" dirty="0"/>
          </a:p>
        </p:txBody>
      </p:sp>
      <p:cxnSp>
        <p:nvCxnSpPr>
          <p:cNvPr id="19" name="直接箭头连接符 18"/>
          <p:cNvCxnSpPr>
            <a:stCxn id="5" idx="0"/>
          </p:cNvCxnSpPr>
          <p:nvPr/>
        </p:nvCxnSpPr>
        <p:spPr>
          <a:xfrm flipV="1">
            <a:off x="7300913" y="5195882"/>
            <a:ext cx="138112" cy="314325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7" idx="0"/>
          </p:cNvCxnSpPr>
          <p:nvPr/>
        </p:nvCxnSpPr>
        <p:spPr>
          <a:xfrm flipH="1" flipV="1">
            <a:off x="9277350" y="5195883"/>
            <a:ext cx="138113" cy="314324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6" idx="0"/>
            <a:endCxn id="4" idx="2"/>
          </p:cNvCxnSpPr>
          <p:nvPr/>
        </p:nvCxnSpPr>
        <p:spPr>
          <a:xfrm flipV="1">
            <a:off x="8310563" y="5195882"/>
            <a:ext cx="79632" cy="314325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7209095" y="113228"/>
            <a:ext cx="2362200" cy="523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EM analysis</a:t>
            </a:r>
            <a:endParaRPr lang="zh-CN" altLang="en-US" dirty="0"/>
          </a:p>
        </p:txBody>
      </p:sp>
      <p:cxnSp>
        <p:nvCxnSpPr>
          <p:cNvPr id="53" name="直接箭头连接符 52"/>
          <p:cNvCxnSpPr/>
          <p:nvPr/>
        </p:nvCxnSpPr>
        <p:spPr>
          <a:xfrm flipV="1">
            <a:off x="6835236" y="1581150"/>
            <a:ext cx="777619" cy="1123947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>
            <a:stCxn id="42" idx="2"/>
          </p:cNvCxnSpPr>
          <p:nvPr/>
        </p:nvCxnSpPr>
        <p:spPr>
          <a:xfrm flipV="1">
            <a:off x="8303108" y="1581151"/>
            <a:ext cx="63940" cy="1123946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/>
          <p:nvPr/>
        </p:nvCxnSpPr>
        <p:spPr>
          <a:xfrm flipH="1" flipV="1">
            <a:off x="9277350" y="1581151"/>
            <a:ext cx="409575" cy="652456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3764755" y="2705097"/>
            <a:ext cx="1395412" cy="523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package</a:t>
            </a:r>
            <a:endParaRPr lang="zh-CN" altLang="en-US" dirty="0"/>
          </a:p>
        </p:txBody>
      </p:sp>
      <p:cxnSp>
        <p:nvCxnSpPr>
          <p:cNvPr id="60" name="直接箭头连接符 59"/>
          <p:cNvCxnSpPr>
            <a:stCxn id="58" idx="0"/>
            <a:endCxn id="40" idx="1"/>
          </p:cNvCxnSpPr>
          <p:nvPr/>
        </p:nvCxnSpPr>
        <p:spPr>
          <a:xfrm flipV="1">
            <a:off x="4462461" y="1319213"/>
            <a:ext cx="2746634" cy="1385884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770538" y="2335765"/>
            <a:ext cx="1357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Source node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612855" y="2335765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Middle node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9571295" y="1875940"/>
            <a:ext cx="1298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Target node</a:t>
            </a:r>
            <a:endParaRPr lang="zh-CN" altLang="en-US" dirty="0"/>
          </a:p>
        </p:txBody>
      </p:sp>
      <p:sp>
        <p:nvSpPr>
          <p:cNvPr id="61" name="流程图: 文档 60"/>
          <p:cNvSpPr/>
          <p:nvPr/>
        </p:nvSpPr>
        <p:spPr>
          <a:xfrm>
            <a:off x="3473966" y="3438177"/>
            <a:ext cx="771525" cy="60007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sp</a:t>
            </a:r>
            <a:endParaRPr lang="zh-CN" altLang="en-US" dirty="0"/>
          </a:p>
        </p:txBody>
      </p:sp>
      <p:sp>
        <p:nvSpPr>
          <p:cNvPr id="62" name="流程图: 文档 61"/>
          <p:cNvSpPr/>
          <p:nvPr/>
        </p:nvSpPr>
        <p:spPr>
          <a:xfrm>
            <a:off x="4364830" y="3455670"/>
            <a:ext cx="1064420" cy="60007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Ploc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mapping</a:t>
            </a:r>
            <a:endParaRPr lang="zh-CN" altLang="en-US" dirty="0"/>
          </a:p>
        </p:txBody>
      </p:sp>
      <p:cxnSp>
        <p:nvCxnSpPr>
          <p:cNvPr id="63" name="直接箭头连接符 62"/>
          <p:cNvCxnSpPr>
            <a:stCxn id="40" idx="0"/>
            <a:endCxn id="51" idx="2"/>
          </p:cNvCxnSpPr>
          <p:nvPr/>
        </p:nvCxnSpPr>
        <p:spPr>
          <a:xfrm flipV="1">
            <a:off x="8390195" y="637103"/>
            <a:ext cx="0" cy="420172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0" y="3793387"/>
            <a:ext cx="4349752" cy="311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438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275" y="190500"/>
            <a:ext cx="4468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The overall usage flow</a:t>
            </a:r>
            <a:endParaRPr lang="en-US" altLang="zh-CN" sz="36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00817" y="836831"/>
            <a:ext cx="5501442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Compose_top_design</a:t>
            </a:r>
            <a:r>
              <a:rPr lang="en-US" altLang="zh-CN" dirty="0" smtClean="0"/>
              <a:t>  $</a:t>
            </a:r>
            <a:r>
              <a:rPr lang="en-US" altLang="zh-CN" dirty="0" err="1" smtClean="0"/>
              <a:t>top_def</a:t>
            </a:r>
            <a:r>
              <a:rPr lang="en-US" altLang="zh-CN" dirty="0" smtClean="0"/>
              <a:t> $</a:t>
            </a:r>
            <a:r>
              <a:rPr lang="en-US" altLang="zh-CN" dirty="0" err="1" smtClean="0"/>
              <a:t>blk_def</a:t>
            </a:r>
            <a:r>
              <a:rPr lang="en-US" altLang="zh-CN" dirty="0" smtClean="0"/>
              <a:t> $</a:t>
            </a:r>
            <a:r>
              <a:rPr lang="en-US" altLang="zh-CN" dirty="0" err="1" smtClean="0"/>
              <a:t>tf_file</a:t>
            </a:r>
            <a:r>
              <a:rPr lang="en-US" altLang="zh-CN" dirty="0" smtClean="0"/>
              <a:t> $</a:t>
            </a:r>
            <a:r>
              <a:rPr lang="en-US" altLang="zh-CN" dirty="0" err="1" smtClean="0"/>
              <a:t>lefList</a:t>
            </a:r>
            <a:endParaRPr lang="en-US" altLang="zh-CN" dirty="0" smtClean="0"/>
          </a:p>
          <a:p>
            <a:r>
              <a:rPr lang="en-US" altLang="zh-CN" dirty="0" err="1" smtClean="0"/>
              <a:t>Import_lierty</a:t>
            </a:r>
            <a:endParaRPr lang="en-US" altLang="zh-CN" dirty="0" smtClean="0"/>
          </a:p>
          <a:p>
            <a:r>
              <a:rPr lang="en-US" altLang="zh-CN" dirty="0" err="1" smtClean="0"/>
              <a:t>Link_project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Source $</a:t>
            </a:r>
            <a:r>
              <a:rPr lang="en-US" altLang="zh-CN" dirty="0" err="1" smtClean="0"/>
              <a:t>rlc_file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err="1" smtClean="0"/>
              <a:t>Import_parasitics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Source $</a:t>
            </a:r>
            <a:r>
              <a:rPr lang="en-US" altLang="zh-CN" dirty="0" err="1" smtClean="0"/>
              <a:t>ploc_file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err="1" smtClean="0"/>
              <a:t>Import_twf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err="1" smtClean="0"/>
              <a:t>Extract_switching_activity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err="1" smtClean="0"/>
              <a:t>Report_power_analysis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b="1" dirty="0" err="1" smtClean="0">
                <a:solidFill>
                  <a:srgbClr val="FF0000"/>
                </a:solidFill>
              </a:rPr>
              <a:t>set_power_network_mode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en-US" altLang="zh-CN" b="1" dirty="0" err="1" smtClean="0">
                <a:solidFill>
                  <a:srgbClr val="FF0000"/>
                </a:solidFill>
              </a:rPr>
              <a:t>analyze_power_network</a:t>
            </a: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altLang="zh-CN" b="1" dirty="0" err="1" smtClean="0">
                <a:solidFill>
                  <a:srgbClr val="FF0000"/>
                </a:solidFill>
              </a:rPr>
              <a:t>report_power_network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endParaRPr lang="en-US" altLang="zh-CN" b="1" dirty="0">
              <a:solidFill>
                <a:srgbClr val="FF0000"/>
              </a:solidFill>
            </a:endParaRPr>
          </a:p>
          <a:p>
            <a:r>
              <a:rPr lang="en-US" altLang="zh-CN" b="1" dirty="0" err="1" smtClean="0">
                <a:solidFill>
                  <a:srgbClr val="FF0000"/>
                </a:solidFill>
              </a:rPr>
              <a:t>report_misc</a:t>
            </a:r>
            <a:r>
              <a:rPr lang="en-US" altLang="zh-CN" b="1" dirty="0" smtClean="0">
                <a:solidFill>
                  <a:srgbClr val="FF0000"/>
                </a:solidFill>
              </a:rPr>
              <a:t>  -</a:t>
            </a:r>
            <a:r>
              <a:rPr lang="en-US" altLang="zh-CN" b="1" dirty="0" err="1" smtClean="0">
                <a:solidFill>
                  <a:srgbClr val="FF0000"/>
                </a:solidFill>
              </a:rPr>
              <a:t>static_ir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3251538" y="5057775"/>
            <a:ext cx="1825287" cy="7524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181600" y="4841796"/>
            <a:ext cx="2666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emirTcl</a:t>
            </a:r>
            <a:r>
              <a:rPr lang="en-US" altLang="zh-CN" dirty="0" smtClean="0"/>
              <a:t>/emirTclIRDrop.cpp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2880063" y="6505576"/>
            <a:ext cx="93946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05462" y="6182410"/>
            <a:ext cx="3993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emirTcl</a:t>
            </a:r>
            <a:r>
              <a:rPr lang="en-US" altLang="zh-CN" dirty="0" smtClean="0"/>
              <a:t>/emirTclUtil.cpp</a:t>
            </a:r>
          </a:p>
          <a:p>
            <a:r>
              <a:rPr lang="en-US" altLang="zh-CN" dirty="0" smtClean="0"/>
              <a:t>Etc/python/utility/customized_report.py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439025" y="190500"/>
            <a:ext cx="4669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The overall testing flow</a:t>
            </a:r>
            <a:endParaRPr lang="en-US" altLang="zh-CN" sz="3600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7999054" y="903506"/>
            <a:ext cx="28466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ut</a:t>
            </a:r>
            <a:r>
              <a:rPr lang="en-US" altLang="zh-CN" dirty="0" smtClean="0"/>
              <a:t>/test/</a:t>
            </a:r>
            <a:r>
              <a:rPr lang="en-US" altLang="zh-CN" dirty="0" err="1" smtClean="0"/>
              <a:t>ut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vp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ir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static_ir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err="1" smtClean="0"/>
              <a:t>qa_analyze_power_network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err="1"/>
              <a:t>q</a:t>
            </a:r>
            <a:r>
              <a:rPr lang="en-US" altLang="zh-CN" dirty="0" err="1" smtClean="0"/>
              <a:t>a_report_power_network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9649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725" y="179606"/>
            <a:ext cx="1016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Known (high priority) static IR issues </a:t>
            </a:r>
            <a:r>
              <a:rPr lang="en-US" altLang="zh-CN" sz="3600" b="1" dirty="0" smtClean="0"/>
              <a:t>to begin with…</a:t>
            </a:r>
            <a:endParaRPr lang="en-US" altLang="zh-CN" sz="36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66725" y="1123950"/>
            <a:ext cx="1130957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dirty="0" smtClean="0"/>
              <a:t>客户的脚本无法检查到</a:t>
            </a:r>
            <a:r>
              <a:rPr lang="en-US" altLang="zh-CN" dirty="0" smtClean="0"/>
              <a:t>static IR </a:t>
            </a:r>
            <a:r>
              <a:rPr lang="zh-CN" altLang="en-US" dirty="0" smtClean="0"/>
              <a:t>波动 </a:t>
            </a:r>
            <a:r>
              <a:rPr lang="en-US" altLang="zh-CN" dirty="0" smtClean="0"/>
              <a:t>(6mV tolerance too large)</a:t>
            </a:r>
            <a:r>
              <a:rPr lang="zh-CN" altLang="en-US" dirty="0" smtClean="0"/>
              <a:t>，需要增强</a:t>
            </a:r>
            <a:r>
              <a:rPr lang="en-US" altLang="zh-CN" dirty="0" err="1" smtClean="0"/>
              <a:t>qa_xx</a:t>
            </a:r>
            <a:r>
              <a:rPr lang="en-US" altLang="zh-CN" dirty="0" smtClean="0"/>
              <a:t> </a:t>
            </a:r>
            <a:r>
              <a:rPr lang="zh-CN" altLang="en-US" dirty="0" smtClean="0"/>
              <a:t>引入</a:t>
            </a:r>
            <a:r>
              <a:rPr lang="en-US" altLang="zh-CN" dirty="0" smtClean="0"/>
              <a:t>tolerance </a:t>
            </a:r>
            <a:r>
              <a:rPr lang="zh-CN" altLang="en-US" dirty="0" smtClean="0"/>
              <a:t>设置，红区比对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en-US" altLang="zh-CN" dirty="0" smtClean="0"/>
              <a:t>Static IR drop ticket </a:t>
            </a:r>
            <a:r>
              <a:rPr lang="zh-CN" altLang="en-US" dirty="0" smtClean="0"/>
              <a:t>需要建立</a:t>
            </a:r>
            <a:r>
              <a:rPr lang="en-US" altLang="zh-CN" dirty="0" smtClean="0"/>
              <a:t>regression</a:t>
            </a:r>
          </a:p>
          <a:p>
            <a:pPr marL="342900" indent="-342900">
              <a:buAutoNum type="arabicPeriod"/>
            </a:pPr>
            <a:r>
              <a:rPr lang="zh-CN" altLang="en-US" dirty="0"/>
              <a:t>李</a:t>
            </a:r>
            <a:r>
              <a:rPr lang="zh-CN" altLang="en-US" dirty="0" smtClean="0"/>
              <a:t>军建立的 </a:t>
            </a:r>
            <a:r>
              <a:rPr lang="en-US" altLang="zh-CN" dirty="0" smtClean="0"/>
              <a:t>case suite</a:t>
            </a:r>
            <a:r>
              <a:rPr lang="zh-CN" altLang="en-US" dirty="0" smtClean="0"/>
              <a:t>，需要覆盖相应的</a:t>
            </a:r>
            <a:r>
              <a:rPr lang="en-US" altLang="zh-CN" dirty="0" smtClean="0"/>
              <a:t>regression</a:t>
            </a:r>
          </a:p>
          <a:p>
            <a:pPr marL="342900" indent="-342900">
              <a:buAutoNum type="arabicPeriod"/>
            </a:pPr>
            <a:r>
              <a:rPr lang="zh-CN" altLang="en-US" dirty="0" smtClean="0"/>
              <a:t>代码重构解耦注释</a:t>
            </a:r>
            <a:endParaRPr lang="en-US" altLang="zh-CN" dirty="0" smtClean="0"/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AutoNum type="arabicPeriod"/>
            </a:pPr>
            <a:endParaRPr lang="en-US" altLang="zh-CN" dirty="0" smtClean="0"/>
          </a:p>
          <a:p>
            <a:r>
              <a:rPr lang="zh-CN" altLang="en-US" dirty="0" smtClean="0"/>
              <a:t>现有 </a:t>
            </a:r>
            <a:r>
              <a:rPr lang="en-US" altLang="zh-CN" dirty="0" smtClean="0"/>
              <a:t>static </a:t>
            </a:r>
            <a:r>
              <a:rPr lang="en-US" altLang="zh-CN" dirty="0" err="1" smtClean="0"/>
              <a:t>ir</a:t>
            </a:r>
            <a:r>
              <a:rPr lang="en-US" altLang="zh-CN" dirty="0" smtClean="0"/>
              <a:t> case </a:t>
            </a:r>
            <a:r>
              <a:rPr lang="zh-CN" altLang="en-US" dirty="0" smtClean="0"/>
              <a:t>仅有</a:t>
            </a:r>
            <a:r>
              <a:rPr lang="en-US" altLang="zh-CN" dirty="0" smtClean="0"/>
              <a:t>30</a:t>
            </a:r>
            <a:r>
              <a:rPr lang="zh-CN" altLang="en-US" dirty="0" smtClean="0"/>
              <a:t>个，其中 </a:t>
            </a:r>
            <a:r>
              <a:rPr lang="en-US" altLang="zh-CN" dirty="0" smtClean="0"/>
              <a:t>10</a:t>
            </a:r>
            <a:r>
              <a:rPr lang="zh-CN" altLang="en-US" dirty="0" smtClean="0"/>
              <a:t>个是换</a:t>
            </a:r>
            <a:r>
              <a:rPr lang="en-US" altLang="zh-CN" dirty="0" smtClean="0"/>
              <a:t>solver</a:t>
            </a:r>
            <a:r>
              <a:rPr lang="zh-CN" altLang="en-US" dirty="0" smtClean="0"/>
              <a:t>的重复功能测试</a:t>
            </a:r>
            <a:endParaRPr lang="en-US" altLang="zh-CN" dirty="0" smtClean="0"/>
          </a:p>
          <a:p>
            <a:r>
              <a:rPr lang="zh-CN" altLang="en-US" dirty="0" smtClean="0"/>
              <a:t>有效测试用例 </a:t>
            </a:r>
            <a:r>
              <a:rPr lang="en-US" altLang="zh-CN" dirty="0" smtClean="0"/>
              <a:t>20 </a:t>
            </a:r>
            <a:r>
              <a:rPr lang="zh-CN" altLang="en-US" dirty="0" smtClean="0"/>
              <a:t>个。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目标：</a:t>
            </a:r>
            <a:endParaRPr lang="en-US" altLang="zh-CN" dirty="0" smtClean="0"/>
          </a:p>
          <a:p>
            <a:r>
              <a:rPr lang="en-US" altLang="zh-CN" dirty="0" smtClean="0"/>
              <a:t>1/20 </a:t>
            </a:r>
            <a:r>
              <a:rPr lang="zh-CN" altLang="en-US" dirty="0" smtClean="0"/>
              <a:t>之前，扩充到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50 </a:t>
            </a:r>
            <a:r>
              <a:rPr lang="zh-CN" altLang="en-US" dirty="0" smtClean="0"/>
              <a:t>个  </a:t>
            </a:r>
            <a:r>
              <a:rPr lang="en-US" altLang="zh-CN" dirty="0" smtClean="0"/>
              <a:t>case</a:t>
            </a:r>
          </a:p>
          <a:p>
            <a:r>
              <a:rPr lang="en-US" altLang="zh-CN" dirty="0" smtClean="0"/>
              <a:t>1/30 </a:t>
            </a:r>
            <a:r>
              <a:rPr lang="zh-CN" altLang="en-US" dirty="0"/>
              <a:t>扩充</a:t>
            </a:r>
            <a:r>
              <a:rPr lang="zh-CN" altLang="en-US" dirty="0" smtClean="0"/>
              <a:t>到</a:t>
            </a:r>
            <a:r>
              <a:rPr lang="en-US" altLang="zh-CN" dirty="0" smtClean="0"/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100</a:t>
            </a:r>
            <a:r>
              <a:rPr lang="en-US" altLang="zh-CN" dirty="0" smtClean="0"/>
              <a:t> </a:t>
            </a:r>
            <a:r>
              <a:rPr lang="zh-CN" altLang="en-US" dirty="0" smtClean="0"/>
              <a:t>个 </a:t>
            </a:r>
            <a:r>
              <a:rPr lang="en-US" altLang="zh-CN" dirty="0" smtClean="0"/>
              <a:t>case</a:t>
            </a:r>
            <a:r>
              <a:rPr lang="zh-CN" altLang="en-US" dirty="0" smtClean="0"/>
              <a:t>（对不同的</a:t>
            </a:r>
            <a:r>
              <a:rPr lang="en-US" altLang="zh-CN" dirty="0" smtClean="0"/>
              <a:t>case </a:t>
            </a:r>
            <a:r>
              <a:rPr lang="zh-CN" altLang="en-US" dirty="0" smtClean="0"/>
              <a:t>做</a:t>
            </a:r>
            <a:r>
              <a:rPr lang="en-US" altLang="zh-CN" dirty="0" smtClean="0"/>
              <a:t>static IR</a:t>
            </a:r>
            <a:r>
              <a:rPr lang="zh-CN" altLang="en-US" dirty="0" smtClean="0"/>
              <a:t>，试不同的</a:t>
            </a:r>
            <a:r>
              <a:rPr lang="en-US" altLang="zh-CN" dirty="0" smtClean="0"/>
              <a:t>flow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en-US" altLang="zh-CN" dirty="0" smtClean="0"/>
              <a:t>1/30 </a:t>
            </a:r>
            <a:r>
              <a:rPr lang="zh-CN" altLang="en-US" dirty="0"/>
              <a:t>能</a:t>
            </a:r>
            <a:r>
              <a:rPr lang="zh-CN" altLang="en-US" dirty="0" smtClean="0"/>
              <a:t>解 </a:t>
            </a:r>
            <a:r>
              <a:rPr lang="en-US" altLang="zh-CN" b="1" dirty="0">
                <a:solidFill>
                  <a:srgbClr val="FF0000"/>
                </a:solidFill>
              </a:rPr>
              <a:t>10</a:t>
            </a:r>
            <a:r>
              <a:rPr lang="en-US" altLang="zh-CN" dirty="0" smtClean="0"/>
              <a:t> </a:t>
            </a:r>
            <a:r>
              <a:rPr lang="zh-CN" altLang="en-US" dirty="0" smtClean="0"/>
              <a:t>个</a:t>
            </a:r>
            <a:r>
              <a:rPr lang="zh-CN" altLang="en-US" dirty="0"/>
              <a:t>相关的 </a:t>
            </a:r>
            <a:r>
              <a:rPr lang="en-US" altLang="zh-CN" dirty="0" smtClean="0"/>
              <a:t>ticket</a:t>
            </a:r>
          </a:p>
          <a:p>
            <a:endParaRPr lang="en-US" altLang="zh-CN" dirty="0"/>
          </a:p>
          <a:p>
            <a:r>
              <a:rPr lang="zh-CN" altLang="en-US" dirty="0" smtClean="0"/>
              <a:t>奖金：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364965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650" y="400050"/>
            <a:ext cx="508876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dirty="0" smtClean="0"/>
              <a:t>TBA</a:t>
            </a:r>
            <a:endParaRPr lang="zh-CN" altLang="en-US" sz="23900" dirty="0"/>
          </a:p>
        </p:txBody>
      </p:sp>
    </p:spTree>
    <p:extLst>
      <p:ext uri="{BB962C8B-B14F-4D97-AF65-F5344CB8AC3E}">
        <p14:creationId xmlns:p14="http://schemas.microsoft.com/office/powerpoint/2010/main" val="1594543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柱形 1"/>
          <p:cNvSpPr/>
          <p:nvPr/>
        </p:nvSpPr>
        <p:spPr>
          <a:xfrm>
            <a:off x="1890346" y="694592"/>
            <a:ext cx="3851031" cy="107266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db</a:t>
            </a:r>
            <a:endParaRPr lang="zh-CN" altLang="en-US" dirty="0"/>
          </a:p>
        </p:txBody>
      </p:sp>
      <p:cxnSp>
        <p:nvCxnSpPr>
          <p:cNvPr id="4" name="直接箭头连接符 3"/>
          <p:cNvCxnSpPr>
            <a:stCxn id="2" idx="3"/>
          </p:cNvCxnSpPr>
          <p:nvPr/>
        </p:nvCxnSpPr>
        <p:spPr>
          <a:xfrm flipH="1">
            <a:off x="2540977" y="1767254"/>
            <a:ext cx="1274885" cy="15122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82515" y="3279531"/>
            <a:ext cx="2919047" cy="940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Graph</a:t>
            </a:r>
          </a:p>
          <a:p>
            <a:pPr algn="ctr"/>
            <a:r>
              <a:rPr lang="zh-CN" altLang="en-US" dirty="0" smtClean="0"/>
              <a:t>包含了 </a:t>
            </a:r>
            <a:r>
              <a:rPr lang="en-US" altLang="zh-CN" dirty="0" smtClean="0"/>
              <a:t>static </a:t>
            </a:r>
            <a:r>
              <a:rPr lang="zh-CN" altLang="en-US" dirty="0" smtClean="0"/>
              <a:t>右端项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(</a:t>
            </a:r>
            <a:r>
              <a:rPr lang="zh-CN" altLang="en-US" dirty="0" smtClean="0"/>
              <a:t>从</a:t>
            </a:r>
            <a:r>
              <a:rPr lang="en-US" altLang="zh-CN" dirty="0" err="1" smtClean="0"/>
              <a:t>db</a:t>
            </a:r>
            <a:r>
              <a:rPr lang="en-US" altLang="zh-CN" dirty="0" smtClean="0"/>
              <a:t> power</a:t>
            </a:r>
            <a:r>
              <a:rPr lang="zh-CN" altLang="en-US" dirty="0" smtClean="0"/>
              <a:t>中获得）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97516" y="2910255"/>
            <a:ext cx="2497016" cy="5627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irDynaSim</a:t>
            </a:r>
            <a:endParaRPr lang="zh-CN" altLang="en-US" dirty="0"/>
          </a:p>
        </p:txBody>
      </p:sp>
      <p:cxnSp>
        <p:nvCxnSpPr>
          <p:cNvPr id="8" name="直接箭头连接符 7"/>
          <p:cNvCxnSpPr>
            <a:stCxn id="6" idx="0"/>
          </p:cNvCxnSpPr>
          <p:nvPr/>
        </p:nvCxnSpPr>
        <p:spPr>
          <a:xfrm flipH="1" flipV="1">
            <a:off x="6708531" y="1644162"/>
            <a:ext cx="1037493" cy="12660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柱形 8"/>
          <p:cNvSpPr/>
          <p:nvPr/>
        </p:nvSpPr>
        <p:spPr>
          <a:xfrm>
            <a:off x="5490796" y="1116624"/>
            <a:ext cx="1450732" cy="527538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APM</a:t>
            </a:r>
            <a:endParaRPr lang="zh-CN" altLang="en-US" dirty="0"/>
          </a:p>
        </p:txBody>
      </p:sp>
      <p:cxnSp>
        <p:nvCxnSpPr>
          <p:cNvPr id="11" name="直接箭头连接符 10"/>
          <p:cNvCxnSpPr>
            <a:stCxn id="9" idx="3"/>
          </p:cNvCxnSpPr>
          <p:nvPr/>
        </p:nvCxnSpPr>
        <p:spPr>
          <a:xfrm flipH="1">
            <a:off x="5908432" y="1644162"/>
            <a:ext cx="307730" cy="31476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603023" y="1965083"/>
            <a:ext cx="1248508" cy="430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ta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967654" y="4804997"/>
            <a:ext cx="2497016" cy="5627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动态的右端项电流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112977" y="3633364"/>
            <a:ext cx="33473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FF0000"/>
                </a:solidFill>
              </a:rPr>
              <a:t>irCurrCap.cpp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75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500991" y="4116746"/>
            <a:ext cx="2033081" cy="7859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err="1" smtClean="0"/>
              <a:t>irDynaSim</a:t>
            </a:r>
            <a:endParaRPr lang="zh-CN" altLang="en-US" sz="3200" b="1" dirty="0"/>
          </a:p>
        </p:txBody>
      </p:sp>
      <p:sp>
        <p:nvSpPr>
          <p:cNvPr id="3" name="圆角矩形 2"/>
          <p:cNvSpPr/>
          <p:nvPr/>
        </p:nvSpPr>
        <p:spPr>
          <a:xfrm>
            <a:off x="6731541" y="2636197"/>
            <a:ext cx="2033081" cy="7859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/>
              <a:t>Solver</a:t>
            </a:r>
            <a:endParaRPr lang="zh-CN" altLang="en-US" sz="3200" b="1" dirty="0"/>
          </a:p>
        </p:txBody>
      </p:sp>
      <p:sp>
        <p:nvSpPr>
          <p:cNvPr id="4" name="圆角矩形 3"/>
          <p:cNvSpPr/>
          <p:nvPr/>
        </p:nvSpPr>
        <p:spPr>
          <a:xfrm>
            <a:off x="4178030" y="2636197"/>
            <a:ext cx="2033081" cy="7859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err="1" smtClean="0"/>
              <a:t>irPGraph</a:t>
            </a:r>
            <a:endParaRPr lang="zh-CN" altLang="en-US" sz="3200" b="1" dirty="0"/>
          </a:p>
        </p:txBody>
      </p:sp>
      <p:sp>
        <p:nvSpPr>
          <p:cNvPr id="5" name="圆角矩形 4"/>
          <p:cNvSpPr/>
          <p:nvPr/>
        </p:nvSpPr>
        <p:spPr>
          <a:xfrm>
            <a:off x="3686783" y="1838528"/>
            <a:ext cx="5661498" cy="3404681"/>
          </a:xfrm>
          <a:prstGeom prst="round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895100" y="1955260"/>
            <a:ext cx="3315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/>
              <a:t>irPGMgr</a:t>
            </a:r>
            <a:r>
              <a:rPr lang="en-US" altLang="zh-CN" b="1" dirty="0" smtClean="0"/>
              <a:t>::</a:t>
            </a:r>
            <a:r>
              <a:rPr lang="en-US" altLang="zh-CN" b="1" dirty="0" err="1" smtClean="0"/>
              <a:t>SolverDynaSimVector</a:t>
            </a:r>
            <a:r>
              <a:rPr lang="en-US" altLang="zh-CN" b="1" dirty="0" smtClean="0"/>
              <a:t>()</a:t>
            </a:r>
            <a:endParaRPr lang="zh-CN" altLang="en-US" b="1" dirty="0"/>
          </a:p>
        </p:txBody>
      </p:sp>
      <p:cxnSp>
        <p:nvCxnSpPr>
          <p:cNvPr id="8" name="直接箭头连接符 7"/>
          <p:cNvCxnSpPr>
            <a:stCxn id="4" idx="2"/>
          </p:cNvCxnSpPr>
          <p:nvPr/>
        </p:nvCxnSpPr>
        <p:spPr>
          <a:xfrm>
            <a:off x="5194571" y="3422192"/>
            <a:ext cx="807395" cy="6945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stCxn id="3" idx="2"/>
          </p:cNvCxnSpPr>
          <p:nvPr/>
        </p:nvCxnSpPr>
        <p:spPr>
          <a:xfrm flipH="1">
            <a:off x="7091464" y="3422192"/>
            <a:ext cx="656618" cy="6945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10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1643" y="933381"/>
            <a:ext cx="773942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/>
              <a:t>Outline</a:t>
            </a:r>
          </a:p>
          <a:p>
            <a:endParaRPr lang="en-US" sz="4400" b="1"/>
          </a:p>
          <a:p>
            <a:r>
              <a:rPr lang="en-US" sz="4400" b="1"/>
              <a:t>IR drop background knowledge</a:t>
            </a:r>
          </a:p>
          <a:p>
            <a:endParaRPr lang="en-US" sz="4400" b="1"/>
          </a:p>
          <a:p>
            <a:r>
              <a:rPr lang="en-US" sz="4400" b="1"/>
              <a:t>Solve IR drop with sparse matrix</a:t>
            </a:r>
          </a:p>
          <a:p>
            <a:endParaRPr lang="en-US" sz="4400" b="1"/>
          </a:p>
          <a:p>
            <a:r>
              <a:rPr lang="en-US" sz="4400" b="1"/>
              <a:t>IR drop validation method</a:t>
            </a:r>
          </a:p>
        </p:txBody>
      </p:sp>
    </p:spTree>
    <p:extLst>
      <p:ext uri="{BB962C8B-B14F-4D97-AF65-F5344CB8AC3E}">
        <p14:creationId xmlns:p14="http://schemas.microsoft.com/office/powerpoint/2010/main" val="12536652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4785" y="791655"/>
            <a:ext cx="4983316" cy="14465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TW" sz="2400" dirty="0"/>
              <a:t>Trapezoidal </a:t>
            </a:r>
            <a:r>
              <a:rPr lang="zh-TW" altLang="en-US" sz="2400" dirty="0"/>
              <a:t>in time domain: </a:t>
            </a:r>
            <a:endParaRPr lang="zh-TW" altLang="en-US" sz="1600" dirty="0"/>
          </a:p>
          <a:p>
            <a:pPr lvl="1"/>
            <a:r>
              <a:rPr lang="zh-TW" altLang="en-US" sz="2000" dirty="0"/>
              <a:t>G</a:t>
            </a:r>
            <a:r>
              <a:rPr lang="en-US" altLang="zh-TW" sz="2000" dirty="0"/>
              <a:t>*</a:t>
            </a:r>
            <a:r>
              <a:rPr lang="en-US" altLang="zh-TW" sz="2000" dirty="0">
                <a:ea typeface="+mn-lt"/>
                <a:cs typeface="+mn-lt"/>
              </a:rPr>
              <a:t>(V</a:t>
            </a:r>
            <a:r>
              <a:rPr lang="en-US" altLang="zh-TW" sz="1200" dirty="0">
                <a:ea typeface="+mn-lt"/>
                <a:cs typeface="+mn-lt"/>
              </a:rPr>
              <a:t>n+1</a:t>
            </a:r>
            <a:r>
              <a:rPr lang="en-US" altLang="zh-TW" sz="2000" dirty="0">
                <a:ea typeface="+mn-lt"/>
                <a:cs typeface="+mn-lt"/>
              </a:rPr>
              <a:t>+V</a:t>
            </a:r>
            <a:r>
              <a:rPr lang="en-US" altLang="zh-TW" sz="1200" dirty="0">
                <a:ea typeface="+mn-lt"/>
                <a:cs typeface="+mn-lt"/>
              </a:rPr>
              <a:t>n</a:t>
            </a:r>
            <a:r>
              <a:rPr lang="en-US" altLang="zh-TW" sz="2000" dirty="0">
                <a:ea typeface="+mn-lt"/>
                <a:cs typeface="+mn-lt"/>
              </a:rPr>
              <a:t>) +</a:t>
            </a:r>
            <a:r>
              <a:rPr lang="en-US" altLang="zh-TW" sz="2000" dirty="0"/>
              <a:t>2</a:t>
            </a:r>
            <a:r>
              <a:rPr lang="zh-TW" altLang="en-US" sz="2000" dirty="0"/>
              <a:t>C/h*(V</a:t>
            </a:r>
            <a:r>
              <a:rPr lang="zh-TW" altLang="en-US" sz="1400" dirty="0"/>
              <a:t>n+1</a:t>
            </a:r>
            <a:r>
              <a:rPr lang="zh-TW" altLang="en-US" dirty="0"/>
              <a:t>-</a:t>
            </a:r>
            <a:r>
              <a:rPr lang="en-US" altLang="zh-TW" dirty="0" err="1">
                <a:ea typeface="+mn-lt"/>
                <a:cs typeface="+mn-lt"/>
              </a:rPr>
              <a:t>V</a:t>
            </a:r>
            <a:r>
              <a:rPr lang="en-US" altLang="zh-TW" sz="1400" dirty="0" err="1">
                <a:ea typeface="+mn-lt"/>
                <a:cs typeface="+mn-lt"/>
              </a:rPr>
              <a:t>n</a:t>
            </a:r>
            <a:r>
              <a:rPr lang="en-US" altLang="zh-TW" sz="2000" dirty="0">
                <a:ea typeface="+mn-lt"/>
                <a:cs typeface="+mn-lt"/>
              </a:rPr>
              <a:t>)</a:t>
            </a:r>
            <a:r>
              <a:rPr lang="en-US" altLang="zh-TW" dirty="0">
                <a:ea typeface="+mn-lt"/>
                <a:cs typeface="+mn-lt"/>
              </a:rPr>
              <a:t> =</a:t>
            </a:r>
            <a:r>
              <a:rPr lang="en-US" altLang="zh-TW" sz="2000" dirty="0">
                <a:ea typeface="+mn-lt"/>
                <a:cs typeface="+mn-lt"/>
              </a:rPr>
              <a:t>I</a:t>
            </a:r>
            <a:r>
              <a:rPr lang="en-US" altLang="zh-TW" sz="1400" dirty="0">
                <a:ea typeface="+mn-lt"/>
                <a:cs typeface="+mn-lt"/>
              </a:rPr>
              <a:t>n</a:t>
            </a:r>
            <a:r>
              <a:rPr lang="en-US" altLang="zh-TW" sz="1050" dirty="0">
                <a:ea typeface="+mn-lt"/>
                <a:cs typeface="+mn-lt"/>
              </a:rPr>
              <a:t>+1</a:t>
            </a:r>
            <a:r>
              <a:rPr lang="en-US" altLang="zh-TW" dirty="0">
                <a:ea typeface="+mn-lt"/>
                <a:cs typeface="+mn-lt"/>
              </a:rPr>
              <a:t>+</a:t>
            </a:r>
            <a:r>
              <a:rPr lang="en-US" altLang="zh-TW" sz="2000" dirty="0">
                <a:ea typeface="+mn-lt"/>
                <a:cs typeface="+mn-lt"/>
              </a:rPr>
              <a:t>I</a:t>
            </a:r>
            <a:r>
              <a:rPr lang="en-US" altLang="zh-TW" sz="1400" dirty="0">
                <a:ea typeface="+mn-lt"/>
                <a:cs typeface="+mn-lt"/>
              </a:rPr>
              <a:t>n</a:t>
            </a:r>
            <a:endParaRPr lang="zh-TW" altLang="en-US" sz="1400" dirty="0"/>
          </a:p>
          <a:p>
            <a:pPr lvl="1"/>
            <a:r>
              <a:rPr lang="en-US" altLang="zh-TW" b="1" dirty="0">
                <a:solidFill>
                  <a:srgbClr val="00B050"/>
                </a:solidFill>
                <a:ea typeface="+mn-lt"/>
                <a:cs typeface="+mn-lt"/>
              </a:rPr>
              <a:t>(</a:t>
            </a:r>
            <a:r>
              <a:rPr lang="en-US" altLang="zh-TW" sz="2000" b="1" dirty="0">
                <a:solidFill>
                  <a:srgbClr val="00B050"/>
                </a:solidFill>
                <a:ea typeface="+mn-lt"/>
                <a:cs typeface="+mn-lt"/>
              </a:rPr>
              <a:t>G</a:t>
            </a:r>
            <a:r>
              <a:rPr lang="en-US" b="1" dirty="0">
                <a:solidFill>
                  <a:srgbClr val="00B050"/>
                </a:solidFill>
                <a:ea typeface="+mn-lt"/>
                <a:cs typeface="+mn-lt"/>
              </a:rPr>
              <a:t>+</a:t>
            </a:r>
            <a:r>
              <a:rPr lang="en-US" sz="2000" b="1" dirty="0">
                <a:solidFill>
                  <a:srgbClr val="00B050"/>
                </a:solidFill>
                <a:ea typeface="+mn-lt"/>
                <a:cs typeface="+mn-lt"/>
              </a:rPr>
              <a:t>2</a:t>
            </a:r>
            <a:r>
              <a:rPr lang="en-US" altLang="zh-TW" sz="2000" b="1" dirty="0">
                <a:solidFill>
                  <a:srgbClr val="00B050"/>
                </a:solidFill>
                <a:ea typeface="+mn-lt"/>
                <a:cs typeface="+mn-lt"/>
              </a:rPr>
              <a:t>C/h</a:t>
            </a:r>
            <a:r>
              <a:rPr lang="en-US" b="1" dirty="0">
                <a:solidFill>
                  <a:srgbClr val="00B050"/>
                </a:solidFill>
                <a:ea typeface="+mn-lt"/>
                <a:cs typeface="+mn-lt"/>
              </a:rPr>
              <a:t>) </a:t>
            </a:r>
            <a:r>
              <a:rPr lang="en-US" sz="2000" b="1" dirty="0">
                <a:solidFill>
                  <a:srgbClr val="FF0000"/>
                </a:solidFill>
                <a:ea typeface="+mn-lt"/>
                <a:cs typeface="+mn-lt"/>
              </a:rPr>
              <a:t>V</a:t>
            </a:r>
            <a:r>
              <a:rPr lang="en-US" sz="1400" b="1" dirty="0">
                <a:solidFill>
                  <a:srgbClr val="FF0000"/>
                </a:solidFill>
                <a:ea typeface="+mn-lt"/>
                <a:cs typeface="+mn-lt"/>
              </a:rPr>
              <a:t>n+1</a:t>
            </a:r>
            <a:r>
              <a:rPr lang="en-US" dirty="0">
                <a:ea typeface="+mn-lt"/>
                <a:cs typeface="+mn-lt"/>
              </a:rPr>
              <a:t> = </a:t>
            </a:r>
            <a:r>
              <a:rPr lang="en-US" b="1" dirty="0">
                <a:solidFill>
                  <a:srgbClr val="00B050"/>
                </a:solidFill>
                <a:ea typeface="+mn-lt"/>
                <a:cs typeface="+mn-lt"/>
              </a:rPr>
              <a:t>(</a:t>
            </a:r>
            <a:r>
              <a:rPr lang="en-US" sz="2000" b="1" dirty="0">
                <a:solidFill>
                  <a:srgbClr val="7030A0"/>
                </a:solidFill>
                <a:ea typeface="+mn-lt"/>
                <a:cs typeface="+mn-lt"/>
              </a:rPr>
              <a:t>I</a:t>
            </a:r>
            <a:r>
              <a:rPr lang="en-US" sz="1400" b="1" dirty="0">
                <a:solidFill>
                  <a:srgbClr val="7030A0"/>
                </a:solidFill>
                <a:ea typeface="+mn-lt"/>
                <a:cs typeface="+mn-lt"/>
              </a:rPr>
              <a:t>n+1</a:t>
            </a:r>
            <a:r>
              <a:rPr lang="en-US" b="1" dirty="0">
                <a:solidFill>
                  <a:srgbClr val="7030A0"/>
                </a:solidFill>
                <a:ea typeface="+mn-lt"/>
                <a:cs typeface="+mn-lt"/>
              </a:rPr>
              <a:t>+</a:t>
            </a:r>
            <a:r>
              <a:rPr lang="en-US" sz="2000" b="1" dirty="0">
                <a:solidFill>
                  <a:srgbClr val="7030A0"/>
                </a:solidFill>
                <a:ea typeface="+mn-lt"/>
                <a:cs typeface="+mn-lt"/>
              </a:rPr>
              <a:t>I</a:t>
            </a:r>
            <a:r>
              <a:rPr lang="en-US" sz="1400" b="1" dirty="0">
                <a:solidFill>
                  <a:srgbClr val="7030A0"/>
                </a:solidFill>
                <a:ea typeface="+mn-lt"/>
                <a:cs typeface="+mn-lt"/>
              </a:rPr>
              <a:t>n</a:t>
            </a:r>
            <a:r>
              <a:rPr lang="en-US" b="1" dirty="0">
                <a:solidFill>
                  <a:srgbClr val="00B050"/>
                </a:solidFill>
                <a:ea typeface="+mn-lt"/>
                <a:cs typeface="+mn-lt"/>
              </a:rPr>
              <a:t>) + </a:t>
            </a:r>
            <a:r>
              <a:rPr lang="en-US" sz="2000" b="1" dirty="0">
                <a:solidFill>
                  <a:srgbClr val="00B050"/>
                </a:solidFill>
                <a:ea typeface="+mn-lt"/>
                <a:cs typeface="+mn-lt"/>
              </a:rPr>
              <a:t>2</a:t>
            </a:r>
            <a:r>
              <a:rPr lang="en-US" altLang="zh-TW" sz="2000" b="1" dirty="0">
                <a:solidFill>
                  <a:srgbClr val="00B050"/>
                </a:solidFill>
                <a:ea typeface="+mn-lt"/>
                <a:cs typeface="+mn-lt"/>
              </a:rPr>
              <a:t>C/h</a:t>
            </a:r>
            <a:r>
              <a:rPr lang="zh-TW" altLang="en-US" sz="2000" b="1" dirty="0">
                <a:solidFill>
                  <a:srgbClr val="00B050"/>
                </a:solidFill>
                <a:ea typeface="+mn-lt"/>
                <a:cs typeface="+mn-lt"/>
              </a:rPr>
              <a:t>*</a:t>
            </a:r>
            <a:r>
              <a:rPr lang="en-US" altLang="zh-TW" sz="2000" b="1" dirty="0" err="1">
                <a:solidFill>
                  <a:srgbClr val="7030A0"/>
                </a:solidFill>
                <a:ea typeface="+mn-lt"/>
                <a:cs typeface="+mn-lt"/>
              </a:rPr>
              <a:t>V</a:t>
            </a:r>
            <a:r>
              <a:rPr lang="en-US" altLang="zh-TW" sz="1400" b="1" dirty="0" err="1">
                <a:solidFill>
                  <a:srgbClr val="7030A0"/>
                </a:solidFill>
                <a:ea typeface="+mn-lt"/>
                <a:cs typeface="+mn-lt"/>
              </a:rPr>
              <a:t>n</a:t>
            </a:r>
            <a:r>
              <a:rPr lang="en-US" altLang="zh-TW" b="1" dirty="0">
                <a:solidFill>
                  <a:srgbClr val="00B050"/>
                </a:solidFill>
                <a:ea typeface="+mn-lt"/>
                <a:cs typeface="+mn-lt"/>
              </a:rPr>
              <a:t> - </a:t>
            </a:r>
            <a:r>
              <a:rPr lang="en-US" altLang="zh-TW" sz="2000" b="1" dirty="0">
                <a:solidFill>
                  <a:srgbClr val="00B050"/>
                </a:solidFill>
                <a:ea typeface="+mn-lt"/>
                <a:cs typeface="+mn-lt"/>
              </a:rPr>
              <a:t>G*</a:t>
            </a:r>
            <a:r>
              <a:rPr lang="en-US" altLang="zh-TW" sz="2000" b="1" dirty="0" err="1">
                <a:solidFill>
                  <a:srgbClr val="7030A0"/>
                </a:solidFill>
                <a:ea typeface="+mn-lt"/>
                <a:cs typeface="+mn-lt"/>
              </a:rPr>
              <a:t>V</a:t>
            </a:r>
            <a:r>
              <a:rPr lang="en-US" altLang="zh-TW" sz="1400" b="1" dirty="0" err="1">
                <a:solidFill>
                  <a:srgbClr val="7030A0"/>
                </a:solidFill>
                <a:ea typeface="+mn-lt"/>
                <a:cs typeface="+mn-lt"/>
              </a:rPr>
              <a:t>n</a:t>
            </a:r>
            <a:endParaRPr lang="en-US" altLang="zh-TW" sz="1400" b="1" dirty="0">
              <a:solidFill>
                <a:srgbClr val="7030A0"/>
              </a:solidFill>
            </a:endParaRPr>
          </a:p>
          <a:p>
            <a:pPr marL="0" lvl="1"/>
            <a:r>
              <a:rPr lang="en-US" altLang="zh-TW" sz="2400" dirty="0"/>
              <a:t>h is time step. Again, solve Ax = 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4785" y="325315"/>
            <a:ext cx="164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Bypass method</a:t>
            </a:r>
            <a:endParaRPr lang="zh-CN" altLang="en-US" b="1" dirty="0"/>
          </a:p>
        </p:txBody>
      </p:sp>
      <p:sp>
        <p:nvSpPr>
          <p:cNvPr id="4" name="任意多边形 3"/>
          <p:cNvSpPr/>
          <p:nvPr/>
        </p:nvSpPr>
        <p:spPr>
          <a:xfrm>
            <a:off x="6899031" y="836602"/>
            <a:ext cx="5292969" cy="413673"/>
          </a:xfrm>
          <a:custGeom>
            <a:avLst/>
            <a:gdLst>
              <a:gd name="connsiteX0" fmla="*/ 0 w 5292969"/>
              <a:gd name="connsiteY0" fmla="*/ 315972 h 413673"/>
              <a:gd name="connsiteX1" fmla="*/ 430823 w 5292969"/>
              <a:gd name="connsiteY1" fmla="*/ 34619 h 413673"/>
              <a:gd name="connsiteX2" fmla="*/ 1397977 w 5292969"/>
              <a:gd name="connsiteY2" fmla="*/ 412688 h 413673"/>
              <a:gd name="connsiteX3" fmla="*/ 2039815 w 5292969"/>
              <a:gd name="connsiteY3" fmla="*/ 140126 h 413673"/>
              <a:gd name="connsiteX4" fmla="*/ 2426677 w 5292969"/>
              <a:gd name="connsiteY4" fmla="*/ 8242 h 413673"/>
              <a:gd name="connsiteX5" fmla="*/ 3138854 w 5292969"/>
              <a:gd name="connsiteY5" fmla="*/ 368726 h 413673"/>
              <a:gd name="connsiteX6" fmla="*/ 3833446 w 5292969"/>
              <a:gd name="connsiteY6" fmla="*/ 342349 h 413673"/>
              <a:gd name="connsiteX7" fmla="*/ 4193931 w 5292969"/>
              <a:gd name="connsiteY7" fmla="*/ 52203 h 413673"/>
              <a:gd name="connsiteX8" fmla="*/ 5029200 w 5292969"/>
              <a:gd name="connsiteY8" fmla="*/ 122542 h 413673"/>
              <a:gd name="connsiteX9" fmla="*/ 5292969 w 5292969"/>
              <a:gd name="connsiteY9" fmla="*/ 333557 h 41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92969" h="413673">
                <a:moveTo>
                  <a:pt x="0" y="315972"/>
                </a:moveTo>
                <a:cubicBezTo>
                  <a:pt x="98913" y="167236"/>
                  <a:pt x="197827" y="18500"/>
                  <a:pt x="430823" y="34619"/>
                </a:cubicBezTo>
                <a:cubicBezTo>
                  <a:pt x="663819" y="50738"/>
                  <a:pt x="1129812" y="395104"/>
                  <a:pt x="1397977" y="412688"/>
                </a:cubicBezTo>
                <a:cubicBezTo>
                  <a:pt x="1666142" y="430273"/>
                  <a:pt x="1868365" y="207534"/>
                  <a:pt x="2039815" y="140126"/>
                </a:cubicBezTo>
                <a:cubicBezTo>
                  <a:pt x="2211265" y="72718"/>
                  <a:pt x="2243504" y="-29858"/>
                  <a:pt x="2426677" y="8242"/>
                </a:cubicBezTo>
                <a:cubicBezTo>
                  <a:pt x="2609850" y="46342"/>
                  <a:pt x="2904393" y="313042"/>
                  <a:pt x="3138854" y="368726"/>
                </a:cubicBezTo>
                <a:cubicBezTo>
                  <a:pt x="3373315" y="424410"/>
                  <a:pt x="3657600" y="395103"/>
                  <a:pt x="3833446" y="342349"/>
                </a:cubicBezTo>
                <a:cubicBezTo>
                  <a:pt x="4009292" y="289595"/>
                  <a:pt x="3994639" y="88837"/>
                  <a:pt x="4193931" y="52203"/>
                </a:cubicBezTo>
                <a:cubicBezTo>
                  <a:pt x="4393223" y="15569"/>
                  <a:pt x="4846027" y="75650"/>
                  <a:pt x="5029200" y="122542"/>
                </a:cubicBezTo>
                <a:cubicBezTo>
                  <a:pt x="5212373" y="169434"/>
                  <a:pt x="5252671" y="251495"/>
                  <a:pt x="5292969" y="33355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31985" y="2971800"/>
            <a:ext cx="3553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V </a:t>
            </a:r>
            <a:r>
              <a:rPr lang="zh-CN" altLang="en-US" dirty="0" smtClean="0"/>
              <a:t>不变，且 </a:t>
            </a:r>
            <a:r>
              <a:rPr lang="en-US" altLang="zh-CN" dirty="0" smtClean="0"/>
              <a:t>I </a:t>
            </a:r>
            <a:r>
              <a:rPr lang="zh-CN" altLang="en-US" dirty="0" smtClean="0"/>
              <a:t>不变 </a:t>
            </a:r>
            <a:r>
              <a:rPr lang="en-US" altLang="zh-CN" dirty="0" smtClean="0"/>
              <a:t>within tolerance</a:t>
            </a:r>
            <a:endParaRPr lang="zh-CN" altLang="en-US" dirty="0"/>
          </a:p>
        </p:txBody>
      </p:sp>
      <p:sp>
        <p:nvSpPr>
          <p:cNvPr id="6" name="任意多边形 5"/>
          <p:cNvSpPr/>
          <p:nvPr/>
        </p:nvSpPr>
        <p:spPr>
          <a:xfrm>
            <a:off x="5934808" y="4294208"/>
            <a:ext cx="3130061" cy="2376839"/>
          </a:xfrm>
          <a:custGeom>
            <a:avLst/>
            <a:gdLst>
              <a:gd name="connsiteX0" fmla="*/ 0 w 3130061"/>
              <a:gd name="connsiteY0" fmla="*/ 2220892 h 2376839"/>
              <a:gd name="connsiteX1" fmla="*/ 211015 w 3130061"/>
              <a:gd name="connsiteY1" fmla="*/ 2238477 h 2376839"/>
              <a:gd name="connsiteX2" fmla="*/ 351692 w 3130061"/>
              <a:gd name="connsiteY2" fmla="*/ 1790069 h 2376839"/>
              <a:gd name="connsiteX3" fmla="*/ 562707 w 3130061"/>
              <a:gd name="connsiteY3" fmla="*/ 418469 h 2376839"/>
              <a:gd name="connsiteX4" fmla="*/ 712177 w 3130061"/>
              <a:gd name="connsiteY4" fmla="*/ 119530 h 2376839"/>
              <a:gd name="connsiteX5" fmla="*/ 984738 w 3130061"/>
              <a:gd name="connsiteY5" fmla="*/ 2203307 h 2376839"/>
              <a:gd name="connsiteX6" fmla="*/ 1485900 w 3130061"/>
              <a:gd name="connsiteY6" fmla="*/ 2264854 h 2376839"/>
              <a:gd name="connsiteX7" fmla="*/ 2154115 w 3130061"/>
              <a:gd name="connsiteY7" fmla="*/ 2273646 h 2376839"/>
              <a:gd name="connsiteX8" fmla="*/ 2321169 w 3130061"/>
              <a:gd name="connsiteY8" fmla="*/ 2229684 h 2376839"/>
              <a:gd name="connsiteX9" fmla="*/ 2435469 w 3130061"/>
              <a:gd name="connsiteY9" fmla="*/ 2203307 h 2376839"/>
              <a:gd name="connsiteX10" fmla="*/ 2584938 w 3130061"/>
              <a:gd name="connsiteY10" fmla="*/ 2238477 h 2376839"/>
              <a:gd name="connsiteX11" fmla="*/ 3130061 w 3130061"/>
              <a:gd name="connsiteY11" fmla="*/ 2273646 h 2376839"/>
              <a:gd name="connsiteX12" fmla="*/ 3130061 w 3130061"/>
              <a:gd name="connsiteY12" fmla="*/ 2273646 h 2376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30061" h="2376839">
                <a:moveTo>
                  <a:pt x="0" y="2220892"/>
                </a:moveTo>
                <a:cubicBezTo>
                  <a:pt x="76200" y="2265586"/>
                  <a:pt x="152400" y="2310281"/>
                  <a:pt x="211015" y="2238477"/>
                </a:cubicBezTo>
                <a:cubicBezTo>
                  <a:pt x="269630" y="2166673"/>
                  <a:pt x="293077" y="2093404"/>
                  <a:pt x="351692" y="1790069"/>
                </a:cubicBezTo>
                <a:cubicBezTo>
                  <a:pt x="410307" y="1486734"/>
                  <a:pt x="502626" y="696892"/>
                  <a:pt x="562707" y="418469"/>
                </a:cubicBezTo>
                <a:cubicBezTo>
                  <a:pt x="622788" y="140046"/>
                  <a:pt x="641839" y="-177943"/>
                  <a:pt x="712177" y="119530"/>
                </a:cubicBezTo>
                <a:cubicBezTo>
                  <a:pt x="782515" y="417003"/>
                  <a:pt x="855784" y="1845753"/>
                  <a:pt x="984738" y="2203307"/>
                </a:cubicBezTo>
                <a:cubicBezTo>
                  <a:pt x="1113692" y="2560861"/>
                  <a:pt x="1291004" y="2253131"/>
                  <a:pt x="1485900" y="2264854"/>
                </a:cubicBezTo>
                <a:cubicBezTo>
                  <a:pt x="1680796" y="2276577"/>
                  <a:pt x="2014903" y="2279508"/>
                  <a:pt x="2154115" y="2273646"/>
                </a:cubicBezTo>
                <a:cubicBezTo>
                  <a:pt x="2293327" y="2267784"/>
                  <a:pt x="2274277" y="2241407"/>
                  <a:pt x="2321169" y="2229684"/>
                </a:cubicBezTo>
                <a:cubicBezTo>
                  <a:pt x="2368061" y="2217961"/>
                  <a:pt x="2391508" y="2201842"/>
                  <a:pt x="2435469" y="2203307"/>
                </a:cubicBezTo>
                <a:cubicBezTo>
                  <a:pt x="2479430" y="2204772"/>
                  <a:pt x="2469173" y="2226754"/>
                  <a:pt x="2584938" y="2238477"/>
                </a:cubicBezTo>
                <a:cubicBezTo>
                  <a:pt x="2700703" y="2250200"/>
                  <a:pt x="3130061" y="2273646"/>
                  <a:pt x="3130061" y="2273646"/>
                </a:cubicBezTo>
                <a:lnTo>
                  <a:pt x="3130061" y="2273646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890846" y="2301108"/>
            <a:ext cx="4624754" cy="899501"/>
          </a:xfrm>
          <a:custGeom>
            <a:avLst/>
            <a:gdLst>
              <a:gd name="connsiteX0" fmla="*/ 0 w 4624754"/>
              <a:gd name="connsiteY0" fmla="*/ 72815 h 899501"/>
              <a:gd name="connsiteX1" fmla="*/ 298939 w 4624754"/>
              <a:gd name="connsiteY1" fmla="*/ 81607 h 899501"/>
              <a:gd name="connsiteX2" fmla="*/ 606669 w 4624754"/>
              <a:gd name="connsiteY2" fmla="*/ 899292 h 899501"/>
              <a:gd name="connsiteX3" fmla="*/ 1046285 w 4624754"/>
              <a:gd name="connsiteY3" fmla="*/ 160738 h 899501"/>
              <a:gd name="connsiteX4" fmla="*/ 1608992 w 4624754"/>
              <a:gd name="connsiteY4" fmla="*/ 72815 h 899501"/>
              <a:gd name="connsiteX5" fmla="*/ 2268416 w 4624754"/>
              <a:gd name="connsiteY5" fmla="*/ 151946 h 899501"/>
              <a:gd name="connsiteX6" fmla="*/ 2470639 w 4624754"/>
              <a:gd name="connsiteY6" fmla="*/ 125569 h 899501"/>
              <a:gd name="connsiteX7" fmla="*/ 3613639 w 4624754"/>
              <a:gd name="connsiteY7" fmla="*/ 107984 h 899501"/>
              <a:gd name="connsiteX8" fmla="*/ 4624754 w 4624754"/>
              <a:gd name="connsiteY8" fmla="*/ 90400 h 89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4754" h="899501">
                <a:moveTo>
                  <a:pt x="0" y="72815"/>
                </a:moveTo>
                <a:cubicBezTo>
                  <a:pt x="98914" y="8338"/>
                  <a:pt x="197828" y="-56139"/>
                  <a:pt x="298939" y="81607"/>
                </a:cubicBezTo>
                <a:cubicBezTo>
                  <a:pt x="400051" y="219353"/>
                  <a:pt x="482111" y="886104"/>
                  <a:pt x="606669" y="899292"/>
                </a:cubicBezTo>
                <a:cubicBezTo>
                  <a:pt x="731227" y="912480"/>
                  <a:pt x="879231" y="298484"/>
                  <a:pt x="1046285" y="160738"/>
                </a:cubicBezTo>
                <a:cubicBezTo>
                  <a:pt x="1213339" y="22992"/>
                  <a:pt x="1405304" y="74280"/>
                  <a:pt x="1608992" y="72815"/>
                </a:cubicBezTo>
                <a:cubicBezTo>
                  <a:pt x="1812680" y="71350"/>
                  <a:pt x="2124808" y="143154"/>
                  <a:pt x="2268416" y="151946"/>
                </a:cubicBezTo>
                <a:cubicBezTo>
                  <a:pt x="2412024" y="160738"/>
                  <a:pt x="2246435" y="132896"/>
                  <a:pt x="2470639" y="125569"/>
                </a:cubicBezTo>
                <a:cubicBezTo>
                  <a:pt x="2694843" y="118242"/>
                  <a:pt x="3613639" y="107984"/>
                  <a:pt x="3613639" y="107984"/>
                </a:cubicBezTo>
                <a:lnTo>
                  <a:pt x="4624754" y="9040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28538" y="3721314"/>
            <a:ext cx="35028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b="1" dirty="0">
                <a:solidFill>
                  <a:srgbClr val="00B050"/>
                </a:solidFill>
                <a:ea typeface="+mn-lt"/>
                <a:cs typeface="+mn-lt"/>
              </a:rPr>
              <a:t>(</a:t>
            </a:r>
            <a:r>
              <a:rPr lang="en-US" altLang="zh-CN" sz="2000" b="1" dirty="0" smtClean="0">
                <a:solidFill>
                  <a:srgbClr val="7030A0"/>
                </a:solidFill>
                <a:ea typeface="+mn-lt"/>
                <a:cs typeface="+mn-lt"/>
              </a:rPr>
              <a:t>I</a:t>
            </a:r>
            <a:r>
              <a:rPr lang="en-US" altLang="zh-CN" sz="1400" b="1" dirty="0" smtClean="0">
                <a:solidFill>
                  <a:srgbClr val="7030A0"/>
                </a:solidFill>
                <a:ea typeface="+mn-lt"/>
                <a:cs typeface="+mn-lt"/>
              </a:rPr>
              <a:t>n</a:t>
            </a:r>
            <a:r>
              <a:rPr lang="en-US" altLang="zh-CN" b="1" dirty="0" smtClean="0">
                <a:solidFill>
                  <a:srgbClr val="7030A0"/>
                </a:solidFill>
                <a:ea typeface="+mn-lt"/>
                <a:cs typeface="+mn-lt"/>
              </a:rPr>
              <a:t>+</a:t>
            </a:r>
            <a:r>
              <a:rPr lang="en-US" altLang="zh-CN" sz="2000" b="1" dirty="0" smtClean="0">
                <a:solidFill>
                  <a:srgbClr val="7030A0"/>
                </a:solidFill>
                <a:ea typeface="+mn-lt"/>
                <a:cs typeface="+mn-lt"/>
              </a:rPr>
              <a:t>I</a:t>
            </a:r>
            <a:r>
              <a:rPr lang="en-US" altLang="zh-CN" sz="1400" b="1" dirty="0" smtClean="0">
                <a:solidFill>
                  <a:srgbClr val="7030A0"/>
                </a:solidFill>
                <a:ea typeface="+mn-lt"/>
                <a:cs typeface="+mn-lt"/>
              </a:rPr>
              <a:t>n-1</a:t>
            </a:r>
            <a:r>
              <a:rPr lang="en-US" altLang="zh-CN" b="1" dirty="0" smtClean="0">
                <a:solidFill>
                  <a:srgbClr val="00B050"/>
                </a:solidFill>
                <a:ea typeface="+mn-lt"/>
                <a:cs typeface="+mn-lt"/>
              </a:rPr>
              <a:t>) </a:t>
            </a:r>
            <a:r>
              <a:rPr lang="en-US" altLang="zh-CN" b="1" dirty="0">
                <a:solidFill>
                  <a:srgbClr val="00B050"/>
                </a:solidFill>
                <a:ea typeface="+mn-lt"/>
                <a:cs typeface="+mn-lt"/>
              </a:rPr>
              <a:t>+ </a:t>
            </a:r>
            <a:r>
              <a:rPr lang="en-US" altLang="zh-CN" sz="2000" b="1" dirty="0">
                <a:solidFill>
                  <a:srgbClr val="00B050"/>
                </a:solidFill>
                <a:ea typeface="+mn-lt"/>
                <a:cs typeface="+mn-lt"/>
              </a:rPr>
              <a:t>2</a:t>
            </a:r>
            <a:r>
              <a:rPr lang="en-US" altLang="zh-TW" sz="2000" b="1" dirty="0">
                <a:solidFill>
                  <a:srgbClr val="00B050"/>
                </a:solidFill>
                <a:ea typeface="+mn-lt"/>
                <a:cs typeface="+mn-lt"/>
              </a:rPr>
              <a:t>C/h</a:t>
            </a:r>
            <a:r>
              <a:rPr lang="zh-TW" altLang="en-US" sz="2000" b="1" dirty="0">
                <a:solidFill>
                  <a:srgbClr val="00B050"/>
                </a:solidFill>
                <a:ea typeface="+mn-lt"/>
                <a:cs typeface="+mn-lt"/>
              </a:rPr>
              <a:t>*</a:t>
            </a:r>
            <a:r>
              <a:rPr lang="en-US" altLang="zh-TW" sz="2000" b="1" dirty="0" smtClean="0">
                <a:solidFill>
                  <a:srgbClr val="7030A0"/>
                </a:solidFill>
                <a:ea typeface="+mn-lt"/>
                <a:cs typeface="+mn-lt"/>
              </a:rPr>
              <a:t>V</a:t>
            </a:r>
            <a:r>
              <a:rPr lang="en-US" altLang="zh-TW" sz="1400" b="1" dirty="0" smtClean="0">
                <a:solidFill>
                  <a:srgbClr val="7030A0"/>
                </a:solidFill>
                <a:ea typeface="+mn-lt"/>
                <a:cs typeface="+mn-lt"/>
              </a:rPr>
              <a:t>n-1</a:t>
            </a:r>
            <a:r>
              <a:rPr lang="en-US" altLang="zh-TW" b="1" dirty="0" smtClean="0">
                <a:solidFill>
                  <a:srgbClr val="00B050"/>
                </a:solidFill>
                <a:ea typeface="+mn-lt"/>
                <a:cs typeface="+mn-lt"/>
              </a:rPr>
              <a:t> </a:t>
            </a:r>
            <a:r>
              <a:rPr lang="en-US" altLang="zh-TW" b="1" dirty="0">
                <a:solidFill>
                  <a:srgbClr val="00B050"/>
                </a:solidFill>
                <a:ea typeface="+mn-lt"/>
                <a:cs typeface="+mn-lt"/>
              </a:rPr>
              <a:t>- </a:t>
            </a:r>
            <a:r>
              <a:rPr lang="en-US" altLang="zh-TW" sz="2000" b="1" dirty="0" smtClean="0">
                <a:solidFill>
                  <a:srgbClr val="00B050"/>
                </a:solidFill>
                <a:ea typeface="+mn-lt"/>
                <a:cs typeface="+mn-lt"/>
              </a:rPr>
              <a:t>G*</a:t>
            </a:r>
            <a:r>
              <a:rPr lang="en-US" altLang="zh-TW" sz="2000" b="1" dirty="0" smtClean="0">
                <a:solidFill>
                  <a:srgbClr val="7030A0"/>
                </a:solidFill>
                <a:ea typeface="+mn-lt"/>
                <a:cs typeface="+mn-lt"/>
              </a:rPr>
              <a:t>V</a:t>
            </a:r>
            <a:r>
              <a:rPr lang="en-US" altLang="zh-TW" sz="1400" b="1" dirty="0" smtClean="0">
                <a:solidFill>
                  <a:srgbClr val="7030A0"/>
                </a:solidFill>
                <a:ea typeface="+mn-lt"/>
                <a:cs typeface="+mn-lt"/>
              </a:rPr>
              <a:t>n-1</a:t>
            </a:r>
            <a:endParaRPr lang="en-US" altLang="zh-TW" sz="1400" b="1" dirty="0">
              <a:solidFill>
                <a:srgbClr val="7030A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56778" y="3356549"/>
            <a:ext cx="32464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b="1" dirty="0">
                <a:solidFill>
                  <a:srgbClr val="00B050"/>
                </a:solidFill>
                <a:ea typeface="+mn-lt"/>
                <a:cs typeface="+mn-lt"/>
              </a:rPr>
              <a:t>(</a:t>
            </a:r>
            <a:r>
              <a:rPr lang="en-US" altLang="zh-CN" sz="2000" b="1" dirty="0">
                <a:solidFill>
                  <a:srgbClr val="7030A0"/>
                </a:solidFill>
                <a:ea typeface="+mn-lt"/>
                <a:cs typeface="+mn-lt"/>
              </a:rPr>
              <a:t>I</a:t>
            </a:r>
            <a:r>
              <a:rPr lang="en-US" altLang="zh-CN" sz="1400" b="1" dirty="0">
                <a:solidFill>
                  <a:srgbClr val="7030A0"/>
                </a:solidFill>
                <a:ea typeface="+mn-lt"/>
                <a:cs typeface="+mn-lt"/>
              </a:rPr>
              <a:t>n+1</a:t>
            </a:r>
            <a:r>
              <a:rPr lang="en-US" altLang="zh-CN" b="1" dirty="0">
                <a:solidFill>
                  <a:srgbClr val="7030A0"/>
                </a:solidFill>
                <a:ea typeface="+mn-lt"/>
                <a:cs typeface="+mn-lt"/>
              </a:rPr>
              <a:t>+</a:t>
            </a:r>
            <a:r>
              <a:rPr lang="en-US" altLang="zh-CN" sz="2000" b="1" dirty="0">
                <a:solidFill>
                  <a:srgbClr val="7030A0"/>
                </a:solidFill>
                <a:ea typeface="+mn-lt"/>
                <a:cs typeface="+mn-lt"/>
              </a:rPr>
              <a:t>I</a:t>
            </a:r>
            <a:r>
              <a:rPr lang="en-US" altLang="zh-CN" sz="1400" b="1" dirty="0">
                <a:solidFill>
                  <a:srgbClr val="7030A0"/>
                </a:solidFill>
                <a:ea typeface="+mn-lt"/>
                <a:cs typeface="+mn-lt"/>
              </a:rPr>
              <a:t>n</a:t>
            </a:r>
            <a:r>
              <a:rPr lang="en-US" altLang="zh-CN" b="1" dirty="0">
                <a:solidFill>
                  <a:srgbClr val="00B050"/>
                </a:solidFill>
                <a:ea typeface="+mn-lt"/>
                <a:cs typeface="+mn-lt"/>
              </a:rPr>
              <a:t>) + </a:t>
            </a:r>
            <a:r>
              <a:rPr lang="en-US" altLang="zh-CN" sz="2000" b="1" dirty="0">
                <a:solidFill>
                  <a:srgbClr val="00B050"/>
                </a:solidFill>
                <a:ea typeface="+mn-lt"/>
                <a:cs typeface="+mn-lt"/>
              </a:rPr>
              <a:t>2</a:t>
            </a:r>
            <a:r>
              <a:rPr lang="en-US" altLang="zh-TW" sz="2000" b="1" dirty="0">
                <a:solidFill>
                  <a:srgbClr val="00B050"/>
                </a:solidFill>
                <a:ea typeface="+mn-lt"/>
                <a:cs typeface="+mn-lt"/>
              </a:rPr>
              <a:t>C/h</a:t>
            </a:r>
            <a:r>
              <a:rPr lang="zh-TW" altLang="en-US" sz="2000" b="1" dirty="0">
                <a:solidFill>
                  <a:srgbClr val="00B050"/>
                </a:solidFill>
                <a:ea typeface="+mn-lt"/>
                <a:cs typeface="+mn-lt"/>
              </a:rPr>
              <a:t>*</a:t>
            </a:r>
            <a:r>
              <a:rPr lang="en-US" altLang="zh-TW" sz="2000" b="1" dirty="0" err="1">
                <a:solidFill>
                  <a:srgbClr val="7030A0"/>
                </a:solidFill>
                <a:ea typeface="+mn-lt"/>
                <a:cs typeface="+mn-lt"/>
              </a:rPr>
              <a:t>V</a:t>
            </a:r>
            <a:r>
              <a:rPr lang="en-US" altLang="zh-TW" sz="1400" b="1" dirty="0" err="1">
                <a:solidFill>
                  <a:srgbClr val="7030A0"/>
                </a:solidFill>
                <a:ea typeface="+mn-lt"/>
                <a:cs typeface="+mn-lt"/>
              </a:rPr>
              <a:t>n</a:t>
            </a:r>
            <a:r>
              <a:rPr lang="en-US" altLang="zh-TW" b="1" dirty="0">
                <a:solidFill>
                  <a:srgbClr val="00B050"/>
                </a:solidFill>
                <a:ea typeface="+mn-lt"/>
                <a:cs typeface="+mn-lt"/>
              </a:rPr>
              <a:t> - </a:t>
            </a:r>
            <a:r>
              <a:rPr lang="en-US" altLang="zh-TW" sz="2000" b="1" dirty="0">
                <a:solidFill>
                  <a:srgbClr val="00B050"/>
                </a:solidFill>
                <a:ea typeface="+mn-lt"/>
                <a:cs typeface="+mn-lt"/>
              </a:rPr>
              <a:t>G*</a:t>
            </a:r>
            <a:r>
              <a:rPr lang="en-US" altLang="zh-TW" sz="2000" b="1" dirty="0" err="1">
                <a:solidFill>
                  <a:srgbClr val="7030A0"/>
                </a:solidFill>
                <a:ea typeface="+mn-lt"/>
                <a:cs typeface="+mn-lt"/>
              </a:rPr>
              <a:t>V</a:t>
            </a:r>
            <a:r>
              <a:rPr lang="en-US" altLang="zh-TW" sz="1400" b="1" dirty="0" err="1">
                <a:solidFill>
                  <a:srgbClr val="7030A0"/>
                </a:solidFill>
                <a:ea typeface="+mn-lt"/>
                <a:cs typeface="+mn-lt"/>
              </a:rPr>
              <a:t>n</a:t>
            </a:r>
            <a:endParaRPr lang="en-US" altLang="zh-TW" sz="1400" b="1" dirty="0">
              <a:solidFill>
                <a:srgbClr val="7030A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14238" y="4442283"/>
            <a:ext cx="39292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zh-CN" b="1" dirty="0">
                <a:solidFill>
                  <a:srgbClr val="00B050"/>
                </a:solidFill>
                <a:ea typeface="+mn-lt"/>
                <a:cs typeface="+mn-lt"/>
              </a:rPr>
              <a:t>(</a:t>
            </a:r>
            <a:r>
              <a:rPr lang="en-US" altLang="zh-CN" sz="2000" b="1" dirty="0" smtClean="0">
                <a:solidFill>
                  <a:srgbClr val="7030A0"/>
                </a:solidFill>
                <a:ea typeface="+mn-lt"/>
                <a:cs typeface="+mn-lt"/>
              </a:rPr>
              <a:t>I</a:t>
            </a:r>
            <a:r>
              <a:rPr lang="en-US" altLang="zh-CN" sz="1400" b="1" dirty="0" smtClean="0">
                <a:solidFill>
                  <a:srgbClr val="7030A0"/>
                </a:solidFill>
                <a:ea typeface="+mn-lt"/>
                <a:cs typeface="+mn-lt"/>
              </a:rPr>
              <a:t>n+1 - </a:t>
            </a:r>
            <a:r>
              <a:rPr lang="en-US" altLang="zh-CN" sz="2000" b="1" dirty="0" smtClean="0">
                <a:solidFill>
                  <a:srgbClr val="7030A0"/>
                </a:solidFill>
                <a:ea typeface="+mn-lt"/>
                <a:cs typeface="+mn-lt"/>
              </a:rPr>
              <a:t>I</a:t>
            </a:r>
            <a:r>
              <a:rPr lang="en-US" altLang="zh-CN" sz="1400" b="1" dirty="0" smtClean="0">
                <a:solidFill>
                  <a:srgbClr val="7030A0"/>
                </a:solidFill>
                <a:ea typeface="+mn-lt"/>
                <a:cs typeface="+mn-lt"/>
              </a:rPr>
              <a:t>n-1</a:t>
            </a:r>
            <a:r>
              <a:rPr lang="en-US" altLang="zh-CN" b="1" dirty="0" smtClean="0">
                <a:solidFill>
                  <a:srgbClr val="00B050"/>
                </a:solidFill>
                <a:ea typeface="+mn-lt"/>
                <a:cs typeface="+mn-lt"/>
              </a:rPr>
              <a:t>) </a:t>
            </a:r>
            <a:r>
              <a:rPr lang="en-US" altLang="zh-CN" b="1" dirty="0">
                <a:solidFill>
                  <a:srgbClr val="00B050"/>
                </a:solidFill>
                <a:ea typeface="+mn-lt"/>
                <a:cs typeface="+mn-lt"/>
              </a:rPr>
              <a:t>+ </a:t>
            </a:r>
            <a:r>
              <a:rPr lang="en-US" altLang="zh-CN" b="1" dirty="0" smtClean="0">
                <a:solidFill>
                  <a:srgbClr val="00B050"/>
                </a:solidFill>
                <a:ea typeface="+mn-lt"/>
                <a:cs typeface="+mn-lt"/>
              </a:rPr>
              <a:t>(</a:t>
            </a:r>
            <a:r>
              <a:rPr lang="en-US" altLang="zh-CN" sz="2000" b="1" dirty="0" smtClean="0">
                <a:solidFill>
                  <a:srgbClr val="00B050"/>
                </a:solidFill>
                <a:ea typeface="+mn-lt"/>
                <a:cs typeface="+mn-lt"/>
              </a:rPr>
              <a:t>2</a:t>
            </a:r>
            <a:r>
              <a:rPr lang="en-US" altLang="zh-TW" sz="2000" b="1" dirty="0" smtClean="0">
                <a:solidFill>
                  <a:srgbClr val="00B050"/>
                </a:solidFill>
                <a:ea typeface="+mn-lt"/>
                <a:cs typeface="+mn-lt"/>
              </a:rPr>
              <a:t>C/h</a:t>
            </a:r>
            <a:r>
              <a:rPr lang="en-US" altLang="zh-TW" b="1" dirty="0" smtClean="0">
                <a:solidFill>
                  <a:srgbClr val="00B050"/>
                </a:solidFill>
                <a:ea typeface="+mn-lt"/>
                <a:cs typeface="+mn-lt"/>
              </a:rPr>
              <a:t> </a:t>
            </a:r>
            <a:r>
              <a:rPr lang="en-US" altLang="zh-TW" b="1" dirty="0">
                <a:solidFill>
                  <a:srgbClr val="00B050"/>
                </a:solidFill>
                <a:ea typeface="+mn-lt"/>
                <a:cs typeface="+mn-lt"/>
              </a:rPr>
              <a:t>- </a:t>
            </a:r>
            <a:r>
              <a:rPr lang="en-US" altLang="zh-TW" sz="2000" b="1" dirty="0" smtClean="0">
                <a:solidFill>
                  <a:srgbClr val="00B050"/>
                </a:solidFill>
                <a:ea typeface="+mn-lt"/>
                <a:cs typeface="+mn-lt"/>
              </a:rPr>
              <a:t>G) (</a:t>
            </a:r>
            <a:r>
              <a:rPr lang="en-US" altLang="zh-TW" b="1" dirty="0" err="1" smtClean="0">
                <a:solidFill>
                  <a:srgbClr val="7030A0"/>
                </a:solidFill>
                <a:ea typeface="+mn-lt"/>
                <a:cs typeface="+mn-lt"/>
              </a:rPr>
              <a:t>V</a:t>
            </a:r>
            <a:r>
              <a:rPr lang="en-US" altLang="zh-TW" sz="1200" b="1" dirty="0" err="1" smtClean="0">
                <a:solidFill>
                  <a:srgbClr val="7030A0"/>
                </a:solidFill>
                <a:ea typeface="+mn-lt"/>
                <a:cs typeface="+mn-lt"/>
              </a:rPr>
              <a:t>n</a:t>
            </a:r>
            <a:r>
              <a:rPr lang="en-US" altLang="zh-TW" sz="1200" b="1" dirty="0" smtClean="0">
                <a:solidFill>
                  <a:srgbClr val="7030A0"/>
                </a:solidFill>
                <a:ea typeface="+mn-lt"/>
                <a:cs typeface="+mn-lt"/>
              </a:rPr>
              <a:t>  </a:t>
            </a:r>
            <a:r>
              <a:rPr lang="en-US" altLang="zh-TW" sz="2000" b="1" dirty="0" smtClean="0">
                <a:solidFill>
                  <a:srgbClr val="7030A0"/>
                </a:solidFill>
                <a:ea typeface="+mn-lt"/>
                <a:cs typeface="+mn-lt"/>
              </a:rPr>
              <a:t>- V</a:t>
            </a:r>
            <a:r>
              <a:rPr lang="en-US" altLang="zh-TW" sz="1400" b="1" dirty="0" smtClean="0">
                <a:solidFill>
                  <a:srgbClr val="7030A0"/>
                </a:solidFill>
                <a:ea typeface="+mn-lt"/>
                <a:cs typeface="+mn-lt"/>
              </a:rPr>
              <a:t>n-1</a:t>
            </a:r>
            <a:r>
              <a:rPr lang="en-US" altLang="zh-CN" sz="1400" b="1" dirty="0">
                <a:solidFill>
                  <a:srgbClr val="00B050"/>
                </a:solidFill>
                <a:ea typeface="+mn-lt"/>
                <a:cs typeface="+mn-lt"/>
              </a:rPr>
              <a:t> </a:t>
            </a:r>
            <a:r>
              <a:rPr lang="en-US" altLang="zh-CN" sz="2000" b="1" dirty="0">
                <a:solidFill>
                  <a:srgbClr val="00B050"/>
                </a:solidFill>
                <a:ea typeface="+mn-lt"/>
                <a:cs typeface="+mn-lt"/>
              </a:rPr>
              <a:t>)</a:t>
            </a:r>
            <a:r>
              <a:rPr lang="en-US" altLang="zh-TW" sz="1400" b="1" dirty="0" smtClean="0">
                <a:solidFill>
                  <a:srgbClr val="7030A0"/>
                </a:solidFill>
                <a:ea typeface="+mn-lt"/>
                <a:cs typeface="+mn-lt"/>
              </a:rPr>
              <a:t> </a:t>
            </a:r>
            <a:endParaRPr lang="en-US" altLang="zh-TW" sz="14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37650" y="5262819"/>
            <a:ext cx="2919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1. In+1 In-1 (0.001mA)</a:t>
            </a:r>
          </a:p>
          <a:p>
            <a:r>
              <a:rPr lang="en-US" altLang="zh-CN" b="1" dirty="0" smtClean="0"/>
              <a:t>2. </a:t>
            </a:r>
            <a:r>
              <a:rPr lang="en-US" altLang="zh-CN" b="1" dirty="0" err="1" smtClean="0"/>
              <a:t>Vn</a:t>
            </a:r>
            <a:r>
              <a:rPr lang="en-US" altLang="zh-CN" b="1" dirty="0" smtClean="0"/>
              <a:t> Vn-1  (0.0001V) 0.1 mV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3141947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053" y="30224"/>
            <a:ext cx="3130062" cy="64633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字典映射信息</a:t>
            </a:r>
            <a:endParaRPr lang="en-US" altLang="zh-CN" dirty="0" smtClean="0"/>
          </a:p>
          <a:p>
            <a:r>
              <a:rPr lang="en-US" altLang="zh-CN" dirty="0" smtClean="0"/>
              <a:t>Net1 -&gt; </a:t>
            </a:r>
            <a:r>
              <a:rPr lang="en-US" altLang="zh-CN" dirty="0" err="1" smtClean="0"/>
              <a:t>aaax</a:t>
            </a:r>
            <a:endParaRPr lang="en-US" altLang="zh-CN" dirty="0" smtClean="0"/>
          </a:p>
          <a:p>
            <a:r>
              <a:rPr lang="en-US" altLang="zh-CN" dirty="0" smtClean="0"/>
              <a:t>Net2 -&gt; </a:t>
            </a:r>
            <a:r>
              <a:rPr lang="en-US" altLang="zh-CN" dirty="0" err="1" smtClean="0"/>
              <a:t>bbbc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zh-CN" altLang="en-US" dirty="0" smtClean="0"/>
              <a:t>数字信号的翻转信息</a:t>
            </a:r>
            <a:endParaRPr lang="en-US" altLang="zh-CN" dirty="0" smtClean="0"/>
          </a:p>
          <a:p>
            <a:r>
              <a:rPr lang="en-US" altLang="zh-CN" dirty="0" smtClean="0"/>
              <a:t>#100</a:t>
            </a:r>
          </a:p>
          <a:p>
            <a:r>
              <a:rPr lang="en-US" altLang="zh-CN" dirty="0" smtClean="0"/>
              <a:t>1aaax</a:t>
            </a:r>
          </a:p>
          <a:p>
            <a:r>
              <a:rPr lang="en-US" altLang="zh-CN" dirty="0" smtClean="0"/>
              <a:t>1bbbc</a:t>
            </a:r>
          </a:p>
          <a:p>
            <a:r>
              <a:rPr lang="en-US" altLang="zh-CN" dirty="0" smtClean="0"/>
              <a:t>….</a:t>
            </a:r>
          </a:p>
          <a:p>
            <a:r>
              <a:rPr lang="en-US" altLang="zh-CN" dirty="0" smtClean="0"/>
              <a:t>#190</a:t>
            </a:r>
          </a:p>
          <a:p>
            <a:r>
              <a:rPr lang="en-US" altLang="zh-CN" dirty="0" smtClean="0"/>
              <a:t>0aaax</a:t>
            </a:r>
          </a:p>
          <a:p>
            <a:r>
              <a:rPr lang="en-US" altLang="zh-CN" dirty="0" smtClean="0"/>
              <a:t>0bbbc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#200</a:t>
            </a:r>
            <a:endParaRPr lang="en-US" altLang="zh-CN" dirty="0"/>
          </a:p>
          <a:p>
            <a:r>
              <a:rPr lang="en-US" altLang="zh-CN" dirty="0"/>
              <a:t>0aaax</a:t>
            </a:r>
          </a:p>
          <a:p>
            <a:r>
              <a:rPr lang="en-US" altLang="zh-CN" dirty="0"/>
              <a:t>0bbbc</a:t>
            </a:r>
          </a:p>
          <a:p>
            <a:endParaRPr lang="zh-CN" altLang="en-US" dirty="0"/>
          </a:p>
        </p:txBody>
      </p:sp>
      <p:sp>
        <p:nvSpPr>
          <p:cNvPr id="3" name="等腰三角形 2"/>
          <p:cNvSpPr/>
          <p:nvPr/>
        </p:nvSpPr>
        <p:spPr>
          <a:xfrm rot="5400000">
            <a:off x="3851031" y="2813539"/>
            <a:ext cx="1749670" cy="180242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5400000">
            <a:off x="7992210" y="2813540"/>
            <a:ext cx="1749670" cy="180242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stCxn id="3" idx="0"/>
          </p:cNvCxnSpPr>
          <p:nvPr/>
        </p:nvCxnSpPr>
        <p:spPr>
          <a:xfrm>
            <a:off x="5627078" y="3714751"/>
            <a:ext cx="25145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172200" y="3121296"/>
            <a:ext cx="641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Net1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6594232" y="6018336"/>
            <a:ext cx="25145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云形 8"/>
          <p:cNvSpPr/>
          <p:nvPr/>
        </p:nvSpPr>
        <p:spPr>
          <a:xfrm>
            <a:off x="5424854" y="5125915"/>
            <a:ext cx="1389253" cy="14859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云形 9"/>
          <p:cNvSpPr/>
          <p:nvPr/>
        </p:nvSpPr>
        <p:spPr>
          <a:xfrm>
            <a:off x="8968122" y="5125915"/>
            <a:ext cx="1389253" cy="14859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530577" y="5565557"/>
            <a:ext cx="641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Net2</a:t>
            </a:r>
            <a:endParaRPr lang="zh-CN" altLang="en-US" dirty="0"/>
          </a:p>
        </p:txBody>
      </p:sp>
      <p:cxnSp>
        <p:nvCxnSpPr>
          <p:cNvPr id="13" name="肘形连接符 12"/>
          <p:cNvCxnSpPr/>
          <p:nvPr/>
        </p:nvCxnSpPr>
        <p:spPr>
          <a:xfrm>
            <a:off x="5029200" y="1705707"/>
            <a:ext cx="2286000" cy="84406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肘形连接符 13"/>
          <p:cNvCxnSpPr/>
          <p:nvPr/>
        </p:nvCxnSpPr>
        <p:spPr>
          <a:xfrm flipV="1">
            <a:off x="3811501" y="1705707"/>
            <a:ext cx="2360699" cy="82625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666280" y="2558534"/>
            <a:ext cx="651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#100</a:t>
            </a:r>
          </a:p>
        </p:txBody>
      </p:sp>
      <p:sp>
        <p:nvSpPr>
          <p:cNvPr id="17" name="矩形 16"/>
          <p:cNvSpPr/>
          <p:nvPr/>
        </p:nvSpPr>
        <p:spPr>
          <a:xfrm>
            <a:off x="5842013" y="2558534"/>
            <a:ext cx="651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#</a:t>
            </a:r>
            <a:r>
              <a:rPr lang="en-US" altLang="zh-CN" dirty="0" smtClean="0"/>
              <a:t>190</a:t>
            </a:r>
            <a:endParaRPr lang="en-US" altLang="zh-CN" dirty="0"/>
          </a:p>
        </p:txBody>
      </p:sp>
      <p:sp>
        <p:nvSpPr>
          <p:cNvPr id="18" name="任意多边形 17"/>
          <p:cNvSpPr/>
          <p:nvPr/>
        </p:nvSpPr>
        <p:spPr>
          <a:xfrm>
            <a:off x="4229100" y="311397"/>
            <a:ext cx="1283677" cy="1301232"/>
          </a:xfrm>
          <a:custGeom>
            <a:avLst/>
            <a:gdLst>
              <a:gd name="connsiteX0" fmla="*/ 0 w 1283677"/>
              <a:gd name="connsiteY0" fmla="*/ 1253634 h 1301232"/>
              <a:gd name="connsiteX1" fmla="*/ 307731 w 1283677"/>
              <a:gd name="connsiteY1" fmla="*/ 1218465 h 1301232"/>
              <a:gd name="connsiteX2" fmla="*/ 615462 w 1283677"/>
              <a:gd name="connsiteY2" fmla="*/ 488703 h 1301232"/>
              <a:gd name="connsiteX3" fmla="*/ 694592 w 1283677"/>
              <a:gd name="connsiteY3" fmla="*/ 5126 h 1301232"/>
              <a:gd name="connsiteX4" fmla="*/ 782515 w 1283677"/>
              <a:gd name="connsiteY4" fmla="*/ 260103 h 1301232"/>
              <a:gd name="connsiteX5" fmla="*/ 844062 w 1283677"/>
              <a:gd name="connsiteY5" fmla="*/ 664549 h 1301232"/>
              <a:gd name="connsiteX6" fmla="*/ 905608 w 1283677"/>
              <a:gd name="connsiteY6" fmla="*/ 989865 h 1301232"/>
              <a:gd name="connsiteX7" fmla="*/ 1002323 w 1283677"/>
              <a:gd name="connsiteY7" fmla="*/ 1165711 h 1301232"/>
              <a:gd name="connsiteX8" fmla="*/ 1283677 w 1283677"/>
              <a:gd name="connsiteY8" fmla="*/ 1244841 h 130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3677" h="1301232">
                <a:moveTo>
                  <a:pt x="0" y="1253634"/>
                </a:moveTo>
                <a:cubicBezTo>
                  <a:pt x="102577" y="1299794"/>
                  <a:pt x="205154" y="1345954"/>
                  <a:pt x="307731" y="1218465"/>
                </a:cubicBezTo>
                <a:cubicBezTo>
                  <a:pt x="410308" y="1090976"/>
                  <a:pt x="550985" y="690926"/>
                  <a:pt x="615462" y="488703"/>
                </a:cubicBezTo>
                <a:cubicBezTo>
                  <a:pt x="679939" y="286480"/>
                  <a:pt x="666750" y="43226"/>
                  <a:pt x="694592" y="5126"/>
                </a:cubicBezTo>
                <a:cubicBezTo>
                  <a:pt x="722434" y="-32974"/>
                  <a:pt x="757603" y="150199"/>
                  <a:pt x="782515" y="260103"/>
                </a:cubicBezTo>
                <a:cubicBezTo>
                  <a:pt x="807427" y="370007"/>
                  <a:pt x="823547" y="542922"/>
                  <a:pt x="844062" y="664549"/>
                </a:cubicBezTo>
                <a:cubicBezTo>
                  <a:pt x="864578" y="786176"/>
                  <a:pt x="879231" y="906338"/>
                  <a:pt x="905608" y="989865"/>
                </a:cubicBezTo>
                <a:cubicBezTo>
                  <a:pt x="931985" y="1073392"/>
                  <a:pt x="939312" y="1123215"/>
                  <a:pt x="1002323" y="1165711"/>
                </a:cubicBezTo>
                <a:cubicBezTo>
                  <a:pt x="1065334" y="1208207"/>
                  <a:pt x="1174505" y="1226524"/>
                  <a:pt x="1283677" y="124484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495192" y="1446162"/>
            <a:ext cx="2162908" cy="1054445"/>
          </a:xfrm>
          <a:custGeom>
            <a:avLst/>
            <a:gdLst>
              <a:gd name="connsiteX0" fmla="*/ 0 w 2162908"/>
              <a:gd name="connsiteY0" fmla="*/ 92492 h 1054445"/>
              <a:gd name="connsiteX1" fmla="*/ 474785 w 2162908"/>
              <a:gd name="connsiteY1" fmla="*/ 154038 h 1054445"/>
              <a:gd name="connsiteX2" fmla="*/ 518746 w 2162908"/>
              <a:gd name="connsiteY2" fmla="*/ 646407 h 1054445"/>
              <a:gd name="connsiteX3" fmla="*/ 738554 w 2162908"/>
              <a:gd name="connsiteY3" fmla="*/ 1050853 h 1054445"/>
              <a:gd name="connsiteX4" fmla="*/ 967154 w 2162908"/>
              <a:gd name="connsiteY4" fmla="*/ 813461 h 1054445"/>
              <a:gd name="connsiteX5" fmla="*/ 1169377 w 2162908"/>
              <a:gd name="connsiteY5" fmla="*/ 294715 h 1054445"/>
              <a:gd name="connsiteX6" fmla="*/ 1424354 w 2162908"/>
              <a:gd name="connsiteY6" fmla="*/ 39738 h 1054445"/>
              <a:gd name="connsiteX7" fmla="*/ 2162908 w 2162908"/>
              <a:gd name="connsiteY7" fmla="*/ 4569 h 1054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2908" h="1054445">
                <a:moveTo>
                  <a:pt x="0" y="92492"/>
                </a:moveTo>
                <a:cubicBezTo>
                  <a:pt x="194163" y="77105"/>
                  <a:pt x="388327" y="61719"/>
                  <a:pt x="474785" y="154038"/>
                </a:cubicBezTo>
                <a:cubicBezTo>
                  <a:pt x="561243" y="246357"/>
                  <a:pt x="474785" y="496938"/>
                  <a:pt x="518746" y="646407"/>
                </a:cubicBezTo>
                <a:cubicBezTo>
                  <a:pt x="562707" y="795876"/>
                  <a:pt x="663819" y="1023011"/>
                  <a:pt x="738554" y="1050853"/>
                </a:cubicBezTo>
                <a:cubicBezTo>
                  <a:pt x="813289" y="1078695"/>
                  <a:pt x="895350" y="939484"/>
                  <a:pt x="967154" y="813461"/>
                </a:cubicBezTo>
                <a:cubicBezTo>
                  <a:pt x="1038958" y="687438"/>
                  <a:pt x="1093177" y="423669"/>
                  <a:pt x="1169377" y="294715"/>
                </a:cubicBezTo>
                <a:cubicBezTo>
                  <a:pt x="1245577" y="165761"/>
                  <a:pt x="1258765" y="88096"/>
                  <a:pt x="1424354" y="39738"/>
                </a:cubicBezTo>
                <a:cubicBezTo>
                  <a:pt x="1589943" y="-8620"/>
                  <a:pt x="1876425" y="-2026"/>
                  <a:pt x="2162908" y="456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968122" y="1318846"/>
            <a:ext cx="3622463" cy="1273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968123" y="1846068"/>
            <a:ext cx="1899170" cy="1273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968122" y="2468306"/>
            <a:ext cx="4290677" cy="81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968122" y="2670156"/>
            <a:ext cx="4290677" cy="81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6039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1643" y="933381"/>
            <a:ext cx="773942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/>
              <a:t>Outline</a:t>
            </a:r>
          </a:p>
          <a:p>
            <a:endParaRPr lang="en-US" sz="4400" b="1"/>
          </a:p>
          <a:p>
            <a:r>
              <a:rPr lang="en-US" sz="4400" b="1">
                <a:solidFill>
                  <a:schemeClr val="bg1">
                    <a:lumMod val="50000"/>
                  </a:schemeClr>
                </a:solidFill>
              </a:rPr>
              <a:t>IR drop background knowledge</a:t>
            </a:r>
          </a:p>
          <a:p>
            <a:endParaRPr lang="en-US" sz="4400" b="1"/>
          </a:p>
          <a:p>
            <a:r>
              <a:rPr lang="en-US" sz="4400" b="1"/>
              <a:t>Solve IR drop with sparse matrix</a:t>
            </a:r>
          </a:p>
          <a:p>
            <a:endParaRPr lang="en-US" sz="4400" b="1"/>
          </a:p>
          <a:p>
            <a:r>
              <a:rPr lang="en-US" sz="4400" b="1"/>
              <a:t>IR drop validation method</a:t>
            </a:r>
          </a:p>
        </p:txBody>
      </p:sp>
    </p:spTree>
    <p:extLst>
      <p:ext uri="{BB962C8B-B14F-4D97-AF65-F5344CB8AC3E}">
        <p14:creationId xmlns:p14="http://schemas.microsoft.com/office/powerpoint/2010/main" val="21559271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下箭头 1"/>
          <p:cNvSpPr/>
          <p:nvPr/>
        </p:nvSpPr>
        <p:spPr>
          <a:xfrm>
            <a:off x="8867921" y="2275448"/>
            <a:ext cx="617220" cy="3069953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圆角矩形 2"/>
          <p:cNvSpPr/>
          <p:nvPr/>
        </p:nvSpPr>
        <p:spPr>
          <a:xfrm>
            <a:off x="7066253" y="3991707"/>
            <a:ext cx="4615961" cy="889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err="1" smtClean="0"/>
              <a:t>irPGMgr</a:t>
            </a:r>
            <a:r>
              <a:rPr lang="en-US" altLang="zh-CN" sz="2400" b="1" dirty="0" smtClean="0"/>
              <a:t> -&gt; </a:t>
            </a:r>
          </a:p>
          <a:p>
            <a:pPr algn="ctr"/>
            <a:r>
              <a:rPr lang="en-US" sz="2400" b="1" dirty="0" err="1" smtClean="0">
                <a:solidFill>
                  <a:srgbClr val="FF0000"/>
                </a:solidFill>
              </a:rPr>
              <a:t>irDynaSim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vecor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vectorless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  <p:sp>
        <p:nvSpPr>
          <p:cNvPr id="4" name="流程图: 磁盘 3"/>
          <p:cNvSpPr/>
          <p:nvPr/>
        </p:nvSpPr>
        <p:spPr>
          <a:xfrm>
            <a:off x="7324871" y="1315329"/>
            <a:ext cx="3817620" cy="96012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/>
              <a:t>irPGMgr::_pGraph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7324871" y="5345401"/>
            <a:ext cx="3817620" cy="5187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err="1" smtClean="0"/>
              <a:t>irSolver</a:t>
            </a:r>
            <a:endParaRPr lang="en-US" sz="4400" b="1" dirty="0"/>
          </a:p>
        </p:txBody>
      </p:sp>
      <p:cxnSp>
        <p:nvCxnSpPr>
          <p:cNvPr id="8" name="直接箭头连接符 7"/>
          <p:cNvCxnSpPr>
            <a:stCxn id="18" idx="3"/>
            <a:endCxn id="4" idx="2"/>
          </p:cNvCxnSpPr>
          <p:nvPr/>
        </p:nvCxnSpPr>
        <p:spPr>
          <a:xfrm flipV="1">
            <a:off x="5036234" y="1795389"/>
            <a:ext cx="2288637" cy="187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630711" y="3452526"/>
            <a:ext cx="3405523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Static IR:         </a:t>
            </a:r>
            <a:r>
              <a:rPr lang="en-US" b="1" dirty="0"/>
              <a:t>G V = </a:t>
            </a:r>
            <a:r>
              <a:rPr lang="en-US" b="1" dirty="0" smtClean="0"/>
              <a:t>I</a:t>
            </a:r>
            <a:endParaRPr lang="en-US" b="1" dirty="0"/>
          </a:p>
          <a:p>
            <a:r>
              <a:rPr lang="en-US" dirty="0"/>
              <a:t>Dynamic IR:    </a:t>
            </a:r>
            <a:r>
              <a:rPr lang="en-US" b="1" dirty="0"/>
              <a:t>C (</a:t>
            </a:r>
            <a:r>
              <a:rPr lang="en-US" b="1" dirty="0" err="1"/>
              <a:t>dV</a:t>
            </a:r>
            <a:r>
              <a:rPr lang="en-US" b="1" dirty="0"/>
              <a:t>/</a:t>
            </a:r>
            <a:r>
              <a:rPr lang="en-US" b="1" dirty="0" err="1"/>
              <a:t>dt</a:t>
            </a:r>
            <a:r>
              <a:rPr lang="en-US" b="1" dirty="0"/>
              <a:t>) + G V = I</a:t>
            </a:r>
          </a:p>
        </p:txBody>
      </p:sp>
      <p:cxnSp>
        <p:nvCxnSpPr>
          <p:cNvPr id="10" name="直接箭头连接符 9"/>
          <p:cNvCxnSpPr>
            <a:stCxn id="9" idx="3"/>
            <a:endCxn id="3" idx="1"/>
          </p:cNvCxnSpPr>
          <p:nvPr/>
        </p:nvCxnSpPr>
        <p:spPr>
          <a:xfrm>
            <a:off x="5036234" y="3775692"/>
            <a:ext cx="2030019" cy="660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6628"/>
            <a:ext cx="6428935" cy="1503433"/>
          </a:xfrm>
          <a:prstGeom prst="rect">
            <a:avLst/>
          </a:prstGeom>
        </p:spPr>
      </p:pic>
      <p:cxnSp>
        <p:nvCxnSpPr>
          <p:cNvPr id="14" name="直接箭头连接符 13"/>
          <p:cNvCxnSpPr>
            <a:stCxn id="13" idx="3"/>
            <a:endCxn id="5" idx="1"/>
          </p:cNvCxnSpPr>
          <p:nvPr/>
        </p:nvCxnSpPr>
        <p:spPr>
          <a:xfrm>
            <a:off x="6428935" y="5178345"/>
            <a:ext cx="895936" cy="426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82880" y="175277"/>
            <a:ext cx="9200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Solve IR drop on each PG network node whole flow…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4466" y="825849"/>
            <a:ext cx="3351768" cy="2313538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23" name="矩形 22"/>
          <p:cNvSpPr/>
          <p:nvPr/>
        </p:nvSpPr>
        <p:spPr>
          <a:xfrm>
            <a:off x="2322482" y="5938909"/>
            <a:ext cx="1340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/>
              <a:t>AMD  +  </a:t>
            </a:r>
            <a:r>
              <a:rPr lang="en-US" altLang="zh-CN" b="1"/>
              <a:t>LDL</a:t>
            </a:r>
            <a:endParaRPr lang="en-US" b="1"/>
          </a:p>
        </p:txBody>
      </p:sp>
      <p:sp>
        <p:nvSpPr>
          <p:cNvPr id="19" name="圆角矩形 18"/>
          <p:cNvSpPr/>
          <p:nvPr/>
        </p:nvSpPr>
        <p:spPr>
          <a:xfrm>
            <a:off x="7324871" y="2525260"/>
            <a:ext cx="3817620" cy="514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err="1" smtClean="0"/>
              <a:t>irPGMgr</a:t>
            </a:r>
            <a:endParaRPr lang="en-US" sz="2400" b="1" dirty="0"/>
          </a:p>
        </p:txBody>
      </p:sp>
      <p:cxnSp>
        <p:nvCxnSpPr>
          <p:cNvPr id="25" name="直接箭头连接符 24"/>
          <p:cNvCxnSpPr>
            <a:endCxn id="19" idx="1"/>
          </p:cNvCxnSpPr>
          <p:nvPr/>
        </p:nvCxnSpPr>
        <p:spPr>
          <a:xfrm flipV="1">
            <a:off x="5036234" y="2782435"/>
            <a:ext cx="2288637" cy="826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428935" y="5916405"/>
            <a:ext cx="6205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Static current:  </a:t>
            </a:r>
            <a:r>
              <a:rPr lang="en-US" altLang="zh-CN" dirty="0" err="1" smtClean="0"/>
              <a:t>db</a:t>
            </a:r>
            <a:r>
              <a:rPr lang="en-US" altLang="zh-CN" dirty="0" smtClean="0"/>
              <a:t>-&gt; (power) -&gt; </a:t>
            </a:r>
            <a:r>
              <a:rPr lang="zh-CN" altLang="en-US" dirty="0" smtClean="0"/>
              <a:t>建立 </a:t>
            </a:r>
            <a:r>
              <a:rPr lang="en-US" altLang="zh-CN" dirty="0" err="1" smtClean="0"/>
              <a:t>pGraph</a:t>
            </a:r>
            <a:r>
              <a:rPr lang="zh-CN" altLang="en-US" dirty="0" smtClean="0"/>
              <a:t>的时候存在</a:t>
            </a:r>
            <a:r>
              <a:rPr lang="en-US" altLang="zh-CN" dirty="0" smtClean="0"/>
              <a:t>node</a:t>
            </a:r>
            <a:r>
              <a:rPr lang="zh-CN" altLang="en-US" dirty="0" smtClean="0"/>
              <a:t>上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Dynamic current:  </a:t>
            </a:r>
            <a:r>
              <a:rPr lang="en-US" altLang="zh-CN" dirty="0" err="1" smtClean="0"/>
              <a:t>irDynaSim</a:t>
            </a:r>
            <a:r>
              <a:rPr lang="en-US" altLang="zh-CN" dirty="0" smtClean="0"/>
              <a:t> -&gt; </a:t>
            </a:r>
            <a:endParaRPr lang="zh-CN" altLang="en-US" dirty="0"/>
          </a:p>
        </p:txBody>
      </p:sp>
      <p:sp>
        <p:nvSpPr>
          <p:cNvPr id="31" name="圆角矩形 30"/>
          <p:cNvSpPr/>
          <p:nvPr/>
        </p:nvSpPr>
        <p:spPr>
          <a:xfrm>
            <a:off x="7403879" y="3291665"/>
            <a:ext cx="3817620" cy="5187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graph2matrix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832121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581728" y="2194561"/>
            <a:ext cx="4630057" cy="2075543"/>
          </a:xfrm>
          <a:prstGeom prst="parallelogram">
            <a:avLst>
              <a:gd name="adj" fmla="val 84091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1423558" y="2194561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2493986" y="2194561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731985" y="2872333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125528" y="3593647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493986" y="213106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3359566" y="213106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8"/>
          <p:cNvSpPr/>
          <p:nvPr/>
        </p:nvSpPr>
        <p:spPr>
          <a:xfrm>
            <a:off x="4471799" y="213106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矩形 9"/>
          <p:cNvSpPr/>
          <p:nvPr/>
        </p:nvSpPr>
        <p:spPr>
          <a:xfrm>
            <a:off x="1971835" y="2814276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矩形 10"/>
          <p:cNvSpPr/>
          <p:nvPr/>
        </p:nvSpPr>
        <p:spPr>
          <a:xfrm>
            <a:off x="2837415" y="2814276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矩形 11"/>
          <p:cNvSpPr/>
          <p:nvPr/>
        </p:nvSpPr>
        <p:spPr>
          <a:xfrm>
            <a:off x="3949648" y="2814276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矩形 12"/>
          <p:cNvSpPr/>
          <p:nvPr/>
        </p:nvSpPr>
        <p:spPr>
          <a:xfrm>
            <a:off x="1376989" y="351889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矩形 13"/>
          <p:cNvSpPr/>
          <p:nvPr/>
        </p:nvSpPr>
        <p:spPr>
          <a:xfrm>
            <a:off x="2242569" y="351889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矩形 14"/>
          <p:cNvSpPr/>
          <p:nvPr/>
        </p:nvSpPr>
        <p:spPr>
          <a:xfrm>
            <a:off x="3354802" y="351889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矩形 15"/>
          <p:cNvSpPr/>
          <p:nvPr/>
        </p:nvSpPr>
        <p:spPr>
          <a:xfrm>
            <a:off x="853674" y="422874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矩形 16"/>
          <p:cNvSpPr/>
          <p:nvPr/>
        </p:nvSpPr>
        <p:spPr>
          <a:xfrm>
            <a:off x="1719254" y="422874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矩形 17"/>
          <p:cNvSpPr/>
          <p:nvPr/>
        </p:nvSpPr>
        <p:spPr>
          <a:xfrm>
            <a:off x="2831487" y="422874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矩形 18"/>
          <p:cNvSpPr/>
          <p:nvPr/>
        </p:nvSpPr>
        <p:spPr>
          <a:xfrm rot="18574612">
            <a:off x="1898670" y="2431156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矩形 19"/>
          <p:cNvSpPr/>
          <p:nvPr/>
        </p:nvSpPr>
        <p:spPr>
          <a:xfrm rot="18574612">
            <a:off x="2613864" y="246196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矩形 20"/>
          <p:cNvSpPr/>
          <p:nvPr/>
        </p:nvSpPr>
        <p:spPr>
          <a:xfrm rot="18574612">
            <a:off x="3680960" y="246196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矩形 21"/>
          <p:cNvSpPr/>
          <p:nvPr/>
        </p:nvSpPr>
        <p:spPr>
          <a:xfrm rot="18574612">
            <a:off x="4747382" y="246196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矩形 22"/>
          <p:cNvSpPr/>
          <p:nvPr/>
        </p:nvSpPr>
        <p:spPr>
          <a:xfrm rot="18574612">
            <a:off x="1335304" y="312391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矩形 23"/>
          <p:cNvSpPr/>
          <p:nvPr/>
        </p:nvSpPr>
        <p:spPr>
          <a:xfrm rot="18574612">
            <a:off x="2050498" y="3154730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矩形 24"/>
          <p:cNvSpPr/>
          <p:nvPr/>
        </p:nvSpPr>
        <p:spPr>
          <a:xfrm rot="18574612">
            <a:off x="3117594" y="3154730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矩形 25"/>
          <p:cNvSpPr/>
          <p:nvPr/>
        </p:nvSpPr>
        <p:spPr>
          <a:xfrm rot="18574612">
            <a:off x="4184016" y="3154730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矩形 26"/>
          <p:cNvSpPr/>
          <p:nvPr/>
        </p:nvSpPr>
        <p:spPr>
          <a:xfrm rot="18574612">
            <a:off x="730675" y="383125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矩形 27"/>
          <p:cNvSpPr/>
          <p:nvPr/>
        </p:nvSpPr>
        <p:spPr>
          <a:xfrm rot="18574612">
            <a:off x="1469665" y="389449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矩形 28"/>
          <p:cNvSpPr/>
          <p:nvPr/>
        </p:nvSpPr>
        <p:spPr>
          <a:xfrm rot="18574612">
            <a:off x="2558653" y="387538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矩形 29"/>
          <p:cNvSpPr/>
          <p:nvPr/>
        </p:nvSpPr>
        <p:spPr>
          <a:xfrm rot="18574612">
            <a:off x="3579387" y="3862070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3282433" y="4588197"/>
            <a:ext cx="388707" cy="523220"/>
            <a:chOff x="3620873" y="5108700"/>
            <a:chExt cx="388707" cy="523220"/>
          </a:xfrm>
        </p:grpSpPr>
        <p:sp>
          <p:nvSpPr>
            <p:cNvPr id="32" name="流程图: 接点 31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cxnSp>
        <p:nvCxnSpPr>
          <p:cNvPr id="46" name="直接连接符 45"/>
          <p:cNvCxnSpPr/>
          <p:nvPr/>
        </p:nvCxnSpPr>
        <p:spPr>
          <a:xfrm>
            <a:off x="3477419" y="4286800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3476786" y="5023095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等腰三角形 77"/>
          <p:cNvSpPr/>
          <p:nvPr/>
        </p:nvSpPr>
        <p:spPr>
          <a:xfrm rot="10800000">
            <a:off x="3317670" y="5369670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文本框 82"/>
          <p:cNvSpPr txBox="1"/>
          <p:nvPr/>
        </p:nvSpPr>
        <p:spPr>
          <a:xfrm>
            <a:off x="182880" y="175277"/>
            <a:ext cx="6870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/>
              <a:t>Why sparse matrix solver???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38946" y="4627544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I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4509127" y="314956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R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5542228" y="868287"/>
            <a:ext cx="476874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Question:</a:t>
            </a:r>
          </a:p>
          <a:p>
            <a:r>
              <a:rPr lang="en-US" dirty="0"/>
              <a:t>We know the I (from .lib)</a:t>
            </a:r>
          </a:p>
          <a:p>
            <a:r>
              <a:rPr lang="en-US" dirty="0"/>
              <a:t>We know the R (from PG extraction)</a:t>
            </a:r>
          </a:p>
          <a:p>
            <a:r>
              <a:rPr lang="en-US" dirty="0"/>
              <a:t>Would it be nice if we direct calculate IR drop by:</a:t>
            </a:r>
          </a:p>
          <a:p>
            <a:endParaRPr lang="en-US" dirty="0"/>
          </a:p>
          <a:p>
            <a:pPr algn="ctr"/>
            <a:r>
              <a:rPr lang="en-US" sz="3200" b="1" dirty="0">
                <a:solidFill>
                  <a:srgbClr val="FF0000"/>
                </a:solidFill>
              </a:rPr>
              <a:t>V = R I   ?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5579556" y="2814276"/>
            <a:ext cx="65049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Nope. Because:</a:t>
            </a:r>
          </a:p>
          <a:p>
            <a:pPr marL="342900" indent="-342900">
              <a:buAutoNum type="arabicPeriod"/>
            </a:pPr>
            <a:r>
              <a:rPr lang="en-US" b="1" dirty="0"/>
              <a:t>R is too dense (many non-zero values)</a:t>
            </a:r>
          </a:p>
          <a:p>
            <a:pPr marL="342900" indent="-342900">
              <a:buAutoNum type="arabicPeriod"/>
            </a:pPr>
            <a:r>
              <a:rPr lang="en-US" b="1" dirty="0"/>
              <a:t>Large R calculation is expensive (two nodes are not connected)</a:t>
            </a:r>
          </a:p>
          <a:p>
            <a:pPr marL="342900" indent="-342900">
              <a:buAutoNum type="arabicPeriod"/>
            </a:pPr>
            <a:r>
              <a:rPr lang="en-US" b="1" dirty="0"/>
              <a:t>Dimension is huge (million level)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5602373" y="4259454"/>
            <a:ext cx="476874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Solution:</a:t>
            </a:r>
          </a:p>
          <a:p>
            <a:r>
              <a:rPr lang="en-US" dirty="0"/>
              <a:t>We save matrix for G = 1/R.</a:t>
            </a:r>
          </a:p>
          <a:p>
            <a:r>
              <a:rPr lang="en-US" dirty="0"/>
              <a:t>Hence, we have:</a:t>
            </a:r>
          </a:p>
          <a:p>
            <a:endParaRPr lang="en-US" dirty="0"/>
          </a:p>
          <a:p>
            <a:pPr algn="ctr"/>
            <a:r>
              <a:rPr lang="en-US" sz="3200" b="1" dirty="0">
                <a:solidFill>
                  <a:srgbClr val="00B050"/>
                </a:solidFill>
              </a:rPr>
              <a:t>G V =  I</a:t>
            </a:r>
          </a:p>
        </p:txBody>
      </p:sp>
      <p:pic>
        <p:nvPicPr>
          <p:cNvPr id="90" name="图片 89"/>
          <p:cNvPicPr>
            <a:picLocks noChangeAspect="1"/>
          </p:cNvPicPr>
          <p:nvPr/>
        </p:nvPicPr>
        <p:blipFill rotWithShape="1">
          <a:blip r:embed="rId2"/>
          <a:srcRect t="16265" r="57068" b="45280"/>
          <a:stretch/>
        </p:blipFill>
        <p:spPr>
          <a:xfrm>
            <a:off x="9450890" y="4398207"/>
            <a:ext cx="2621623" cy="2319516"/>
          </a:xfrm>
          <a:prstGeom prst="rect">
            <a:avLst/>
          </a:prstGeom>
        </p:spPr>
      </p:pic>
      <p:sp>
        <p:nvSpPr>
          <p:cNvPr id="91" name="文本框 90"/>
          <p:cNvSpPr txBox="1"/>
          <p:nvPr/>
        </p:nvSpPr>
        <p:spPr>
          <a:xfrm>
            <a:off x="5579556" y="5919476"/>
            <a:ext cx="37472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Benefits:</a:t>
            </a:r>
          </a:p>
          <a:p>
            <a:r>
              <a:rPr lang="en-US" b="1"/>
              <a:t>Many zeros in the matrix (see blanks)</a:t>
            </a:r>
          </a:p>
          <a:p>
            <a:r>
              <a:rPr lang="en-US" b="1"/>
              <a:t>Many methods to solve sparse matrix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2393904" y="4294863"/>
            <a:ext cx="18475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/>
              <a:t>…</a:t>
            </a:r>
          </a:p>
        </p:txBody>
      </p:sp>
      <p:sp>
        <p:nvSpPr>
          <p:cNvPr id="93" name="文本框 92"/>
          <p:cNvSpPr txBox="1"/>
          <p:nvPr/>
        </p:nvSpPr>
        <p:spPr>
          <a:xfrm rot="18588700">
            <a:off x="3561056" y="3408447"/>
            <a:ext cx="18475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225100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文本框 82"/>
          <p:cNvSpPr txBox="1"/>
          <p:nvPr/>
        </p:nvSpPr>
        <p:spPr>
          <a:xfrm>
            <a:off x="182880" y="175277"/>
            <a:ext cx="81319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/>
              <a:t>Basic Sparse Matrix Solve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文本框 88"/>
              <p:cNvSpPr txBox="1"/>
              <p:nvPr/>
            </p:nvSpPr>
            <p:spPr>
              <a:xfrm>
                <a:off x="3321026" y="983987"/>
                <a:ext cx="4768741" cy="2196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Target:  we know the G and I.</a:t>
                </a:r>
              </a:p>
              <a:p>
                <a:r>
                  <a:rPr lang="en-US" sz="2400" b="1" dirty="0"/>
                  <a:t>We want to solve:</a:t>
                </a:r>
                <a:endParaRPr lang="en-US" dirty="0"/>
              </a:p>
              <a:p>
                <a:pPr algn="ctr"/>
                <a:r>
                  <a:rPr lang="en-US" sz="3200" b="1" dirty="0">
                    <a:solidFill>
                      <a:srgbClr val="00B050"/>
                    </a:solidFill>
                  </a:rPr>
                  <a:t>G V =  I</a:t>
                </a:r>
              </a:p>
              <a:p>
                <a:r>
                  <a:rPr lang="en-US" sz="2400" b="1" dirty="0"/>
                  <a:t>So that:</a:t>
                </a:r>
              </a:p>
              <a:p>
                <a:r>
                  <a:rPr lang="en-US" sz="3200" b="1" dirty="0"/>
                  <a:t>	       </a:t>
                </a:r>
                <a:r>
                  <a:rPr lang="en-US" sz="3200" b="1" dirty="0">
                    <a:solidFill>
                      <a:srgbClr val="00B050"/>
                    </a:solidFill>
                  </a:rPr>
                  <a:t>V =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p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sz="3200" b="1" dirty="0">
                    <a:solidFill>
                      <a:srgbClr val="00B050"/>
                    </a:solidFill>
                  </a:rPr>
                  <a:t> I</a:t>
                </a:r>
              </a:p>
            </p:txBody>
          </p:sp>
        </mc:Choice>
        <mc:Fallback xmlns="">
          <p:sp>
            <p:nvSpPr>
              <p:cNvPr id="89" name="文本框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1026" y="983987"/>
                <a:ext cx="4768741" cy="2196370"/>
              </a:xfrm>
              <a:prstGeom prst="rect">
                <a:avLst/>
              </a:prstGeom>
              <a:blipFill>
                <a:blip r:embed="rId2"/>
                <a:stretch>
                  <a:fillRect l="-2046" t="-2216" b="-8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文本框 44"/>
          <p:cNvSpPr txBox="1"/>
          <p:nvPr/>
        </p:nvSpPr>
        <p:spPr>
          <a:xfrm>
            <a:off x="240931" y="3626369"/>
            <a:ext cx="6877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Traditional method is VERY expensive!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40931" y="4072381"/>
            <a:ext cx="11575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We use </a:t>
            </a:r>
            <a:r>
              <a:rPr lang="en-US" sz="2400" b="1" dirty="0">
                <a:solidFill>
                  <a:srgbClr val="FF0000"/>
                </a:solidFill>
              </a:rPr>
              <a:t>LU </a:t>
            </a:r>
            <a:r>
              <a:rPr lang="en-US" sz="2400" b="1" dirty="0" smtClean="0">
                <a:solidFill>
                  <a:srgbClr val="FF0000"/>
                </a:solidFill>
              </a:rPr>
              <a:t>partition </a:t>
            </a:r>
            <a:r>
              <a:rPr lang="en-US" sz="2400" b="1" dirty="0" smtClean="0"/>
              <a:t>to </a:t>
            </a:r>
            <a:r>
              <a:rPr lang="en-US" sz="2400" b="1" dirty="0"/>
              <a:t>solve matrix (L: low left triangle. U: upper right triangle)</a:t>
            </a:r>
            <a:endParaRPr lang="en-US" sz="3200" b="1" dirty="0"/>
          </a:p>
        </p:txBody>
      </p:sp>
      <p:sp>
        <p:nvSpPr>
          <p:cNvPr id="48" name="直角三角形 47"/>
          <p:cNvSpPr/>
          <p:nvPr/>
        </p:nvSpPr>
        <p:spPr>
          <a:xfrm>
            <a:off x="577825" y="5426070"/>
            <a:ext cx="1952624" cy="115541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圆角矩形 48"/>
          <p:cNvSpPr/>
          <p:nvPr/>
        </p:nvSpPr>
        <p:spPr>
          <a:xfrm>
            <a:off x="3111477" y="5457534"/>
            <a:ext cx="209549" cy="112395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圆角矩形 49"/>
          <p:cNvSpPr/>
          <p:nvPr/>
        </p:nvSpPr>
        <p:spPr>
          <a:xfrm>
            <a:off x="4292577" y="5457534"/>
            <a:ext cx="209549" cy="1123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矩形 33"/>
          <p:cNvSpPr/>
          <p:nvPr/>
        </p:nvSpPr>
        <p:spPr>
          <a:xfrm>
            <a:off x="240931" y="4502661"/>
            <a:ext cx="52768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Suppose we want to solve   L </a:t>
            </a:r>
            <a:r>
              <a:rPr lang="en-US" sz="2400" b="1" dirty="0">
                <a:solidFill>
                  <a:srgbClr val="00B050"/>
                </a:solidFill>
              </a:rPr>
              <a:t>x</a:t>
            </a:r>
            <a:r>
              <a:rPr lang="en-US" sz="2400" b="1" dirty="0"/>
              <a:t> = y</a:t>
            </a:r>
          </a:p>
          <a:p>
            <a:r>
              <a:rPr lang="en-US" sz="2400" b="1" dirty="0"/>
              <a:t>X can be solved </a:t>
            </a:r>
            <a:r>
              <a:rPr lang="en-US" sz="2400" b="1" dirty="0" smtClean="0"/>
              <a:t>iteratively </a:t>
            </a:r>
            <a:r>
              <a:rPr lang="en-US" sz="2400" b="1" dirty="0"/>
              <a:t>from x1 to </a:t>
            </a:r>
            <a:r>
              <a:rPr lang="en-US" sz="2400" b="1" dirty="0" err="1"/>
              <a:t>xn</a:t>
            </a:r>
            <a:endParaRPr lang="en-US" sz="2400" b="1" dirty="0"/>
          </a:p>
        </p:txBody>
      </p:sp>
      <p:sp>
        <p:nvSpPr>
          <p:cNvPr id="35" name="矩形 34"/>
          <p:cNvSpPr/>
          <p:nvPr/>
        </p:nvSpPr>
        <p:spPr>
          <a:xfrm>
            <a:off x="3656760" y="5819111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/>
              <a:t>=</a:t>
            </a:r>
            <a:endParaRPr lang="en-US"/>
          </a:p>
        </p:txBody>
      </p:sp>
      <p:cxnSp>
        <p:nvCxnSpPr>
          <p:cNvPr id="37" name="直接箭头连接符 36"/>
          <p:cNvCxnSpPr/>
          <p:nvPr/>
        </p:nvCxnSpPr>
        <p:spPr>
          <a:xfrm flipH="1">
            <a:off x="717452" y="5598942"/>
            <a:ext cx="367989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>
            <a:off x="717452" y="5598942"/>
            <a:ext cx="0" cy="9825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flipV="1">
            <a:off x="717452" y="5819111"/>
            <a:ext cx="3679899" cy="7623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H="1">
            <a:off x="858129" y="5819111"/>
            <a:ext cx="353922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>
            <a:off x="886264" y="5819111"/>
            <a:ext cx="0" cy="7623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直角三角形 68"/>
          <p:cNvSpPr/>
          <p:nvPr/>
        </p:nvSpPr>
        <p:spPr>
          <a:xfrm flipH="1" flipV="1">
            <a:off x="6151808" y="5457534"/>
            <a:ext cx="2163042" cy="112395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圆角矩形 69"/>
          <p:cNvSpPr/>
          <p:nvPr/>
        </p:nvSpPr>
        <p:spPr>
          <a:xfrm>
            <a:off x="8825688" y="5457534"/>
            <a:ext cx="209549" cy="112395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圆角矩形 70"/>
          <p:cNvSpPr/>
          <p:nvPr/>
        </p:nvSpPr>
        <p:spPr>
          <a:xfrm>
            <a:off x="10006788" y="5457534"/>
            <a:ext cx="209549" cy="1123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矩形 71"/>
          <p:cNvSpPr/>
          <p:nvPr/>
        </p:nvSpPr>
        <p:spPr>
          <a:xfrm>
            <a:off x="5955142" y="4502661"/>
            <a:ext cx="45623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Suppose we want to solve   U </a:t>
            </a:r>
            <a:r>
              <a:rPr lang="en-US" sz="2400" b="1" dirty="0">
                <a:solidFill>
                  <a:srgbClr val="00B050"/>
                </a:solidFill>
              </a:rPr>
              <a:t>x</a:t>
            </a:r>
            <a:r>
              <a:rPr lang="en-US" sz="2400" b="1" dirty="0"/>
              <a:t> = y</a:t>
            </a:r>
          </a:p>
          <a:p>
            <a:r>
              <a:rPr lang="en-US" sz="2400" b="1" dirty="0"/>
              <a:t>Take a guess, how to solve this? </a:t>
            </a:r>
          </a:p>
        </p:txBody>
      </p:sp>
      <p:sp>
        <p:nvSpPr>
          <p:cNvPr id="73" name="矩形 72"/>
          <p:cNvSpPr/>
          <p:nvPr/>
        </p:nvSpPr>
        <p:spPr>
          <a:xfrm>
            <a:off x="9370971" y="5819111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/>
              <a:t>=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777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16265" r="57068" b="45280"/>
          <a:stretch/>
        </p:blipFill>
        <p:spPr>
          <a:xfrm>
            <a:off x="7624340" y="944718"/>
            <a:ext cx="3517271" cy="3111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2880" y="175277"/>
            <a:ext cx="99777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/>
              <a:t>Basic Sparse Matrix Solver, core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787791" y="944718"/>
                <a:ext cx="6836548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If G matrix is positive definite (R is </a:t>
                </a:r>
                <a:r>
                  <a:rPr lang="en-US" sz="2400" b="1" dirty="0" err="1"/>
                  <a:t>possitive</a:t>
                </a:r>
                <a:r>
                  <a:rPr lang="en-US" sz="2400" b="1" dirty="0"/>
                  <a:t> ) G can be factorized as:</a:t>
                </a:r>
              </a:p>
              <a:p>
                <a:r>
                  <a:rPr lang="en-US" sz="2400" b="1" dirty="0">
                    <a:solidFill>
                      <a:srgbClr val="00B050"/>
                    </a:solidFill>
                  </a:rPr>
                  <a:t>	G = 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US" altLang="zh-CN" sz="2400" b="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To solve 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G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V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 = I </a:t>
                </a:r>
                <a:r>
                  <a:rPr lang="en-US" sz="2400" b="1" dirty="0"/>
                  <a:t>is to solve 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L </a:t>
                </a:r>
                <a:r>
                  <a:rPr lang="en-US" altLang="zh-CN" sz="2400" b="1" dirty="0">
                    <a:solidFill>
                      <a:srgbClr val="00B050"/>
                    </a:solidFill>
                  </a:rPr>
                  <a:t>U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V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 = I</a:t>
                </a:r>
              </a:p>
              <a:p>
                <a:r>
                  <a:rPr lang="en-US" sz="2400" b="1" dirty="0"/>
                  <a:t>     We firstly solve (let </a:t>
                </a:r>
                <a:r>
                  <a:rPr lang="en-US" altLang="zh-CN" sz="2400" b="1" dirty="0"/>
                  <a:t>U</a:t>
                </a:r>
                <a:r>
                  <a:rPr lang="en-US" sz="2400" b="1" dirty="0"/>
                  <a:t>V = y)</a:t>
                </a:r>
              </a:p>
              <a:p>
                <a:r>
                  <a:rPr lang="en-US" sz="2400" b="1" dirty="0"/>
                  <a:t>	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L y = I</a:t>
                </a:r>
              </a:p>
              <a:p>
                <a:r>
                  <a:rPr lang="en-US" sz="2400" b="1" dirty="0"/>
                  <a:t>     Then we solve</a:t>
                </a:r>
              </a:p>
              <a:p>
                <a:r>
                  <a:rPr lang="en-US" sz="2400" b="1" dirty="0"/>
                  <a:t>	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U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V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 = y</a:t>
                </a: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791" y="944718"/>
                <a:ext cx="6836548" cy="3046988"/>
              </a:xfrm>
              <a:prstGeom prst="rect">
                <a:avLst/>
              </a:prstGeom>
              <a:blipFill rotWithShape="1">
                <a:blip r:embed="rId3"/>
                <a:stretch>
                  <a:fillRect l="-1159" t="-1600" b="-36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168260" y="3780023"/>
            <a:ext cx="92724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However:</a:t>
            </a:r>
          </a:p>
          <a:p>
            <a:r>
              <a:rPr lang="en-US" sz="2400" b="1" dirty="0"/>
              <a:t>	LU factor can generate many non-zeros (</a:t>
            </a:r>
            <a:r>
              <a:rPr lang="en-US" sz="2400" b="1" dirty="0" err="1"/>
              <a:t>nnz</a:t>
            </a:r>
            <a:r>
              <a:rPr lang="en-US" sz="2400" b="1" dirty="0"/>
              <a:t>) in the triangle area</a:t>
            </a:r>
          </a:p>
          <a:p>
            <a:r>
              <a:rPr lang="en-US" sz="2400" b="1" dirty="0"/>
              <a:t>	“fill-in” </a:t>
            </a:r>
            <a:r>
              <a:rPr lang="en-US" sz="2400" b="1" dirty="0" smtClean="0"/>
              <a:t>challenge</a:t>
            </a:r>
            <a:endParaRPr lang="en-US" sz="2400" b="1" dirty="0"/>
          </a:p>
          <a:p>
            <a:r>
              <a:rPr lang="en-US" sz="2400" b="1" dirty="0"/>
              <a:t>	Huge computation cost</a:t>
            </a:r>
            <a:endParaRPr lang="en-US" sz="24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56239" t="16539" r="3105" b="44816"/>
          <a:stretch/>
        </p:blipFill>
        <p:spPr>
          <a:xfrm>
            <a:off x="9598360" y="4328484"/>
            <a:ext cx="2593639" cy="243524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68260" y="5475187"/>
            <a:ext cx="925054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Task 1: (Use python or anything…)</a:t>
            </a:r>
          </a:p>
          <a:p>
            <a:r>
              <a:rPr lang="en-US" sz="2400" b="1" dirty="0"/>
              <a:t>	I dump a G matrix (</a:t>
            </a:r>
            <a:r>
              <a:rPr lang="en-US" sz="2400" dirty="0"/>
              <a:t>dim 1015340  (middle + target) </a:t>
            </a:r>
            <a:r>
              <a:rPr lang="en-US" sz="2400" dirty="0" err="1"/>
              <a:t>nnz</a:t>
            </a:r>
            <a:r>
              <a:rPr lang="en-US" sz="2400" dirty="0"/>
              <a:t>  3263938)</a:t>
            </a:r>
          </a:p>
          <a:p>
            <a:pPr lvl="2"/>
            <a:r>
              <a:rPr lang="en-US" sz="2400" b="1" dirty="0"/>
              <a:t>need to </a:t>
            </a:r>
            <a:r>
              <a:rPr lang="en-US" sz="2400" b="1" dirty="0" smtClean="0"/>
              <a:t>visualize </a:t>
            </a:r>
            <a:r>
              <a:rPr lang="en-US" sz="2400" b="1" dirty="0"/>
              <a:t>the matrix, validate in </a:t>
            </a:r>
            <a:r>
              <a:rPr lang="en-US" sz="2400" b="1" dirty="0" err="1"/>
              <a:t>Matlab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2361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82880" y="175277"/>
            <a:ext cx="110932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/>
              <a:t>Advanced Sparse Matrix Solver, core algorithm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17" y="1426009"/>
            <a:ext cx="6643127" cy="155352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76746" y="1056677"/>
            <a:ext cx="4779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We are using </a:t>
            </a:r>
            <a:r>
              <a:rPr lang="en-US" b="1">
                <a:solidFill>
                  <a:srgbClr val="00B050"/>
                </a:solidFill>
              </a:rPr>
              <a:t>L D L’ = G</a:t>
            </a:r>
            <a:r>
              <a:rPr lang="en-US" b="1"/>
              <a:t>  to reduce fill-in effect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6746" y="3139190"/>
            <a:ext cx="526073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We even use </a:t>
            </a:r>
            <a:r>
              <a:rPr lang="en-US" b="1" dirty="0">
                <a:solidFill>
                  <a:srgbClr val="FF0000"/>
                </a:solidFill>
              </a:rPr>
              <a:t>AMD</a:t>
            </a:r>
            <a:r>
              <a:rPr lang="en-US" b="1" dirty="0"/>
              <a:t> + </a:t>
            </a:r>
            <a:r>
              <a:rPr lang="en-US" b="1" dirty="0">
                <a:solidFill>
                  <a:srgbClr val="FF0000"/>
                </a:solidFill>
              </a:rPr>
              <a:t>LDL</a:t>
            </a:r>
            <a:r>
              <a:rPr lang="en-US" b="1" dirty="0"/>
              <a:t> to speed up solving</a:t>
            </a:r>
          </a:p>
          <a:p>
            <a:pPr lvl="3"/>
            <a:r>
              <a:rPr lang="en-US" sz="2800" b="1" dirty="0">
                <a:solidFill>
                  <a:srgbClr val="FF0000"/>
                </a:solidFill>
              </a:rPr>
              <a:t>P’</a:t>
            </a:r>
            <a:r>
              <a:rPr lang="en-US" sz="2800" b="1" dirty="0">
                <a:solidFill>
                  <a:srgbClr val="00B050"/>
                </a:solidFill>
              </a:rPr>
              <a:t>LDL’</a:t>
            </a:r>
            <a:r>
              <a:rPr lang="en-US" sz="2800" b="1" dirty="0">
                <a:solidFill>
                  <a:srgbClr val="FF0000"/>
                </a:solidFill>
              </a:rPr>
              <a:t>P </a:t>
            </a:r>
            <a:r>
              <a:rPr lang="en-US" sz="2800" b="1" dirty="0">
                <a:solidFill>
                  <a:srgbClr val="00B050"/>
                </a:solidFill>
              </a:rPr>
              <a:t>= G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Here P is permutation, PP’ = element matrix.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AMD is to swap columns and lines to reduce fill-in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080263" y="4108196"/>
            <a:ext cx="4061240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/>
              <a:t>To Solve Ax = b </a:t>
            </a:r>
          </a:p>
          <a:p>
            <a:r>
              <a:rPr lang="en-US" sz="2400" b="1"/>
              <a:t>Is to  solve  P’LDL’P x  = b</a:t>
            </a:r>
          </a:p>
          <a:p>
            <a:r>
              <a:rPr lang="en-US" sz="2400" b="1"/>
              <a:t>   	 1.  LDL’ (P x)  =  (P b)</a:t>
            </a:r>
          </a:p>
          <a:p>
            <a:r>
              <a:rPr lang="en-US" sz="2400" b="1"/>
              <a:t>	 2.  (Px) = (Pb) / (LDL’)</a:t>
            </a:r>
          </a:p>
          <a:p>
            <a:r>
              <a:rPr lang="en-US" sz="2400" b="1"/>
              <a:t> 	 3.  x = P’ ( (Pb)/ (LDL’) )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192" y="4493407"/>
            <a:ext cx="5960625" cy="155378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12817" y="6206588"/>
            <a:ext cx="8400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/>
              <a:t>Checkout irSolve.cpp</a:t>
            </a:r>
          </a:p>
          <a:p>
            <a:r>
              <a:rPr lang="en-US" b="1"/>
              <a:t>bool irPGMgr::LDLSolve(bool bUseDynaPeakCur, irPGraph *subGraph)</a:t>
            </a:r>
          </a:p>
        </p:txBody>
      </p:sp>
    </p:spTree>
    <p:extLst>
      <p:ext uri="{BB962C8B-B14F-4D97-AF65-F5344CB8AC3E}">
        <p14:creationId xmlns:p14="http://schemas.microsoft.com/office/powerpoint/2010/main" val="13287191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8000" y="203200"/>
            <a:ext cx="42734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/>
              <a:t>Short summary: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8000" y="1034197"/>
            <a:ext cx="1125378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IR drop analyze is to solve </a:t>
            </a:r>
            <a:r>
              <a:rPr lang="en-US" sz="3600" b="1" dirty="0">
                <a:solidFill>
                  <a:srgbClr val="00B050"/>
                </a:solidFill>
              </a:rPr>
              <a:t>G V =  I</a:t>
            </a:r>
          </a:p>
          <a:p>
            <a:r>
              <a:rPr lang="en-US" sz="3600" dirty="0"/>
              <a:t>	G dim is million level, and sparse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Now we use LDL’ or AMD+LDL’ to factorize G into</a:t>
            </a:r>
          </a:p>
          <a:p>
            <a:pPr marL="0" lvl="3"/>
            <a:r>
              <a:rPr lang="en-US" sz="3600" dirty="0">
                <a:solidFill>
                  <a:srgbClr val="FF0000"/>
                </a:solidFill>
              </a:rPr>
              <a:t>	P’</a:t>
            </a:r>
            <a:r>
              <a:rPr lang="en-US" sz="3600" dirty="0">
                <a:solidFill>
                  <a:srgbClr val="00B050"/>
                </a:solidFill>
              </a:rPr>
              <a:t>LDL’</a:t>
            </a:r>
            <a:r>
              <a:rPr lang="en-US" sz="3600" dirty="0">
                <a:solidFill>
                  <a:srgbClr val="FF0000"/>
                </a:solidFill>
              </a:rPr>
              <a:t>P </a:t>
            </a:r>
            <a:r>
              <a:rPr lang="en-US" sz="3600" dirty="0">
                <a:solidFill>
                  <a:srgbClr val="00B050"/>
                </a:solidFill>
              </a:rPr>
              <a:t>= G</a:t>
            </a:r>
          </a:p>
          <a:p>
            <a:pPr marL="0" lvl="3"/>
            <a:r>
              <a:rPr lang="en-US" sz="3600" dirty="0"/>
              <a:t>	Then solve </a:t>
            </a:r>
            <a:r>
              <a:rPr lang="en-US" sz="3600" dirty="0">
                <a:solidFill>
                  <a:srgbClr val="FF0000"/>
                </a:solidFill>
              </a:rPr>
              <a:t>P’</a:t>
            </a:r>
            <a:r>
              <a:rPr lang="en-US" sz="3600" dirty="0">
                <a:solidFill>
                  <a:srgbClr val="00B050"/>
                </a:solidFill>
              </a:rPr>
              <a:t>LDL’</a:t>
            </a:r>
            <a:r>
              <a:rPr lang="en-US" sz="3600" dirty="0">
                <a:solidFill>
                  <a:srgbClr val="FF0000"/>
                </a:solidFill>
              </a:rPr>
              <a:t>P </a:t>
            </a:r>
            <a:r>
              <a:rPr lang="en-US" sz="3600" dirty="0"/>
              <a:t>V </a:t>
            </a:r>
            <a:r>
              <a:rPr lang="en-US" sz="3600" dirty="0">
                <a:solidFill>
                  <a:srgbClr val="00B050"/>
                </a:solidFill>
              </a:rPr>
              <a:t>= I</a:t>
            </a:r>
            <a:r>
              <a:rPr lang="en-US" sz="3600" dirty="0"/>
              <a:t> iteratively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We are looking for even faster and larger cap solver</a:t>
            </a:r>
          </a:p>
          <a:p>
            <a:r>
              <a:rPr lang="en-US" sz="3600" dirty="0"/>
              <a:t>	(e.g. multi-thread solver)</a:t>
            </a:r>
          </a:p>
          <a:p>
            <a:endParaRPr lang="en-US" sz="36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Actually I hide MANY detailed algorithms.</a:t>
            </a:r>
          </a:p>
          <a:p>
            <a:r>
              <a:rPr lang="en-US" sz="3600" b="1" dirty="0">
                <a:solidFill>
                  <a:srgbClr val="FF0000"/>
                </a:solidFill>
              </a:rPr>
              <a:t>If you are interested in this topic, do let us (</a:t>
            </a:r>
            <a:r>
              <a:rPr lang="en-US" sz="3600" b="1" dirty="0" err="1">
                <a:solidFill>
                  <a:srgbClr val="FF0000"/>
                </a:solidFill>
              </a:rPr>
              <a:t>Xu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Luo</a:t>
            </a:r>
            <a:r>
              <a:rPr lang="en-US" sz="3600" b="1" dirty="0">
                <a:solidFill>
                  <a:srgbClr val="FF0000"/>
                </a:solidFill>
              </a:rPr>
              <a:t>) know!</a:t>
            </a:r>
          </a:p>
        </p:txBody>
      </p:sp>
    </p:spTree>
    <p:extLst>
      <p:ext uri="{BB962C8B-B14F-4D97-AF65-F5344CB8AC3E}">
        <p14:creationId xmlns:p14="http://schemas.microsoft.com/office/powerpoint/2010/main" val="2295292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1856" y="203706"/>
            <a:ext cx="109706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/>
              <a:t>Now we want to solve dynamic IR</a:t>
            </a:r>
          </a:p>
        </p:txBody>
      </p:sp>
      <p:sp>
        <p:nvSpPr>
          <p:cNvPr id="12" name="平行四边形 11"/>
          <p:cNvSpPr/>
          <p:nvPr/>
        </p:nvSpPr>
        <p:spPr>
          <a:xfrm>
            <a:off x="581728" y="2194561"/>
            <a:ext cx="4630057" cy="2075543"/>
          </a:xfrm>
          <a:prstGeom prst="parallelogram">
            <a:avLst>
              <a:gd name="adj" fmla="val 84091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1423558" y="2194561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2493986" y="2194561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731985" y="2872333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125528" y="3593647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493986" y="213106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矩形 17"/>
          <p:cNvSpPr/>
          <p:nvPr/>
        </p:nvSpPr>
        <p:spPr>
          <a:xfrm>
            <a:off x="3359566" y="213106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矩形 18"/>
          <p:cNvSpPr/>
          <p:nvPr/>
        </p:nvSpPr>
        <p:spPr>
          <a:xfrm>
            <a:off x="4471799" y="213106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矩形 19"/>
          <p:cNvSpPr/>
          <p:nvPr/>
        </p:nvSpPr>
        <p:spPr>
          <a:xfrm>
            <a:off x="1971835" y="2814276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矩形 20"/>
          <p:cNvSpPr/>
          <p:nvPr/>
        </p:nvSpPr>
        <p:spPr>
          <a:xfrm>
            <a:off x="2837415" y="2814276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矩形 21"/>
          <p:cNvSpPr/>
          <p:nvPr/>
        </p:nvSpPr>
        <p:spPr>
          <a:xfrm>
            <a:off x="3949648" y="2814276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矩形 22"/>
          <p:cNvSpPr/>
          <p:nvPr/>
        </p:nvSpPr>
        <p:spPr>
          <a:xfrm>
            <a:off x="1376989" y="351889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矩形 23"/>
          <p:cNvSpPr/>
          <p:nvPr/>
        </p:nvSpPr>
        <p:spPr>
          <a:xfrm>
            <a:off x="2242569" y="351889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矩形 24"/>
          <p:cNvSpPr/>
          <p:nvPr/>
        </p:nvSpPr>
        <p:spPr>
          <a:xfrm>
            <a:off x="3354802" y="351889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矩形 25"/>
          <p:cNvSpPr/>
          <p:nvPr/>
        </p:nvSpPr>
        <p:spPr>
          <a:xfrm>
            <a:off x="853674" y="422874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矩形 26"/>
          <p:cNvSpPr/>
          <p:nvPr/>
        </p:nvSpPr>
        <p:spPr>
          <a:xfrm>
            <a:off x="1719254" y="422874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矩形 27"/>
          <p:cNvSpPr/>
          <p:nvPr/>
        </p:nvSpPr>
        <p:spPr>
          <a:xfrm>
            <a:off x="2831487" y="422874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矩形 28"/>
          <p:cNvSpPr/>
          <p:nvPr/>
        </p:nvSpPr>
        <p:spPr>
          <a:xfrm rot="18574612">
            <a:off x="1898670" y="2431156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矩形 29"/>
          <p:cNvSpPr/>
          <p:nvPr/>
        </p:nvSpPr>
        <p:spPr>
          <a:xfrm rot="18574612">
            <a:off x="2613864" y="246196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矩形 30"/>
          <p:cNvSpPr/>
          <p:nvPr/>
        </p:nvSpPr>
        <p:spPr>
          <a:xfrm rot="18574612">
            <a:off x="3680960" y="246196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矩形 31"/>
          <p:cNvSpPr/>
          <p:nvPr/>
        </p:nvSpPr>
        <p:spPr>
          <a:xfrm rot="18574612">
            <a:off x="4747382" y="246196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矩形 32"/>
          <p:cNvSpPr/>
          <p:nvPr/>
        </p:nvSpPr>
        <p:spPr>
          <a:xfrm rot="18574612">
            <a:off x="1335304" y="312391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矩形 33"/>
          <p:cNvSpPr/>
          <p:nvPr/>
        </p:nvSpPr>
        <p:spPr>
          <a:xfrm rot="18574612">
            <a:off x="2050498" y="3154730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矩形 34"/>
          <p:cNvSpPr/>
          <p:nvPr/>
        </p:nvSpPr>
        <p:spPr>
          <a:xfrm rot="18574612">
            <a:off x="3117594" y="3154730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矩形 35"/>
          <p:cNvSpPr/>
          <p:nvPr/>
        </p:nvSpPr>
        <p:spPr>
          <a:xfrm rot="18574612">
            <a:off x="4184016" y="3154730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矩形 36"/>
          <p:cNvSpPr/>
          <p:nvPr/>
        </p:nvSpPr>
        <p:spPr>
          <a:xfrm rot="18574612">
            <a:off x="730675" y="383125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矩形 37"/>
          <p:cNvSpPr/>
          <p:nvPr/>
        </p:nvSpPr>
        <p:spPr>
          <a:xfrm rot="18574612">
            <a:off x="1469665" y="3894498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矩形 38"/>
          <p:cNvSpPr/>
          <p:nvPr/>
        </p:nvSpPr>
        <p:spPr>
          <a:xfrm rot="18574612">
            <a:off x="2558653" y="387538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矩形 39"/>
          <p:cNvSpPr/>
          <p:nvPr/>
        </p:nvSpPr>
        <p:spPr>
          <a:xfrm rot="18574612">
            <a:off x="3579387" y="3862070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文本框 47"/>
          <p:cNvSpPr txBox="1"/>
          <p:nvPr/>
        </p:nvSpPr>
        <p:spPr>
          <a:xfrm>
            <a:off x="4509127" y="314956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R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2393904" y="4294863"/>
            <a:ext cx="18475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/>
              <a:t>…</a:t>
            </a:r>
          </a:p>
        </p:txBody>
      </p:sp>
      <p:sp>
        <p:nvSpPr>
          <p:cNvPr id="50" name="文本框 49"/>
          <p:cNvSpPr txBox="1"/>
          <p:nvPr/>
        </p:nvSpPr>
        <p:spPr>
          <a:xfrm rot="18588700">
            <a:off x="3561056" y="3408447"/>
            <a:ext cx="18475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/>
              <a:t>…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3268829" y="4576182"/>
            <a:ext cx="388707" cy="523220"/>
            <a:chOff x="3620873" y="5108700"/>
            <a:chExt cx="388707" cy="523220"/>
          </a:xfrm>
        </p:grpSpPr>
        <p:sp>
          <p:nvSpPr>
            <p:cNvPr id="52" name="流程图: 接点 51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cxnSp>
        <p:nvCxnSpPr>
          <p:cNvPr id="54" name="直接连接符 53"/>
          <p:cNvCxnSpPr/>
          <p:nvPr/>
        </p:nvCxnSpPr>
        <p:spPr>
          <a:xfrm>
            <a:off x="3463815" y="4274785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3859428" y="4772059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3859428" y="4837792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3463182" y="4425483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4043810" y="4425483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4043810" y="4837792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3463182" y="5011080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3463182" y="5184368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等腰三角形 61"/>
          <p:cNvSpPr/>
          <p:nvPr/>
        </p:nvSpPr>
        <p:spPr>
          <a:xfrm rot="10800000">
            <a:off x="3304066" y="5357655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矩形 63"/>
          <p:cNvSpPr/>
          <p:nvPr/>
        </p:nvSpPr>
        <p:spPr>
          <a:xfrm>
            <a:off x="6757494" y="1345570"/>
            <a:ext cx="4983316" cy="14465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TW" sz="2400" dirty="0"/>
              <a:t>Trapezoidal </a:t>
            </a:r>
            <a:r>
              <a:rPr lang="zh-TW" altLang="en-US" sz="2400" dirty="0"/>
              <a:t>in time domain: </a:t>
            </a:r>
            <a:endParaRPr lang="zh-TW" altLang="en-US" sz="1600" dirty="0"/>
          </a:p>
          <a:p>
            <a:pPr lvl="1"/>
            <a:r>
              <a:rPr lang="zh-TW" altLang="en-US" sz="2000" dirty="0"/>
              <a:t>G</a:t>
            </a:r>
            <a:r>
              <a:rPr lang="en-US" altLang="zh-TW" sz="2000" dirty="0"/>
              <a:t>*</a:t>
            </a:r>
            <a:r>
              <a:rPr lang="en-US" altLang="zh-TW" sz="2000" dirty="0">
                <a:ea typeface="+mn-lt"/>
                <a:cs typeface="+mn-lt"/>
              </a:rPr>
              <a:t>(V</a:t>
            </a:r>
            <a:r>
              <a:rPr lang="en-US" altLang="zh-TW" sz="1200" dirty="0">
                <a:ea typeface="+mn-lt"/>
                <a:cs typeface="+mn-lt"/>
              </a:rPr>
              <a:t>n+1</a:t>
            </a:r>
            <a:r>
              <a:rPr lang="en-US" altLang="zh-TW" sz="2000" dirty="0">
                <a:ea typeface="+mn-lt"/>
                <a:cs typeface="+mn-lt"/>
              </a:rPr>
              <a:t>+V</a:t>
            </a:r>
            <a:r>
              <a:rPr lang="en-US" altLang="zh-TW" sz="1200" dirty="0">
                <a:ea typeface="+mn-lt"/>
                <a:cs typeface="+mn-lt"/>
              </a:rPr>
              <a:t>n</a:t>
            </a:r>
            <a:r>
              <a:rPr lang="en-US" altLang="zh-TW" sz="2000" dirty="0">
                <a:ea typeface="+mn-lt"/>
                <a:cs typeface="+mn-lt"/>
              </a:rPr>
              <a:t>) +</a:t>
            </a:r>
            <a:r>
              <a:rPr lang="en-US" altLang="zh-TW" sz="2000" dirty="0"/>
              <a:t>2</a:t>
            </a:r>
            <a:r>
              <a:rPr lang="zh-TW" altLang="en-US" sz="2000" dirty="0"/>
              <a:t>C/h*(V</a:t>
            </a:r>
            <a:r>
              <a:rPr lang="zh-TW" altLang="en-US" sz="1400" dirty="0"/>
              <a:t>n+1</a:t>
            </a:r>
            <a:r>
              <a:rPr lang="zh-TW" altLang="en-US" dirty="0"/>
              <a:t>-</a:t>
            </a:r>
            <a:r>
              <a:rPr lang="en-US" altLang="zh-TW" dirty="0" err="1">
                <a:ea typeface="+mn-lt"/>
                <a:cs typeface="+mn-lt"/>
              </a:rPr>
              <a:t>V</a:t>
            </a:r>
            <a:r>
              <a:rPr lang="en-US" altLang="zh-TW" sz="1400" dirty="0" err="1">
                <a:ea typeface="+mn-lt"/>
                <a:cs typeface="+mn-lt"/>
              </a:rPr>
              <a:t>n</a:t>
            </a:r>
            <a:r>
              <a:rPr lang="en-US" altLang="zh-TW" sz="2000" dirty="0">
                <a:ea typeface="+mn-lt"/>
                <a:cs typeface="+mn-lt"/>
              </a:rPr>
              <a:t>)</a:t>
            </a:r>
            <a:r>
              <a:rPr lang="en-US" altLang="zh-TW" dirty="0">
                <a:ea typeface="+mn-lt"/>
                <a:cs typeface="+mn-lt"/>
              </a:rPr>
              <a:t> =</a:t>
            </a:r>
            <a:r>
              <a:rPr lang="en-US" altLang="zh-TW" sz="2000" dirty="0">
                <a:ea typeface="+mn-lt"/>
                <a:cs typeface="+mn-lt"/>
              </a:rPr>
              <a:t>I</a:t>
            </a:r>
            <a:r>
              <a:rPr lang="en-US" altLang="zh-TW" sz="1400" dirty="0">
                <a:ea typeface="+mn-lt"/>
                <a:cs typeface="+mn-lt"/>
              </a:rPr>
              <a:t>n</a:t>
            </a:r>
            <a:r>
              <a:rPr lang="en-US" altLang="zh-TW" sz="1050" dirty="0">
                <a:ea typeface="+mn-lt"/>
                <a:cs typeface="+mn-lt"/>
              </a:rPr>
              <a:t>+1</a:t>
            </a:r>
            <a:r>
              <a:rPr lang="en-US" altLang="zh-TW" dirty="0">
                <a:ea typeface="+mn-lt"/>
                <a:cs typeface="+mn-lt"/>
              </a:rPr>
              <a:t>+</a:t>
            </a:r>
            <a:r>
              <a:rPr lang="en-US" altLang="zh-TW" sz="2000" dirty="0">
                <a:ea typeface="+mn-lt"/>
                <a:cs typeface="+mn-lt"/>
              </a:rPr>
              <a:t>I</a:t>
            </a:r>
            <a:r>
              <a:rPr lang="en-US" altLang="zh-TW" sz="1400" dirty="0">
                <a:ea typeface="+mn-lt"/>
                <a:cs typeface="+mn-lt"/>
              </a:rPr>
              <a:t>n</a:t>
            </a:r>
            <a:endParaRPr lang="zh-TW" altLang="en-US" sz="1400" dirty="0"/>
          </a:p>
          <a:p>
            <a:pPr lvl="1"/>
            <a:r>
              <a:rPr lang="en-US" altLang="zh-TW" b="1" dirty="0">
                <a:solidFill>
                  <a:srgbClr val="00B050"/>
                </a:solidFill>
                <a:ea typeface="+mn-lt"/>
                <a:cs typeface="+mn-lt"/>
              </a:rPr>
              <a:t>(</a:t>
            </a:r>
            <a:r>
              <a:rPr lang="en-US" altLang="zh-TW" sz="2000" b="1" dirty="0">
                <a:solidFill>
                  <a:srgbClr val="00B050"/>
                </a:solidFill>
                <a:ea typeface="+mn-lt"/>
                <a:cs typeface="+mn-lt"/>
              </a:rPr>
              <a:t>G</a:t>
            </a:r>
            <a:r>
              <a:rPr lang="en-US" b="1" dirty="0">
                <a:solidFill>
                  <a:srgbClr val="00B050"/>
                </a:solidFill>
                <a:ea typeface="+mn-lt"/>
                <a:cs typeface="+mn-lt"/>
              </a:rPr>
              <a:t>+</a:t>
            </a:r>
            <a:r>
              <a:rPr lang="en-US" sz="2000" b="1" dirty="0">
                <a:solidFill>
                  <a:srgbClr val="00B050"/>
                </a:solidFill>
                <a:ea typeface="+mn-lt"/>
                <a:cs typeface="+mn-lt"/>
              </a:rPr>
              <a:t>2</a:t>
            </a:r>
            <a:r>
              <a:rPr lang="en-US" altLang="zh-TW" sz="2000" b="1" dirty="0">
                <a:solidFill>
                  <a:srgbClr val="00B050"/>
                </a:solidFill>
                <a:ea typeface="+mn-lt"/>
                <a:cs typeface="+mn-lt"/>
              </a:rPr>
              <a:t>C/h</a:t>
            </a:r>
            <a:r>
              <a:rPr lang="en-US" b="1" dirty="0">
                <a:solidFill>
                  <a:srgbClr val="00B050"/>
                </a:solidFill>
                <a:ea typeface="+mn-lt"/>
                <a:cs typeface="+mn-lt"/>
              </a:rPr>
              <a:t>) </a:t>
            </a:r>
            <a:r>
              <a:rPr lang="en-US" sz="2000" b="1" dirty="0">
                <a:solidFill>
                  <a:srgbClr val="FF0000"/>
                </a:solidFill>
                <a:ea typeface="+mn-lt"/>
                <a:cs typeface="+mn-lt"/>
              </a:rPr>
              <a:t>V</a:t>
            </a:r>
            <a:r>
              <a:rPr lang="en-US" sz="1400" b="1" dirty="0">
                <a:solidFill>
                  <a:srgbClr val="FF0000"/>
                </a:solidFill>
                <a:ea typeface="+mn-lt"/>
                <a:cs typeface="+mn-lt"/>
              </a:rPr>
              <a:t>n+1</a:t>
            </a:r>
            <a:r>
              <a:rPr lang="en-US" dirty="0">
                <a:ea typeface="+mn-lt"/>
                <a:cs typeface="+mn-lt"/>
              </a:rPr>
              <a:t> = </a:t>
            </a:r>
            <a:r>
              <a:rPr lang="en-US" b="1" dirty="0">
                <a:solidFill>
                  <a:srgbClr val="00B050"/>
                </a:solidFill>
                <a:ea typeface="+mn-lt"/>
                <a:cs typeface="+mn-lt"/>
              </a:rPr>
              <a:t>(</a:t>
            </a:r>
            <a:r>
              <a:rPr lang="en-US" sz="2000" b="1" dirty="0">
                <a:solidFill>
                  <a:srgbClr val="7030A0"/>
                </a:solidFill>
                <a:ea typeface="+mn-lt"/>
                <a:cs typeface="+mn-lt"/>
              </a:rPr>
              <a:t>I</a:t>
            </a:r>
            <a:r>
              <a:rPr lang="en-US" sz="1400" b="1" dirty="0">
                <a:solidFill>
                  <a:srgbClr val="7030A0"/>
                </a:solidFill>
                <a:ea typeface="+mn-lt"/>
                <a:cs typeface="+mn-lt"/>
              </a:rPr>
              <a:t>n+1</a:t>
            </a:r>
            <a:r>
              <a:rPr lang="en-US" b="1" dirty="0">
                <a:solidFill>
                  <a:srgbClr val="7030A0"/>
                </a:solidFill>
                <a:ea typeface="+mn-lt"/>
                <a:cs typeface="+mn-lt"/>
              </a:rPr>
              <a:t>+</a:t>
            </a:r>
            <a:r>
              <a:rPr lang="en-US" sz="2000" b="1" dirty="0">
                <a:solidFill>
                  <a:srgbClr val="7030A0"/>
                </a:solidFill>
                <a:ea typeface="+mn-lt"/>
                <a:cs typeface="+mn-lt"/>
              </a:rPr>
              <a:t>I</a:t>
            </a:r>
            <a:r>
              <a:rPr lang="en-US" sz="1400" b="1" dirty="0">
                <a:solidFill>
                  <a:srgbClr val="7030A0"/>
                </a:solidFill>
                <a:ea typeface="+mn-lt"/>
                <a:cs typeface="+mn-lt"/>
              </a:rPr>
              <a:t>n</a:t>
            </a:r>
            <a:r>
              <a:rPr lang="en-US" b="1" dirty="0">
                <a:solidFill>
                  <a:srgbClr val="00B050"/>
                </a:solidFill>
                <a:ea typeface="+mn-lt"/>
                <a:cs typeface="+mn-lt"/>
              </a:rPr>
              <a:t>) + </a:t>
            </a:r>
            <a:r>
              <a:rPr lang="en-US" sz="2000" b="1" dirty="0">
                <a:solidFill>
                  <a:srgbClr val="00B050"/>
                </a:solidFill>
                <a:ea typeface="+mn-lt"/>
                <a:cs typeface="+mn-lt"/>
              </a:rPr>
              <a:t>2</a:t>
            </a:r>
            <a:r>
              <a:rPr lang="en-US" altLang="zh-TW" sz="2000" b="1" dirty="0">
                <a:solidFill>
                  <a:srgbClr val="00B050"/>
                </a:solidFill>
                <a:ea typeface="+mn-lt"/>
                <a:cs typeface="+mn-lt"/>
              </a:rPr>
              <a:t>C/h</a:t>
            </a:r>
            <a:r>
              <a:rPr lang="zh-TW" altLang="en-US" sz="2000" b="1" dirty="0">
                <a:solidFill>
                  <a:srgbClr val="00B050"/>
                </a:solidFill>
                <a:ea typeface="+mn-lt"/>
                <a:cs typeface="+mn-lt"/>
              </a:rPr>
              <a:t>*</a:t>
            </a:r>
            <a:r>
              <a:rPr lang="en-US" altLang="zh-TW" sz="2000" b="1" dirty="0" err="1">
                <a:solidFill>
                  <a:srgbClr val="7030A0"/>
                </a:solidFill>
                <a:ea typeface="+mn-lt"/>
                <a:cs typeface="+mn-lt"/>
              </a:rPr>
              <a:t>V</a:t>
            </a:r>
            <a:r>
              <a:rPr lang="en-US" altLang="zh-TW" sz="1400" b="1" dirty="0" err="1">
                <a:solidFill>
                  <a:srgbClr val="7030A0"/>
                </a:solidFill>
                <a:ea typeface="+mn-lt"/>
                <a:cs typeface="+mn-lt"/>
              </a:rPr>
              <a:t>n</a:t>
            </a:r>
            <a:r>
              <a:rPr lang="en-US" altLang="zh-TW" b="1" dirty="0">
                <a:solidFill>
                  <a:srgbClr val="00B050"/>
                </a:solidFill>
                <a:ea typeface="+mn-lt"/>
                <a:cs typeface="+mn-lt"/>
              </a:rPr>
              <a:t> - </a:t>
            </a:r>
            <a:r>
              <a:rPr lang="en-US" altLang="zh-TW" sz="2000" b="1" dirty="0">
                <a:solidFill>
                  <a:srgbClr val="00B050"/>
                </a:solidFill>
                <a:ea typeface="+mn-lt"/>
                <a:cs typeface="+mn-lt"/>
              </a:rPr>
              <a:t>G*</a:t>
            </a:r>
            <a:r>
              <a:rPr lang="en-US" altLang="zh-TW" sz="2000" b="1" dirty="0" err="1">
                <a:solidFill>
                  <a:srgbClr val="7030A0"/>
                </a:solidFill>
                <a:ea typeface="+mn-lt"/>
                <a:cs typeface="+mn-lt"/>
              </a:rPr>
              <a:t>V</a:t>
            </a:r>
            <a:r>
              <a:rPr lang="en-US" altLang="zh-TW" sz="1400" b="1" dirty="0" err="1">
                <a:solidFill>
                  <a:srgbClr val="7030A0"/>
                </a:solidFill>
                <a:ea typeface="+mn-lt"/>
                <a:cs typeface="+mn-lt"/>
              </a:rPr>
              <a:t>n</a:t>
            </a:r>
            <a:endParaRPr lang="en-US" altLang="zh-TW" sz="1400" b="1" dirty="0">
              <a:solidFill>
                <a:srgbClr val="7030A0"/>
              </a:solidFill>
            </a:endParaRPr>
          </a:p>
          <a:p>
            <a:pPr marL="0" lvl="1"/>
            <a:r>
              <a:rPr lang="en-US" altLang="zh-TW" sz="2400" dirty="0"/>
              <a:t>h is time step. Again, solve Ax = b</a:t>
            </a:r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494" y="2873892"/>
            <a:ext cx="4824906" cy="3630345"/>
          </a:xfrm>
          <a:prstGeom prst="rect">
            <a:avLst/>
          </a:prstGeom>
        </p:spPr>
      </p:pic>
      <p:sp>
        <p:nvSpPr>
          <p:cNvPr id="66" name="矩形 65"/>
          <p:cNvSpPr/>
          <p:nvPr/>
        </p:nvSpPr>
        <p:spPr>
          <a:xfrm>
            <a:off x="245143" y="5719236"/>
            <a:ext cx="582347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Transient simulation core function</a:t>
            </a:r>
          </a:p>
          <a:p>
            <a:r>
              <a:rPr lang="en-US" sz="2400" b="1" dirty="0"/>
              <a:t>Dynamic IR:    C (</a:t>
            </a:r>
            <a:r>
              <a:rPr lang="en-US" sz="2400" b="1" dirty="0" err="1"/>
              <a:t>dV</a:t>
            </a:r>
            <a:r>
              <a:rPr lang="en-US" sz="2400" b="1" dirty="0"/>
              <a:t>/</a:t>
            </a:r>
            <a:r>
              <a:rPr lang="en-US" sz="2400" b="1" dirty="0" err="1"/>
              <a:t>dt</a:t>
            </a:r>
            <a:r>
              <a:rPr lang="en-US" sz="2400" b="1" dirty="0"/>
              <a:t>) + G V(t)  = I(t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1.</a:t>
            </a:r>
            <a:r>
              <a:rPr lang="en-US" sz="2400" b="1" dirty="0"/>
              <a:t>	</a:t>
            </a:r>
            <a:r>
              <a:rPr lang="en-US" sz="2400" b="1" dirty="0" smtClean="0"/>
              <a:t>	</a:t>
            </a:r>
            <a:r>
              <a:rPr lang="en-US" altLang="zh-CN" sz="2400" b="1" dirty="0" smtClean="0"/>
              <a:t>C(</a:t>
            </a:r>
            <a:r>
              <a:rPr lang="en-US" altLang="zh-CN" sz="2400" b="1" dirty="0" err="1" smtClean="0"/>
              <a:t>dV</a:t>
            </a:r>
            <a:r>
              <a:rPr lang="en-US" altLang="zh-CN" sz="2400" b="1" dirty="0" smtClean="0"/>
              <a:t>/</a:t>
            </a:r>
            <a:r>
              <a:rPr lang="en-US" altLang="zh-CN" sz="2400" b="1" dirty="0" err="1" smtClean="0"/>
              <a:t>dt</a:t>
            </a:r>
            <a:r>
              <a:rPr lang="en-US" altLang="zh-CN" sz="2400" b="1" dirty="0" smtClean="0"/>
              <a:t>) + G </a:t>
            </a:r>
            <a:r>
              <a:rPr lang="en-US" altLang="zh-CN" sz="2400" b="1" dirty="0" err="1" smtClean="0"/>
              <a:t>V_n</a:t>
            </a:r>
            <a:r>
              <a:rPr lang="en-US" altLang="zh-CN" sz="2400" b="1" dirty="0" smtClean="0"/>
              <a:t> = </a:t>
            </a:r>
            <a:r>
              <a:rPr lang="en-US" altLang="zh-CN" sz="2400" b="1" dirty="0" err="1" smtClean="0"/>
              <a:t>I_n</a:t>
            </a:r>
            <a:endParaRPr lang="en-US" altLang="zh-CN" sz="2400" b="1" dirty="0" smtClean="0"/>
          </a:p>
          <a:p>
            <a:pPr marL="457200" indent="-457200">
              <a:buAutoNum type="arabicPeriod" startAt="2"/>
            </a:pPr>
            <a:r>
              <a:rPr lang="en-US" altLang="zh-CN" sz="2400" b="1" dirty="0" smtClean="0"/>
              <a:t>		C(</a:t>
            </a:r>
            <a:r>
              <a:rPr lang="en-US" altLang="zh-CN" sz="2400" b="1" dirty="0" err="1" smtClean="0"/>
              <a:t>dV</a:t>
            </a:r>
            <a:r>
              <a:rPr lang="en-US" altLang="zh-CN" sz="2400" b="1" dirty="0" smtClean="0"/>
              <a:t>/</a:t>
            </a:r>
            <a:r>
              <a:rPr lang="en-US" altLang="zh-CN" sz="2400" b="1" dirty="0" err="1" smtClean="0"/>
              <a:t>dt</a:t>
            </a:r>
            <a:r>
              <a:rPr lang="en-US" altLang="zh-CN" sz="2400" b="1" dirty="0"/>
              <a:t>) + G </a:t>
            </a:r>
            <a:r>
              <a:rPr lang="en-US" altLang="zh-CN" sz="2400" b="1" dirty="0" smtClean="0"/>
              <a:t>V_(n+1) </a:t>
            </a:r>
            <a:r>
              <a:rPr lang="en-US" altLang="zh-CN" sz="2400" b="1" dirty="0"/>
              <a:t>= </a:t>
            </a:r>
            <a:r>
              <a:rPr lang="en-US" altLang="zh-CN" sz="2400" b="1" dirty="0" smtClean="0"/>
              <a:t>I_(n+1)</a:t>
            </a:r>
          </a:p>
          <a:p>
            <a:r>
              <a:rPr lang="en-US" altLang="zh-CN" sz="2400" b="1" dirty="0" smtClean="0"/>
              <a:t>3. 		</a:t>
            </a:r>
            <a:r>
              <a:rPr lang="en-US" altLang="zh-CN" sz="2400" b="1" dirty="0" err="1" smtClean="0"/>
              <a:t>dV</a:t>
            </a:r>
            <a:r>
              <a:rPr lang="en-US" altLang="zh-CN" sz="2400" b="1" dirty="0" smtClean="0"/>
              <a:t>/</a:t>
            </a:r>
            <a:r>
              <a:rPr lang="en-US" altLang="zh-CN" sz="2400" b="1" dirty="0" err="1" smtClean="0"/>
              <a:t>dt</a:t>
            </a:r>
            <a:r>
              <a:rPr lang="en-US" altLang="zh-CN" sz="2400" b="1" dirty="0" smtClean="0"/>
              <a:t> = (Vn+1 – </a:t>
            </a:r>
            <a:r>
              <a:rPr lang="en-US" altLang="zh-CN" sz="2400" b="1" dirty="0" err="1" smtClean="0"/>
              <a:t>Vn</a:t>
            </a:r>
            <a:r>
              <a:rPr lang="en-US" altLang="zh-CN" sz="2400" b="1" dirty="0" smtClean="0"/>
              <a:t>) / h</a:t>
            </a:r>
            <a:endParaRPr lang="en-US" altLang="zh-CN" sz="2400" b="1" dirty="0"/>
          </a:p>
          <a:p>
            <a:pPr marL="457200" indent="-457200">
              <a:buAutoNum type="arabicPeriod" startAt="2"/>
            </a:pPr>
            <a:endParaRPr lang="en-US" altLang="zh-CN" sz="2400" b="1" dirty="0"/>
          </a:p>
          <a:p>
            <a:endParaRPr lang="en-US" sz="2400" b="1" dirty="0"/>
          </a:p>
        </p:txBody>
      </p:sp>
      <p:cxnSp>
        <p:nvCxnSpPr>
          <p:cNvPr id="68" name="直接箭头连接符 67"/>
          <p:cNvCxnSpPr>
            <a:stCxn id="66" idx="3"/>
            <a:endCxn id="64" idx="1"/>
          </p:cNvCxnSpPr>
          <p:nvPr/>
        </p:nvCxnSpPr>
        <p:spPr>
          <a:xfrm flipV="1">
            <a:off x="6068614" y="2068845"/>
            <a:ext cx="688880" cy="4989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7097262" y="6479791"/>
            <a:ext cx="3655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/>
              <a:t>*Proof</a:t>
            </a:r>
            <a:r>
              <a:rPr lang="en-US" b="1"/>
              <a:t> flow is </a:t>
            </a:r>
            <a:r>
              <a:rPr lang="en-US" altLang="zh-CN" b="1"/>
              <a:t>contributed by Xu Luo</a:t>
            </a:r>
            <a:endParaRPr lang="en-US" b="1"/>
          </a:p>
        </p:txBody>
      </p:sp>
      <p:sp>
        <p:nvSpPr>
          <p:cNvPr id="9" name="TextBox 8"/>
          <p:cNvSpPr txBox="1"/>
          <p:nvPr/>
        </p:nvSpPr>
        <p:spPr>
          <a:xfrm>
            <a:off x="1661737" y="1424354"/>
            <a:ext cx="4865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irDynaSim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/>
              <a:t>-&gt; Solver -&gt; I/V -&gt; </a:t>
            </a:r>
            <a:r>
              <a:rPr lang="en-US" altLang="zh-CN" dirty="0" smtClean="0">
                <a:solidFill>
                  <a:srgbClr val="FF0000"/>
                </a:solidFill>
              </a:rPr>
              <a:t>I(n+1) </a:t>
            </a:r>
            <a:r>
              <a:rPr lang="en-US" altLang="zh-CN" dirty="0" smtClean="0"/>
              <a:t>-&gt; Solver -&gt; I/V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0574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517" y="1006633"/>
            <a:ext cx="5229351" cy="35575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8256" y="192618"/>
            <a:ext cx="32239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/>
              <a:t>Floorplan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3247" y="0"/>
            <a:ext cx="2057253" cy="69927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19250" y="1913206"/>
            <a:ext cx="1842868" cy="872197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文本框 5"/>
          <p:cNvSpPr txBox="1"/>
          <p:nvPr/>
        </p:nvSpPr>
        <p:spPr>
          <a:xfrm>
            <a:off x="377935" y="1322363"/>
            <a:ext cx="42119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/>
              <a:t>Main tasks…</a:t>
            </a:r>
          </a:p>
          <a:p>
            <a:r>
              <a:rPr lang="en-US" sz="2400" dirty="0"/>
              <a:t>Decide core shape and size</a:t>
            </a:r>
          </a:p>
          <a:p>
            <a:r>
              <a:rPr lang="en-US" sz="2400" dirty="0"/>
              <a:t>Place big macros and fix them</a:t>
            </a:r>
          </a:p>
          <a:p>
            <a:r>
              <a:rPr lang="en-US" sz="2400" dirty="0"/>
              <a:t>Place IO pads, PG pads.</a:t>
            </a:r>
          </a:p>
          <a:p>
            <a:r>
              <a:rPr lang="en-US" sz="2400" dirty="0"/>
              <a:t>Distribute PG rings/straps</a:t>
            </a:r>
          </a:p>
          <a:p>
            <a:r>
              <a:rPr lang="en-US" sz="2400" dirty="0"/>
              <a:t>(roughly distribute small cells.)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8" name="文本框 7"/>
          <p:cNvSpPr txBox="1"/>
          <p:nvPr/>
        </p:nvSpPr>
        <p:spPr>
          <a:xfrm>
            <a:off x="377934" y="4276388"/>
            <a:ext cx="704980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/>
              <a:t>Challenges</a:t>
            </a:r>
          </a:p>
          <a:p>
            <a:r>
              <a:rPr lang="en-US" sz="2400" b="1">
                <a:solidFill>
                  <a:srgbClr val="FF0000"/>
                </a:solidFill>
              </a:rPr>
              <a:t>A lot of information is unknow, chicken-egg dilemma</a:t>
            </a:r>
          </a:p>
          <a:p>
            <a:r>
              <a:rPr lang="en-US" sz="2400"/>
              <a:t>Avoid routing congestion around macros.</a:t>
            </a:r>
          </a:p>
          <a:p>
            <a:r>
              <a:rPr lang="en-US" sz="2400"/>
              <a:t>Initial floorplan need to “predict” future timing.</a:t>
            </a:r>
          </a:p>
          <a:p>
            <a:r>
              <a:rPr lang="en-US" sz="2400"/>
              <a:t>PG distribution impacts future cell placement…</a:t>
            </a:r>
          </a:p>
        </p:txBody>
      </p:sp>
    </p:spTree>
    <p:extLst>
      <p:ext uri="{BB962C8B-B14F-4D97-AF65-F5344CB8AC3E}">
        <p14:creationId xmlns:p14="http://schemas.microsoft.com/office/powerpoint/2010/main" val="38189640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下箭头 9"/>
          <p:cNvSpPr/>
          <p:nvPr/>
        </p:nvSpPr>
        <p:spPr>
          <a:xfrm>
            <a:off x="7997371" y="2510971"/>
            <a:ext cx="362858" cy="314596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本框 1"/>
          <p:cNvSpPr txBox="1"/>
          <p:nvPr/>
        </p:nvSpPr>
        <p:spPr>
          <a:xfrm>
            <a:off x="210792" y="0"/>
            <a:ext cx="6181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/>
              <a:t>Transient IR drop simulation</a:t>
            </a:r>
          </a:p>
        </p:txBody>
      </p:sp>
      <p:sp>
        <p:nvSpPr>
          <p:cNvPr id="3" name="矩形 2"/>
          <p:cNvSpPr/>
          <p:nvPr/>
        </p:nvSpPr>
        <p:spPr>
          <a:xfrm>
            <a:off x="313512" y="942853"/>
            <a:ext cx="6096000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b="1"/>
              <a:t>In irSolve.cpp::SetupLDL (Gp, Gi, Gx, Cg, I, incSrc, subGraph)  //  line 960</a:t>
            </a:r>
          </a:p>
          <a:p>
            <a:pPr lvl="1"/>
            <a:r>
              <a:rPr lang="en-US"/>
              <a:t>For each target node,   node-&gt;GetI()</a:t>
            </a:r>
          </a:p>
          <a:p>
            <a:pPr lvl="1"/>
            <a:r>
              <a:rPr lang="en-US"/>
              <a:t>For each middle node, node-&gt;GetI()</a:t>
            </a:r>
          </a:p>
          <a:p>
            <a:pPr lvl="1"/>
            <a:r>
              <a:rPr lang="en-US"/>
              <a:t>For each source node,  node-&gt;GetCapOnNode()</a:t>
            </a:r>
          </a:p>
          <a:p>
            <a:pPr lvl="1"/>
            <a:r>
              <a:rPr lang="en-US"/>
              <a:t>For each middle node, node-&gt;GetCapOnNode()</a:t>
            </a:r>
          </a:p>
          <a:p>
            <a:pPr lvl="1"/>
            <a:r>
              <a:rPr lang="en-US"/>
              <a:t>For each target node,   node-&gt;GetCapOnNode()</a:t>
            </a:r>
          </a:p>
          <a:p>
            <a:pPr lvl="1"/>
            <a:r>
              <a:rPr lang="en-US"/>
              <a:t>Foe each node in the pGraph,  node set small minimal cap</a:t>
            </a:r>
          </a:p>
        </p:txBody>
      </p:sp>
      <p:sp>
        <p:nvSpPr>
          <p:cNvPr id="4" name="矩形 3"/>
          <p:cNvSpPr/>
          <p:nvPr/>
        </p:nvSpPr>
        <p:spPr>
          <a:xfrm>
            <a:off x="313512" y="3512434"/>
            <a:ext cx="6096000" cy="31393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b="1" dirty="0"/>
              <a:t>Used by vector / vector-less dynamic IR simulation</a:t>
            </a:r>
          </a:p>
          <a:p>
            <a:r>
              <a:rPr lang="en-US" b="1" dirty="0" err="1"/>
              <a:t>irDynaSimLinear</a:t>
            </a:r>
            <a:r>
              <a:rPr lang="en-US" b="1" dirty="0"/>
              <a:t>::</a:t>
            </a:r>
            <a:r>
              <a:rPr lang="en-US" b="1" dirty="0" err="1"/>
              <a:t>DynaSim</a:t>
            </a:r>
            <a:endParaRPr lang="en-US" b="1" dirty="0"/>
          </a:p>
          <a:p>
            <a:r>
              <a:rPr lang="en-US" dirty="0"/>
              <a:t>irDynaSim.cpp:1264</a:t>
            </a:r>
          </a:p>
          <a:p>
            <a:endParaRPr lang="en-US" dirty="0"/>
          </a:p>
          <a:p>
            <a:r>
              <a:rPr lang="en-US" dirty="0"/>
              <a:t>PrepareGPlus2Ch()  // then factorize</a:t>
            </a:r>
          </a:p>
          <a:p>
            <a:endParaRPr lang="en-US" dirty="0"/>
          </a:p>
          <a:p>
            <a:r>
              <a:rPr lang="en-US" dirty="0" err="1"/>
              <a:t>RetriveInew</a:t>
            </a:r>
            <a:r>
              <a:rPr lang="en-US" dirty="0"/>
              <a:t>(t)  // get call back value of I(n+1)</a:t>
            </a:r>
          </a:p>
          <a:p>
            <a:r>
              <a:rPr lang="en-US" dirty="0" err="1"/>
              <a:t>ComputeIx</a:t>
            </a:r>
            <a:r>
              <a:rPr lang="en-US" dirty="0"/>
              <a:t>() // // </a:t>
            </a:r>
            <a:r>
              <a:rPr lang="en-US" dirty="0" err="1"/>
              <a:t>Target:Ix</a:t>
            </a:r>
            <a:r>
              <a:rPr lang="en-US" dirty="0"/>
              <a:t> = (I1  + I0 + 2*Cg/h* V0) - G*V0</a:t>
            </a:r>
          </a:p>
          <a:p>
            <a:r>
              <a:rPr lang="en-US" dirty="0" err="1"/>
              <a:t>ComputeVnew</a:t>
            </a:r>
            <a:r>
              <a:rPr lang="en-US" dirty="0"/>
              <a:t>()   // LDL solver…</a:t>
            </a:r>
          </a:p>
          <a:p>
            <a:r>
              <a:rPr lang="en-US" dirty="0" err="1"/>
              <a:t>ComputeTHnew</a:t>
            </a:r>
            <a:r>
              <a:rPr lang="en-US" dirty="0"/>
              <a:t>()  // do nothing</a:t>
            </a:r>
          </a:p>
          <a:p>
            <a:r>
              <a:rPr lang="en-US" b="1" dirty="0" err="1"/>
              <a:t>ForwardStepVars</a:t>
            </a:r>
            <a:r>
              <a:rPr lang="en-US" b="1" dirty="0"/>
              <a:t>()  //  </a:t>
            </a:r>
            <a:r>
              <a:rPr lang="en-US" b="1" dirty="0" err="1"/>
              <a:t>idDynaSIm</a:t>
            </a:r>
            <a:r>
              <a:rPr lang="en-US" b="1" dirty="0"/>
              <a:t> 1389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6922896" y="1770742"/>
            <a:ext cx="2496876" cy="7402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Build PG network</a:t>
            </a:r>
          </a:p>
          <a:p>
            <a:pPr algn="ctr"/>
            <a:r>
              <a:rPr lang="en-US" b="1"/>
              <a:t>irMgr::_pGraph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922896" y="2899226"/>
            <a:ext cx="2496876" cy="9906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Extract RC of graph</a:t>
            </a:r>
          </a:p>
          <a:p>
            <a:pPr algn="ctr"/>
            <a:r>
              <a:rPr lang="en-US" b="1"/>
              <a:t>Add current and cap to node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6922896" y="4278083"/>
            <a:ext cx="2496876" cy="9906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SetupLDL</a:t>
            </a:r>
          </a:p>
          <a:p>
            <a:pPr algn="ctr"/>
            <a:r>
              <a:rPr lang="en-US" b="1"/>
              <a:t>Fill in G, C, I into solver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6922896" y="5656940"/>
            <a:ext cx="2496876" cy="9906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Run transient simulation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8444" y="126154"/>
            <a:ext cx="2732337" cy="238481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1657" y="4538268"/>
            <a:ext cx="2404859" cy="231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582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1643" y="933381"/>
            <a:ext cx="9622250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Outline</a:t>
            </a:r>
          </a:p>
          <a:p>
            <a:endParaRPr lang="en-US" sz="4400" b="1" dirty="0"/>
          </a:p>
          <a:p>
            <a:r>
              <a:rPr lang="en-US" altLang="zh-CN" sz="4400" dirty="0"/>
              <a:t>From circuit to matrix solving </a:t>
            </a:r>
            <a:endParaRPr lang="en-US" altLang="zh-CN" sz="4400" dirty="0" smtClean="0"/>
          </a:p>
          <a:p>
            <a:r>
              <a:rPr lang="en-US" altLang="zh-CN" sz="4400" dirty="0" smtClean="0"/>
              <a:t>(</a:t>
            </a:r>
            <a:r>
              <a:rPr lang="en-US" altLang="zh-CN" sz="4400" dirty="0"/>
              <a:t>Nodal analysis, Modified Nodal Analysis)</a:t>
            </a:r>
          </a:p>
          <a:p>
            <a:endParaRPr lang="en-US" sz="4400" b="1" dirty="0"/>
          </a:p>
          <a:p>
            <a:r>
              <a:rPr lang="en-US" altLang="zh-CN" sz="4400" dirty="0"/>
              <a:t>Matrix solving basics</a:t>
            </a:r>
            <a:endParaRPr lang="zh-CN" altLang="en-US" sz="4400" dirty="0"/>
          </a:p>
          <a:p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832098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54EBFB4-E848-4689-9A75-8C2AE273F7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222" y="646331"/>
            <a:ext cx="6178778" cy="606981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C14883D-0477-4855-BFDE-AC835701BB94}"/>
              </a:ext>
            </a:extLst>
          </p:cNvPr>
          <p:cNvSpPr txBox="1"/>
          <p:nvPr/>
        </p:nvSpPr>
        <p:spPr>
          <a:xfrm>
            <a:off x="0" y="0"/>
            <a:ext cx="7875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Nodal analysis is a stamping method</a:t>
            </a:r>
            <a:endParaRPr lang="zh-CN" altLang="en-US" sz="3600" b="1" dirty="0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5F993D8-8395-43A3-ADCB-516DD9EE473F}"/>
              </a:ext>
            </a:extLst>
          </p:cNvPr>
          <p:cNvSpPr txBox="1"/>
          <p:nvPr/>
        </p:nvSpPr>
        <p:spPr>
          <a:xfrm>
            <a:off x="212768" y="986589"/>
            <a:ext cx="4744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If we know the structure of circuit</a:t>
            </a:r>
          </a:p>
          <a:p>
            <a:endParaRPr lang="en-US" altLang="zh-CN" dirty="0"/>
          </a:p>
          <a:p>
            <a:r>
              <a:rPr lang="en-US" altLang="zh-CN" dirty="0"/>
              <a:t>We can directly write matrix </a:t>
            </a:r>
            <a:r>
              <a:rPr lang="zh-CN" altLang="en-US" dirty="0"/>
              <a:t>（</a:t>
            </a:r>
            <a:r>
              <a:rPr lang="en-US" altLang="zh-CN" b="1" dirty="0">
                <a:solidFill>
                  <a:srgbClr val="7030A0"/>
                </a:solidFill>
              </a:rPr>
              <a:t>stamping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en-US" altLang="zh-CN" dirty="0"/>
              <a:t>	eliminate KCL, KVL, etc.</a:t>
            </a:r>
          </a:p>
          <a:p>
            <a:endParaRPr lang="en-US" altLang="zh-CN" dirty="0"/>
          </a:p>
          <a:p>
            <a:r>
              <a:rPr lang="en-US" altLang="zh-CN" b="1" dirty="0"/>
              <a:t>Super suitable for static IR analysis</a:t>
            </a:r>
          </a:p>
          <a:p>
            <a:r>
              <a:rPr lang="en-US" altLang="zh-CN" dirty="0"/>
              <a:t>	1. </a:t>
            </a:r>
            <a:r>
              <a:rPr lang="zh-CN" altLang="en-US" b="1" dirty="0">
                <a:solidFill>
                  <a:srgbClr val="FF0000"/>
                </a:solidFill>
              </a:rPr>
              <a:t>主对角线 </a:t>
            </a:r>
            <a:r>
              <a:rPr lang="en-US" altLang="zh-CN" dirty="0"/>
              <a:t>= </a:t>
            </a:r>
            <a:r>
              <a:rPr lang="zh-CN" altLang="en-US" dirty="0"/>
              <a:t>所有分支电导之和</a:t>
            </a:r>
            <a:endParaRPr lang="en-US" altLang="zh-CN" dirty="0"/>
          </a:p>
          <a:p>
            <a:r>
              <a:rPr lang="en-US" altLang="zh-CN" dirty="0"/>
              <a:t>	2. </a:t>
            </a:r>
            <a:r>
              <a:rPr lang="zh-CN" altLang="en-US" b="1" dirty="0">
                <a:solidFill>
                  <a:srgbClr val="00B050"/>
                </a:solidFill>
              </a:rPr>
              <a:t>非对角线</a:t>
            </a:r>
            <a:r>
              <a:rPr lang="zh-CN" altLang="en-US" dirty="0"/>
              <a:t> </a:t>
            </a:r>
            <a:r>
              <a:rPr lang="en-US" altLang="zh-CN" dirty="0"/>
              <a:t>= </a:t>
            </a:r>
            <a:r>
              <a:rPr lang="zh-CN" altLang="en-US" dirty="0"/>
              <a:t>分支电导相反数</a:t>
            </a:r>
            <a:endParaRPr lang="en-US" altLang="zh-CN" dirty="0"/>
          </a:p>
          <a:p>
            <a:r>
              <a:rPr lang="en-US" altLang="zh-CN" dirty="0"/>
              <a:t>	3. </a:t>
            </a:r>
            <a:r>
              <a:rPr lang="zh-CN" altLang="en-US" dirty="0"/>
              <a:t>如果挂载电流源，设为</a:t>
            </a:r>
            <a:r>
              <a:rPr lang="zh-CN" altLang="en-US" b="1" dirty="0">
                <a:solidFill>
                  <a:srgbClr val="7030A0"/>
                </a:solidFill>
              </a:rPr>
              <a:t>右端项</a:t>
            </a:r>
            <a:endParaRPr lang="en-US" altLang="zh-CN" b="1" dirty="0">
              <a:solidFill>
                <a:srgbClr val="7030A0"/>
              </a:solidFill>
            </a:endParaRPr>
          </a:p>
          <a:p>
            <a:endParaRPr lang="en-US" altLang="zh-CN" dirty="0"/>
          </a:p>
          <a:p>
            <a:r>
              <a:rPr lang="en-US" altLang="zh-CN" b="1" dirty="0"/>
              <a:t>Property: </a:t>
            </a:r>
            <a:r>
              <a:rPr lang="en-US" altLang="zh-CN" b="1" u="sng" dirty="0">
                <a:solidFill>
                  <a:srgbClr val="FF0000"/>
                </a:solidFill>
                <a:highlight>
                  <a:srgbClr val="FFFF00"/>
                </a:highlight>
              </a:rPr>
              <a:t>SPD</a:t>
            </a:r>
          </a:p>
          <a:p>
            <a:r>
              <a:rPr lang="en-US" altLang="zh-CN" dirty="0"/>
              <a:t>	1. </a:t>
            </a:r>
            <a:r>
              <a:rPr lang="zh-CN" altLang="en-US" b="1" dirty="0">
                <a:solidFill>
                  <a:srgbClr val="FF0000"/>
                </a:solidFill>
              </a:rPr>
              <a:t>对称的 </a:t>
            </a:r>
            <a:r>
              <a:rPr lang="en-US" altLang="zh-CN" dirty="0"/>
              <a:t>(</a:t>
            </a:r>
            <a:r>
              <a:rPr lang="zh-CN" altLang="en-US" dirty="0"/>
              <a:t>电阻没有方向性）</a:t>
            </a:r>
            <a:endParaRPr lang="en-US" altLang="zh-CN" dirty="0"/>
          </a:p>
          <a:p>
            <a:r>
              <a:rPr lang="en-US" altLang="zh-CN" dirty="0"/>
              <a:t>	2. </a:t>
            </a:r>
            <a:r>
              <a:rPr lang="zh-CN" altLang="en-US" b="1" dirty="0">
                <a:solidFill>
                  <a:srgbClr val="00B050"/>
                </a:solidFill>
              </a:rPr>
              <a:t>正定的</a:t>
            </a:r>
            <a:r>
              <a:rPr lang="zh-CN" altLang="en-US" dirty="0"/>
              <a:t> </a:t>
            </a:r>
            <a:r>
              <a:rPr lang="en-US" altLang="zh-CN" dirty="0"/>
              <a:t>(</a:t>
            </a:r>
            <a:r>
              <a:rPr lang="zh-CN" altLang="en-US" dirty="0"/>
              <a:t>即 </a:t>
            </a:r>
            <a:r>
              <a:rPr lang="en-US" altLang="zh-CN" dirty="0"/>
              <a:t>U’ G U </a:t>
            </a:r>
            <a:r>
              <a:rPr lang="en-US" altLang="zh-CN" dirty="0" smtClean="0"/>
              <a:t>&gt;=0 </a:t>
            </a:r>
            <a:endParaRPr lang="en-US" altLang="zh-CN" dirty="0"/>
          </a:p>
          <a:p>
            <a:r>
              <a:rPr lang="en-US" altLang="zh-CN" dirty="0"/>
              <a:t>		  </a:t>
            </a:r>
            <a:r>
              <a:rPr lang="zh-CN" altLang="en-US" dirty="0"/>
              <a:t>纯电阻网络只会消耗能量）</a:t>
            </a:r>
            <a:endParaRPr lang="en-US" altLang="zh-CN" dirty="0"/>
          </a:p>
          <a:p>
            <a:r>
              <a:rPr lang="en-US" altLang="zh-CN" dirty="0"/>
              <a:t>	3. </a:t>
            </a:r>
            <a:r>
              <a:rPr lang="zh-CN" altLang="en-US" dirty="0"/>
              <a:t>实际中，对角元大于该列（行）的非对角元和的绝对值，就能确保正定性*。</a:t>
            </a:r>
            <a:endParaRPr lang="en-US" altLang="zh-CN" dirty="0"/>
          </a:p>
          <a:p>
            <a:endParaRPr lang="en-US" altLang="zh-CN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711D7CD-EE7A-4A2A-BC96-E1B7A13E1B72}"/>
              </a:ext>
            </a:extLst>
          </p:cNvPr>
          <p:cNvSpPr txBox="1"/>
          <p:nvPr/>
        </p:nvSpPr>
        <p:spPr>
          <a:xfrm>
            <a:off x="0" y="6396607"/>
            <a:ext cx="6190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i="1" dirty="0" err="1">
                <a:solidFill>
                  <a:srgbClr val="707893"/>
                </a:solidFill>
                <a:effectLst/>
                <a:latin typeface="system-ui"/>
              </a:rPr>
              <a:t>Gershgorin</a:t>
            </a:r>
            <a:r>
              <a:rPr lang="en-US" altLang="zh-CN" b="0" i="1" dirty="0">
                <a:solidFill>
                  <a:srgbClr val="707893"/>
                </a:solidFill>
                <a:effectLst/>
                <a:latin typeface="system-ui"/>
              </a:rPr>
              <a:t> </a:t>
            </a:r>
            <a:r>
              <a:rPr lang="zh-CN" altLang="en-US" b="0" i="1" dirty="0">
                <a:solidFill>
                  <a:srgbClr val="5B4500"/>
                </a:solidFill>
                <a:effectLst/>
                <a:latin typeface="system-ui"/>
              </a:rPr>
              <a:t>圆盘</a:t>
            </a:r>
            <a:r>
              <a:rPr lang="zh-CN" altLang="en-US" b="0" i="1" dirty="0">
                <a:solidFill>
                  <a:srgbClr val="707893"/>
                </a:solidFill>
                <a:effectLst/>
                <a:latin typeface="system-ui"/>
              </a:rPr>
              <a:t>定理： 对称阵主对角元为正占优必正定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82225" y="0"/>
            <a:ext cx="1205779" cy="1200329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U = I R</a:t>
            </a:r>
          </a:p>
          <a:p>
            <a:r>
              <a:rPr lang="en-US" altLang="zh-CN" dirty="0" smtClean="0"/>
              <a:t>G U = I</a:t>
            </a:r>
          </a:p>
          <a:p>
            <a:r>
              <a:rPr lang="en-US" altLang="zh-CN" dirty="0" smtClean="0"/>
              <a:t>G = 1/R</a:t>
            </a:r>
          </a:p>
          <a:p>
            <a:r>
              <a:rPr lang="en-US" altLang="zh-CN" dirty="0" smtClean="0"/>
              <a:t>I^2 R &gt;=0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78805" y="5501759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 U’ +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09049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54EBFB4-E848-4689-9A75-8C2AE273F7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922" y="855881"/>
            <a:ext cx="6178778" cy="6069816"/>
          </a:xfrm>
          <a:prstGeom prst="rect">
            <a:avLst/>
          </a:prstGeom>
        </p:spPr>
      </p:pic>
      <p:sp>
        <p:nvSpPr>
          <p:cNvPr id="4" name="任意多边形 3"/>
          <p:cNvSpPr/>
          <p:nvPr/>
        </p:nvSpPr>
        <p:spPr>
          <a:xfrm>
            <a:off x="3594445" y="195717"/>
            <a:ext cx="2410957" cy="1385433"/>
          </a:xfrm>
          <a:custGeom>
            <a:avLst/>
            <a:gdLst>
              <a:gd name="connsiteX0" fmla="*/ 6005 w 2410957"/>
              <a:gd name="connsiteY0" fmla="*/ 1375908 h 1385433"/>
              <a:gd name="connsiteX1" fmla="*/ 53630 w 2410957"/>
              <a:gd name="connsiteY1" fmla="*/ 861558 h 1385433"/>
              <a:gd name="connsiteX2" fmla="*/ 396530 w 2410957"/>
              <a:gd name="connsiteY2" fmla="*/ 109083 h 1385433"/>
              <a:gd name="connsiteX3" fmla="*/ 1234730 w 2410957"/>
              <a:gd name="connsiteY3" fmla="*/ 32883 h 1385433"/>
              <a:gd name="connsiteX4" fmla="*/ 1882430 w 2410957"/>
              <a:gd name="connsiteY4" fmla="*/ 385308 h 1385433"/>
              <a:gd name="connsiteX5" fmla="*/ 2225330 w 2410957"/>
              <a:gd name="connsiteY5" fmla="*/ 775833 h 1385433"/>
              <a:gd name="connsiteX6" fmla="*/ 2406305 w 2410957"/>
              <a:gd name="connsiteY6" fmla="*/ 1166358 h 1385433"/>
              <a:gd name="connsiteX7" fmla="*/ 2339630 w 2410957"/>
              <a:gd name="connsiteY7" fmla="*/ 1385433 h 1385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10957" h="1385433">
                <a:moveTo>
                  <a:pt x="6005" y="1375908"/>
                </a:moveTo>
                <a:cubicBezTo>
                  <a:pt x="-2726" y="1224301"/>
                  <a:pt x="-11457" y="1072695"/>
                  <a:pt x="53630" y="861558"/>
                </a:cubicBezTo>
                <a:cubicBezTo>
                  <a:pt x="118717" y="650421"/>
                  <a:pt x="199680" y="247196"/>
                  <a:pt x="396530" y="109083"/>
                </a:cubicBezTo>
                <a:cubicBezTo>
                  <a:pt x="593380" y="-29030"/>
                  <a:pt x="987080" y="-13154"/>
                  <a:pt x="1234730" y="32883"/>
                </a:cubicBezTo>
                <a:cubicBezTo>
                  <a:pt x="1482380" y="78920"/>
                  <a:pt x="1717330" y="261483"/>
                  <a:pt x="1882430" y="385308"/>
                </a:cubicBezTo>
                <a:cubicBezTo>
                  <a:pt x="2047530" y="509133"/>
                  <a:pt x="2138018" y="645658"/>
                  <a:pt x="2225330" y="775833"/>
                </a:cubicBezTo>
                <a:cubicBezTo>
                  <a:pt x="2312643" y="906008"/>
                  <a:pt x="2387255" y="1064758"/>
                  <a:pt x="2406305" y="1166358"/>
                </a:cubicBezTo>
                <a:cubicBezTo>
                  <a:pt x="2425355" y="1267958"/>
                  <a:pt x="2382492" y="1326695"/>
                  <a:pt x="2339630" y="138543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38600" y="67584"/>
            <a:ext cx="866775" cy="271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991600" y="1019175"/>
            <a:ext cx="2601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Need to cleanup graph</a:t>
            </a:r>
          </a:p>
          <a:p>
            <a:r>
              <a:rPr lang="en-US" altLang="zh-CN" b="1" dirty="0" smtClean="0"/>
              <a:t>Check graph is valid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1659874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A1C1A782-32FE-4421-ACB4-65377B47BBB3}"/>
              </a:ext>
            </a:extLst>
          </p:cNvPr>
          <p:cNvSpPr txBox="1"/>
          <p:nvPr/>
        </p:nvSpPr>
        <p:spPr>
          <a:xfrm>
            <a:off x="280251" y="2397948"/>
            <a:ext cx="5880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/>
              <a:t>Modified Nodal Analysis</a:t>
            </a:r>
            <a:endParaRPr lang="zh-CN" altLang="en-US" sz="4000" b="1" dirty="0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C764F04-934B-4BDE-A771-CBFD326EA09E}"/>
              </a:ext>
            </a:extLst>
          </p:cNvPr>
          <p:cNvSpPr txBox="1"/>
          <p:nvPr/>
        </p:nvSpPr>
        <p:spPr>
          <a:xfrm>
            <a:off x="1221283" y="3105834"/>
            <a:ext cx="736451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Nodal analysis has limitations…</a:t>
            </a:r>
          </a:p>
          <a:p>
            <a:r>
              <a:rPr lang="en-US" altLang="zh-CN" dirty="0"/>
              <a:t>	1. How to model inductance?</a:t>
            </a:r>
          </a:p>
          <a:p>
            <a:r>
              <a:rPr lang="en-US" altLang="zh-CN" dirty="0"/>
              <a:t>	2. How to model voltage source?</a:t>
            </a:r>
          </a:p>
          <a:p>
            <a:r>
              <a:rPr lang="en-US" altLang="zh-CN" dirty="0"/>
              <a:t>	3. How to model controlled source? (VCCS, CCCS, VCVS, CCVS)</a:t>
            </a:r>
          </a:p>
          <a:p>
            <a:endParaRPr lang="en-US" altLang="zh-CN" dirty="0"/>
          </a:p>
          <a:p>
            <a:r>
              <a:rPr lang="en-US" altLang="zh-CN" dirty="0"/>
              <a:t>Modified Nodal Analysis provide extension based on Nodal Analysis.</a:t>
            </a:r>
          </a:p>
          <a:p>
            <a:r>
              <a:rPr lang="en-US" altLang="zh-CN" dirty="0"/>
              <a:t>Lay the foundation of SPICE simulation engine.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6D3091F3-7F7F-444F-B55D-75EADB6BF5EC}"/>
              </a:ext>
            </a:extLst>
          </p:cNvPr>
          <p:cNvSpPr txBox="1"/>
          <p:nvPr/>
        </p:nvSpPr>
        <p:spPr>
          <a:xfrm>
            <a:off x="284086" y="188759"/>
            <a:ext cx="5917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/>
              <a:t>Transient Nodal Analysis</a:t>
            </a:r>
            <a:endParaRPr lang="zh-CN" altLang="en-US" sz="4000" b="1" dirty="0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611D985-04F0-4D05-B340-F21B5755A337}"/>
              </a:ext>
            </a:extLst>
          </p:cNvPr>
          <p:cNvSpPr txBox="1"/>
          <p:nvPr/>
        </p:nvSpPr>
        <p:spPr>
          <a:xfrm>
            <a:off x="710213" y="1055777"/>
            <a:ext cx="48013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Nodal analysis also support </a:t>
            </a:r>
            <a:r>
              <a:rPr lang="en-US" altLang="zh-CN" b="1" dirty="0">
                <a:solidFill>
                  <a:srgbClr val="7030A0"/>
                </a:solidFill>
              </a:rPr>
              <a:t>cap stamping</a:t>
            </a:r>
            <a:r>
              <a:rPr lang="en-US" altLang="zh-CN" dirty="0"/>
              <a:t>.</a:t>
            </a:r>
          </a:p>
          <a:p>
            <a:r>
              <a:rPr lang="en-US" altLang="zh-CN" dirty="0"/>
              <a:t>This is giga used for dynamic IR analysis today.</a:t>
            </a:r>
          </a:p>
          <a:p>
            <a:r>
              <a:rPr lang="en-US" altLang="zh-CN" dirty="0"/>
              <a:t>Will add content later…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37960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24887CE-4DC9-4D55-B2EB-F73EDDB7FAA7}"/>
              </a:ext>
            </a:extLst>
          </p:cNvPr>
          <p:cNvSpPr txBox="1"/>
          <p:nvPr/>
        </p:nvSpPr>
        <p:spPr>
          <a:xfrm>
            <a:off x="390618" y="284085"/>
            <a:ext cx="10078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Solving all the voltage (</a:t>
            </a:r>
            <a:r>
              <a:rPr lang="en-US" altLang="zh-CN" sz="3200" b="1" dirty="0" err="1"/>
              <a:t>ir</a:t>
            </a:r>
            <a:r>
              <a:rPr lang="en-US" altLang="zh-CN" sz="3200" b="1" dirty="0"/>
              <a:t> drop) in a circuit is to solve:</a:t>
            </a:r>
            <a:endParaRPr lang="zh-CN" altLang="en-US" sz="3200" b="1" dirty="0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51A8291-FF0A-440F-85F1-5520879899D6}"/>
              </a:ext>
            </a:extLst>
          </p:cNvPr>
          <p:cNvSpPr txBox="1"/>
          <p:nvPr/>
        </p:nvSpPr>
        <p:spPr>
          <a:xfrm>
            <a:off x="4077071" y="1133667"/>
            <a:ext cx="28830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/>
              <a:t>G </a:t>
            </a:r>
            <a:r>
              <a:rPr lang="en-US" altLang="zh-CN" sz="4000" b="1" dirty="0">
                <a:solidFill>
                  <a:srgbClr val="FF0000"/>
                </a:solidFill>
              </a:rPr>
              <a:t>V</a:t>
            </a:r>
            <a:r>
              <a:rPr lang="en-US" altLang="zh-CN" sz="4000" b="1" dirty="0"/>
              <a:t> = I</a:t>
            </a:r>
            <a:endParaRPr lang="zh-CN" altLang="en-US" sz="4000" dirty="0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237B850-AE4C-4EEA-99C8-999E0C7A2E6C}"/>
              </a:ext>
            </a:extLst>
          </p:cNvPr>
          <p:cNvSpPr txBox="1"/>
          <p:nvPr/>
        </p:nvSpPr>
        <p:spPr>
          <a:xfrm>
            <a:off x="390618" y="2844225"/>
            <a:ext cx="960711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Fundamental problem (</a:t>
            </a:r>
            <a:r>
              <a:rPr lang="en-US" altLang="zh-CN" sz="3200" b="1" u="sng" dirty="0"/>
              <a:t>this is pure math problem</a:t>
            </a:r>
            <a:r>
              <a:rPr lang="en-US" altLang="zh-CN" sz="3200" b="1" dirty="0"/>
              <a:t>):</a:t>
            </a:r>
          </a:p>
          <a:p>
            <a:r>
              <a:rPr lang="en-US" altLang="zh-CN" sz="3200" b="1" dirty="0"/>
              <a:t>	1. is there </a:t>
            </a:r>
            <a:r>
              <a:rPr lang="en-US" altLang="zh-CN" sz="3200" b="1" dirty="0">
                <a:solidFill>
                  <a:srgbClr val="FF0000"/>
                </a:solidFill>
              </a:rPr>
              <a:t>exists</a:t>
            </a:r>
            <a:r>
              <a:rPr lang="en-US" altLang="zh-CN" sz="3200" b="1" dirty="0"/>
              <a:t> solution?</a:t>
            </a:r>
          </a:p>
          <a:p>
            <a:r>
              <a:rPr lang="en-US" altLang="zh-CN" sz="3200" b="1" dirty="0"/>
              <a:t>	2. is solution </a:t>
            </a:r>
            <a:r>
              <a:rPr lang="en-US" altLang="zh-CN" sz="3200" b="1" dirty="0">
                <a:solidFill>
                  <a:srgbClr val="FF0000"/>
                </a:solidFill>
              </a:rPr>
              <a:t>unique</a:t>
            </a:r>
            <a:r>
              <a:rPr lang="en-US" altLang="zh-CN" sz="3200" b="1" dirty="0"/>
              <a:t>?</a:t>
            </a:r>
          </a:p>
          <a:p>
            <a:endParaRPr lang="en-US" altLang="zh-CN" sz="3200" b="1" dirty="0"/>
          </a:p>
          <a:p>
            <a:r>
              <a:rPr lang="en-US" altLang="zh-CN" sz="3200" b="1" dirty="0"/>
              <a:t>The remaining is merely engineering problem </a:t>
            </a:r>
            <a:r>
              <a:rPr lang="en-US" altLang="zh-CN" sz="3200" b="1" dirty="0">
                <a:sym typeface="Wingdings" panose="05000000000000000000" pitchFamily="2" charset="2"/>
              </a:rPr>
              <a:t>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728118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0ADE0F1A-6D48-43AB-A400-9C1A3ECFA977}"/>
                  </a:ext>
                </a:extLst>
              </p:cNvPr>
              <p:cNvSpPr txBox="1"/>
              <p:nvPr/>
            </p:nvSpPr>
            <p:spPr>
              <a:xfrm>
                <a:off x="497519" y="91458"/>
                <a:ext cx="3297698" cy="13907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Suppose two-dimension space.</a:t>
                </a:r>
              </a:p>
              <a:p>
                <a:r>
                  <a:rPr lang="en-US" altLang="zh-CN" dirty="0"/>
                  <a:t>Ax = b has solution means </a:t>
                </a:r>
              </a:p>
              <a:p>
                <a:r>
                  <a:rPr lang="en-US" altLang="zh-CN" dirty="0"/>
                  <a:t>Find a </a:t>
                </a:r>
                <a:r>
                  <a:rPr lang="en-US" altLang="zh-CN" b="1" dirty="0">
                    <a:solidFill>
                      <a:schemeClr val="accent2">
                        <a:lumMod val="50000"/>
                      </a:schemeClr>
                    </a:solidFill>
                  </a:rPr>
                  <a:t>cross point</a:t>
                </a:r>
                <a:r>
                  <a:rPr lang="en-US" altLang="zh-CN" dirty="0"/>
                  <a:t> of two lines: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e>
                          </m:mr>
                        </m:m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0ADE0F1A-6D48-43AB-A400-9C1A3ECFA9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519" y="91458"/>
                <a:ext cx="3297698" cy="1390765"/>
              </a:xfrm>
              <a:prstGeom prst="rect">
                <a:avLst/>
              </a:prstGeom>
              <a:blipFill>
                <a:blip r:embed="rId2"/>
                <a:stretch>
                  <a:fillRect l="-1664" t="-2193" r="-5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5D044E38-5AF7-4203-AB7C-EB00210524FB}"/>
              </a:ext>
            </a:extLst>
          </p:cNvPr>
          <p:cNvGrpSpPr/>
          <p:nvPr/>
        </p:nvGrpSpPr>
        <p:grpSpPr>
          <a:xfrm>
            <a:off x="3850319" y="232140"/>
            <a:ext cx="1969910" cy="1311778"/>
            <a:chOff x="4811697" y="328474"/>
            <a:chExt cx="2618912" cy="2183906"/>
          </a:xfrm>
        </p:grpSpPr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73039A9B-D1A1-4A9C-BD52-D0E153F01A2D}"/>
                </a:ext>
              </a:extLst>
            </p:cNvPr>
            <p:cNvCxnSpPr/>
            <p:nvPr/>
          </p:nvCxnSpPr>
          <p:spPr>
            <a:xfrm>
              <a:off x="4811697" y="328474"/>
              <a:ext cx="2183906" cy="218390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>
              <a:extLst>
                <a:ext uri="{FF2B5EF4-FFF2-40B4-BE49-F238E27FC236}">
                  <a16:creationId xmlns="" xmlns:a16="http://schemas.microsoft.com/office/drawing/2014/main" id="{E41C4C99-1F90-45EC-86F4-F2D58157A7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40171" y="1393794"/>
              <a:ext cx="2290438" cy="1154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6534DA91-15B4-4891-A242-EF2B04D9A20C}"/>
                </a:ext>
              </a:extLst>
            </p:cNvPr>
            <p:cNvSpPr/>
            <p:nvPr/>
          </p:nvSpPr>
          <p:spPr>
            <a:xfrm>
              <a:off x="5814873" y="1336089"/>
              <a:ext cx="177553" cy="23082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2FD3C224-BBBA-4548-BB7E-0EF504E1716A}"/>
              </a:ext>
            </a:extLst>
          </p:cNvPr>
          <p:cNvSpPr txBox="1"/>
          <p:nvPr/>
        </p:nvSpPr>
        <p:spPr>
          <a:xfrm>
            <a:off x="484483" y="1554715"/>
            <a:ext cx="56076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By scaling and rotation x1 x2 of two lines </a:t>
            </a:r>
          </a:p>
          <a:p>
            <a:r>
              <a:rPr lang="en-US" altLang="zh-CN" b="1" dirty="0">
                <a:solidFill>
                  <a:srgbClr val="FF0000"/>
                </a:solidFill>
              </a:rPr>
              <a:t>(you can actually try to drag above group in ppt</a:t>
            </a:r>
            <a:r>
              <a:rPr lang="en-US" altLang="zh-CN" b="1" dirty="0">
                <a:solidFill>
                  <a:srgbClr val="FF0000"/>
                </a:solidFill>
                <a:sym typeface="Wingdings" panose="05000000000000000000" pitchFamily="2" charset="2"/>
              </a:rPr>
              <a:t>)</a:t>
            </a:r>
            <a:r>
              <a:rPr lang="en-US" altLang="zh-CN" dirty="0">
                <a:solidFill>
                  <a:srgbClr val="FF0000"/>
                </a:solidFill>
              </a:rPr>
              <a:t>, </a:t>
            </a:r>
          </a:p>
          <a:p>
            <a:r>
              <a:rPr lang="en-US" altLang="zh-CN" dirty="0"/>
              <a:t>we can somehow solve A: </a:t>
            </a:r>
            <a:endParaRPr lang="zh-CN" altLang="en-US" dirty="0"/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B388AEA3-77D5-4697-B390-F2158F644C26}"/>
              </a:ext>
            </a:extLst>
          </p:cNvPr>
          <p:cNvGrpSpPr/>
          <p:nvPr/>
        </p:nvGrpSpPr>
        <p:grpSpPr>
          <a:xfrm>
            <a:off x="4040478" y="2157279"/>
            <a:ext cx="1535837" cy="1043813"/>
            <a:chOff x="4811697" y="2993369"/>
            <a:chExt cx="2273313" cy="1831644"/>
          </a:xfrm>
        </p:grpSpPr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BBD0B4B1-8E6C-463C-8134-72502C9E4BB7}"/>
                </a:ext>
              </a:extLst>
            </p:cNvPr>
            <p:cNvCxnSpPr>
              <a:cxnSpLocks/>
            </p:cNvCxnSpPr>
            <p:nvPr/>
          </p:nvCxnSpPr>
          <p:spPr>
            <a:xfrm>
              <a:off x="5034268" y="2993369"/>
              <a:ext cx="0" cy="183164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D6B83CC2-CE7A-4DE6-BBCD-2BF615316326}"/>
                </a:ext>
              </a:extLst>
            </p:cNvPr>
            <p:cNvCxnSpPr>
              <a:cxnSpLocks/>
            </p:cNvCxnSpPr>
            <p:nvPr/>
          </p:nvCxnSpPr>
          <p:spPr>
            <a:xfrm>
              <a:off x="4811697" y="4590101"/>
              <a:ext cx="227331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02DD91A0-C978-4E78-BD09-8A4C38FC0690}"/>
                </a:ext>
              </a:extLst>
            </p:cNvPr>
            <p:cNvSpPr/>
            <p:nvPr/>
          </p:nvSpPr>
          <p:spPr>
            <a:xfrm>
              <a:off x="4973375" y="4435591"/>
              <a:ext cx="177553" cy="23082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67B1548E-2BF8-43E0-928A-B8B7146BE3D0}"/>
                  </a:ext>
                </a:extLst>
              </p:cNvPr>
              <p:cNvSpPr txBox="1"/>
              <p:nvPr/>
            </p:nvSpPr>
            <p:spPr>
              <a:xfrm>
                <a:off x="671379" y="2601401"/>
                <a:ext cx="2325950" cy="5724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1′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2′</m:t>
                            </m:r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67B1548E-2BF8-43E0-928A-B8B7146BE3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79" y="2601401"/>
                <a:ext cx="2325950" cy="5724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77BEEFBB-25AA-4B53-B8B2-19CF6BDFC933}"/>
              </a:ext>
            </a:extLst>
          </p:cNvPr>
          <p:cNvSpPr txBox="1"/>
          <p:nvPr/>
        </p:nvSpPr>
        <p:spPr>
          <a:xfrm>
            <a:off x="490159" y="3335476"/>
            <a:ext cx="833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If two lines (vectors of matrix A) </a:t>
            </a:r>
            <a:r>
              <a:rPr lang="en-US" altLang="zh-CN" b="1" dirty="0">
                <a:solidFill>
                  <a:srgbClr val="FF0000"/>
                </a:solidFill>
              </a:rPr>
              <a:t>can not span a space</a:t>
            </a:r>
            <a:r>
              <a:rPr lang="en-US" altLang="zh-CN" dirty="0"/>
              <a:t>, then solution may not exist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ADC9F1DF-9AC0-41AE-A68C-EE257ECF138B}"/>
                  </a:ext>
                </a:extLst>
              </p:cNvPr>
              <p:cNvSpPr txBox="1"/>
              <p:nvPr/>
            </p:nvSpPr>
            <p:spPr>
              <a:xfrm>
                <a:off x="616666" y="3704808"/>
                <a:ext cx="2776491" cy="559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mr>
                        </m:m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ADC9F1DF-9AC0-41AE-A68C-EE257ECF1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666" y="3704808"/>
                <a:ext cx="2776491" cy="5597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CBD50CB4-63B0-46FE-BE29-EE64657E5207}"/>
              </a:ext>
            </a:extLst>
          </p:cNvPr>
          <p:cNvSpPr/>
          <p:nvPr/>
        </p:nvSpPr>
        <p:spPr>
          <a:xfrm>
            <a:off x="4982260" y="4317316"/>
            <a:ext cx="177553" cy="23082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850B59C1-6D1D-40FF-8050-D3F3E52B4C2B}"/>
              </a:ext>
            </a:extLst>
          </p:cNvPr>
          <p:cNvGrpSpPr/>
          <p:nvPr/>
        </p:nvGrpSpPr>
        <p:grpSpPr>
          <a:xfrm>
            <a:off x="4067860" y="3820732"/>
            <a:ext cx="2394010" cy="1332386"/>
            <a:chOff x="4067860" y="3820732"/>
            <a:chExt cx="2394010" cy="1332386"/>
          </a:xfrm>
        </p:grpSpPr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A84D24EC-2729-4487-84C4-94DF6396CAE6}"/>
                </a:ext>
              </a:extLst>
            </p:cNvPr>
            <p:cNvCxnSpPr>
              <a:cxnSpLocks/>
            </p:cNvCxnSpPr>
            <p:nvPr/>
          </p:nvCxnSpPr>
          <p:spPr>
            <a:xfrm>
              <a:off x="4212861" y="3820732"/>
              <a:ext cx="2249009" cy="8183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BB3E744A-0DB6-4EBE-8048-DE8D5731799F}"/>
                </a:ext>
              </a:extLst>
            </p:cNvPr>
            <p:cNvCxnSpPr>
              <a:cxnSpLocks/>
            </p:cNvCxnSpPr>
            <p:nvPr/>
          </p:nvCxnSpPr>
          <p:spPr>
            <a:xfrm>
              <a:off x="4067860" y="4338652"/>
              <a:ext cx="2148397" cy="8144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01BD7A0D-E9CD-418D-AE90-F9AE50EE8C2A}"/>
                </a:ext>
              </a:extLst>
            </p:cNvPr>
            <p:cNvSpPr txBox="1"/>
            <p:nvPr/>
          </p:nvSpPr>
          <p:spPr>
            <a:xfrm>
              <a:off x="4919174" y="4235480"/>
              <a:ext cx="285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?</a:t>
              </a:r>
              <a:endParaRPr lang="zh-CN" altLang="en-US" dirty="0"/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1C373105-3A43-4BF7-9C32-61C9320B5081}"/>
              </a:ext>
            </a:extLst>
          </p:cNvPr>
          <p:cNvSpPr txBox="1"/>
          <p:nvPr/>
        </p:nvSpPr>
        <p:spPr>
          <a:xfrm>
            <a:off x="490159" y="5204288"/>
            <a:ext cx="5888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If two lines are </a:t>
            </a:r>
            <a:r>
              <a:rPr lang="en-US" altLang="zh-CN" b="1" dirty="0">
                <a:solidFill>
                  <a:srgbClr val="FF0000"/>
                </a:solidFill>
              </a:rPr>
              <a:t>linearly dependent</a:t>
            </a:r>
            <a:r>
              <a:rPr lang="en-US" altLang="zh-CN" dirty="0"/>
              <a:t>, then infinite solutions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="" xmlns:a16="http://schemas.microsoft.com/office/drawing/2014/main" id="{34BA36BA-FCB0-4847-B934-C0B2B11AF4C7}"/>
                  </a:ext>
                </a:extLst>
              </p:cNvPr>
              <p:cNvSpPr txBox="1"/>
              <p:nvPr/>
            </p:nvSpPr>
            <p:spPr>
              <a:xfrm>
                <a:off x="616666" y="5573620"/>
                <a:ext cx="2776491" cy="559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mr>
                        </m:m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34BA36BA-FCB0-4847-B934-C0B2B11AF4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666" y="5573620"/>
                <a:ext cx="2776491" cy="5597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301228FD-AAE2-44E6-B5AF-13873F58CA89}"/>
              </a:ext>
            </a:extLst>
          </p:cNvPr>
          <p:cNvCxnSpPr>
            <a:cxnSpLocks/>
          </p:cNvCxnSpPr>
          <p:nvPr/>
        </p:nvCxnSpPr>
        <p:spPr>
          <a:xfrm>
            <a:off x="3683893" y="5539146"/>
            <a:ext cx="2249009" cy="8183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7ED8B76E-ED7E-4312-99ED-586A79BD5097}"/>
              </a:ext>
            </a:extLst>
          </p:cNvPr>
          <p:cNvCxnSpPr>
            <a:cxnSpLocks/>
          </p:cNvCxnSpPr>
          <p:nvPr/>
        </p:nvCxnSpPr>
        <p:spPr>
          <a:xfrm>
            <a:off x="4390206" y="5783677"/>
            <a:ext cx="2462701" cy="895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>
            <a:extLst>
              <a:ext uri="{FF2B5EF4-FFF2-40B4-BE49-F238E27FC236}">
                <a16:creationId xmlns="" xmlns:a16="http://schemas.microsoft.com/office/drawing/2014/main" id="{165EBA9F-8D62-4D9C-A565-15788844CE2E}"/>
              </a:ext>
            </a:extLst>
          </p:cNvPr>
          <p:cNvSpPr/>
          <p:nvPr/>
        </p:nvSpPr>
        <p:spPr>
          <a:xfrm>
            <a:off x="4301429" y="5666398"/>
            <a:ext cx="177553" cy="23082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14AB10AA-0FB9-4802-8F57-CDFE07509112}"/>
              </a:ext>
            </a:extLst>
          </p:cNvPr>
          <p:cNvSpPr/>
          <p:nvPr/>
        </p:nvSpPr>
        <p:spPr>
          <a:xfrm>
            <a:off x="4675862" y="5838484"/>
            <a:ext cx="177553" cy="23082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863F8249-4955-4112-9450-E70A9D909133}"/>
              </a:ext>
            </a:extLst>
          </p:cNvPr>
          <p:cNvSpPr/>
          <p:nvPr/>
        </p:nvSpPr>
        <p:spPr>
          <a:xfrm>
            <a:off x="5041592" y="5953894"/>
            <a:ext cx="177553" cy="23082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>
            <a:extLst>
              <a:ext uri="{FF2B5EF4-FFF2-40B4-BE49-F238E27FC236}">
                <a16:creationId xmlns="" xmlns:a16="http://schemas.microsoft.com/office/drawing/2014/main" id="{D8E92906-AA94-4758-A160-CDB75ABA2534}"/>
              </a:ext>
            </a:extLst>
          </p:cNvPr>
          <p:cNvSpPr/>
          <p:nvPr/>
        </p:nvSpPr>
        <p:spPr>
          <a:xfrm>
            <a:off x="5422348" y="6093890"/>
            <a:ext cx="177553" cy="23082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1F0D8E9D-3E79-400D-BB73-E34F14599E02}"/>
              </a:ext>
            </a:extLst>
          </p:cNvPr>
          <p:cNvCxnSpPr>
            <a:cxnSpLocks/>
          </p:cNvCxnSpPr>
          <p:nvPr/>
        </p:nvCxnSpPr>
        <p:spPr>
          <a:xfrm>
            <a:off x="0" y="325755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BD1806F7-E253-4932-A556-FA7CB4251927}"/>
              </a:ext>
            </a:extLst>
          </p:cNvPr>
          <p:cNvSpPr txBox="1"/>
          <p:nvPr/>
        </p:nvSpPr>
        <p:spPr>
          <a:xfrm>
            <a:off x="7501580" y="21688"/>
            <a:ext cx="28830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6000" b="1" dirty="0"/>
              <a:t>G </a:t>
            </a:r>
            <a:r>
              <a:rPr lang="en-US" altLang="zh-CN" sz="6000" b="1" dirty="0">
                <a:solidFill>
                  <a:srgbClr val="FF0000"/>
                </a:solidFill>
              </a:rPr>
              <a:t>V</a:t>
            </a:r>
            <a:r>
              <a:rPr lang="en-US" altLang="zh-CN" sz="6000" b="1" dirty="0"/>
              <a:t> = I</a:t>
            </a:r>
            <a:endParaRPr lang="zh-CN" altLang="en-US" sz="6000" dirty="0"/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38A0583E-3D42-410C-8633-434C473A6CCA}"/>
              </a:ext>
            </a:extLst>
          </p:cNvPr>
          <p:cNvSpPr txBox="1"/>
          <p:nvPr/>
        </p:nvSpPr>
        <p:spPr>
          <a:xfrm>
            <a:off x="7501580" y="1178681"/>
            <a:ext cx="350192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600" b="1" dirty="0"/>
              <a:t>G is SPD</a:t>
            </a:r>
          </a:p>
          <a:p>
            <a:r>
              <a:rPr lang="en-US" altLang="zh-CN" sz="3600" b="1" dirty="0"/>
              <a:t>Means unique solution exists!</a:t>
            </a:r>
            <a:endParaRPr lang="zh-CN" altLang="en-US" sz="3600" dirty="0"/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852D985D-1089-408B-8734-A728FEBE9EDB}"/>
              </a:ext>
            </a:extLst>
          </p:cNvPr>
          <p:cNvSpPr txBox="1"/>
          <p:nvPr/>
        </p:nvSpPr>
        <p:spPr>
          <a:xfrm>
            <a:off x="7501580" y="4090326"/>
            <a:ext cx="350192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/>
              <a:t>G is singular</a:t>
            </a:r>
          </a:p>
          <a:p>
            <a:r>
              <a:rPr lang="en-US" altLang="zh-CN" sz="4000" b="1" dirty="0"/>
              <a:t>Oops…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463302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44178ABF-77CD-4409-BAE9-2BB93A46B03A}"/>
              </a:ext>
            </a:extLst>
          </p:cNvPr>
          <p:cNvSpPr txBox="1"/>
          <p:nvPr/>
        </p:nvSpPr>
        <p:spPr>
          <a:xfrm>
            <a:off x="449942" y="1021941"/>
            <a:ext cx="85634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dirty="0"/>
              <a:t>Very simple method for 2 or 3 dim matrix</a:t>
            </a:r>
          </a:p>
          <a:p>
            <a:r>
              <a:rPr lang="en-US" altLang="zh-CN" sz="3200" dirty="0"/>
              <a:t>Expensive, too many computation</a:t>
            </a:r>
          </a:p>
          <a:p>
            <a:r>
              <a:rPr lang="en-US" altLang="zh-CN" sz="3200" dirty="0"/>
              <a:t>A direct method to get </a:t>
            </a:r>
            <a:r>
              <a:rPr lang="en-US" altLang="zh-CN" sz="3200" b="1" dirty="0">
                <a:solidFill>
                  <a:srgbClr val="00B050"/>
                </a:solidFill>
              </a:rPr>
              <a:t>accurate result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3BC457F-E3A1-4AD0-ACA6-9FDDE251BAF5}"/>
              </a:ext>
            </a:extLst>
          </p:cNvPr>
          <p:cNvSpPr txBox="1"/>
          <p:nvPr/>
        </p:nvSpPr>
        <p:spPr>
          <a:xfrm>
            <a:off x="449942" y="403162"/>
            <a:ext cx="72861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/>
              <a:t>Gaussian Elimination Method</a:t>
            </a:r>
            <a:endParaRPr lang="zh-CN" altLang="en-US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D8A9BC81-3AB8-4D14-AC1B-EA707B62BF07}"/>
                  </a:ext>
                </a:extLst>
              </p:cNvPr>
              <p:cNvSpPr txBox="1"/>
              <p:nvPr/>
            </p:nvSpPr>
            <p:spPr>
              <a:xfrm>
                <a:off x="1988457" y="3134600"/>
                <a:ext cx="6096000" cy="559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e>
                          </m:mr>
                        </m:m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D8A9BC81-3AB8-4D14-AC1B-EA707B62BF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457" y="3134600"/>
                <a:ext cx="6096000" cy="5597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E45D6A8D-E61E-4A1B-9D21-0A74DBBB286A}"/>
                  </a:ext>
                </a:extLst>
              </p:cNvPr>
              <p:cNvSpPr txBox="1"/>
              <p:nvPr/>
            </p:nvSpPr>
            <p:spPr>
              <a:xfrm>
                <a:off x="1988457" y="4194142"/>
                <a:ext cx="6096000" cy="559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22′</m:t>
                              </m:r>
                            </m:e>
                          </m:mr>
                        </m:m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2′</m:t>
                            </m:r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E45D6A8D-E61E-4A1B-9D21-0A74DBBB28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457" y="4194142"/>
                <a:ext cx="6096000" cy="5597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40017066-BA86-4DED-9C91-D1B87B091610}"/>
                  </a:ext>
                </a:extLst>
              </p:cNvPr>
              <p:cNvSpPr txBox="1"/>
              <p:nvPr/>
            </p:nvSpPr>
            <p:spPr>
              <a:xfrm>
                <a:off x="1988457" y="5256577"/>
                <a:ext cx="6096000" cy="575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22′</m:t>
                              </m:r>
                            </m:e>
                          </m:mr>
                        </m:m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1′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2′</m:t>
                            </m:r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0017066-BA86-4DED-9C91-D1B87B0916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457" y="5256577"/>
                <a:ext cx="6096000" cy="5752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761D8E6A-8A14-4D92-BE8E-D9B36BAA1286}"/>
                  </a:ext>
                </a:extLst>
              </p:cNvPr>
              <p:cNvSpPr txBox="1"/>
              <p:nvPr/>
            </p:nvSpPr>
            <p:spPr>
              <a:xfrm>
                <a:off x="1988457" y="6152680"/>
                <a:ext cx="6096000" cy="575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eqArr>
                      </m:e>
                    </m:d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1′′</m:t>
                            </m:r>
                          </m:e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2′′</m:t>
                            </m:r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61D8E6A-8A14-4D92-BE8E-D9B36BAA12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457" y="6152680"/>
                <a:ext cx="6096000" cy="5752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箭头: 下 10">
            <a:extLst>
              <a:ext uri="{FF2B5EF4-FFF2-40B4-BE49-F238E27FC236}">
                <a16:creationId xmlns="" xmlns:a16="http://schemas.microsoft.com/office/drawing/2014/main" id="{57F5FD4F-9562-4B4B-B6C5-43073F944D54}"/>
              </a:ext>
            </a:extLst>
          </p:cNvPr>
          <p:cNvSpPr/>
          <p:nvPr/>
        </p:nvSpPr>
        <p:spPr>
          <a:xfrm>
            <a:off x="2119085" y="3789222"/>
            <a:ext cx="2409372" cy="37688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箭头: 下 11">
            <a:extLst>
              <a:ext uri="{FF2B5EF4-FFF2-40B4-BE49-F238E27FC236}">
                <a16:creationId xmlns="" xmlns:a16="http://schemas.microsoft.com/office/drawing/2014/main" id="{2D72C511-54C2-4057-A990-B556046E5E13}"/>
              </a:ext>
            </a:extLst>
          </p:cNvPr>
          <p:cNvSpPr/>
          <p:nvPr/>
        </p:nvSpPr>
        <p:spPr>
          <a:xfrm>
            <a:off x="2119085" y="4911887"/>
            <a:ext cx="2409372" cy="37688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箭头: 下 12">
            <a:extLst>
              <a:ext uri="{FF2B5EF4-FFF2-40B4-BE49-F238E27FC236}">
                <a16:creationId xmlns="" xmlns:a16="http://schemas.microsoft.com/office/drawing/2014/main" id="{57AFF4CA-9966-43DC-B196-89284A52B14F}"/>
              </a:ext>
            </a:extLst>
          </p:cNvPr>
          <p:cNvSpPr/>
          <p:nvPr/>
        </p:nvSpPr>
        <p:spPr>
          <a:xfrm>
            <a:off x="2119085" y="5803829"/>
            <a:ext cx="2409372" cy="37688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07996EB-0B95-4E85-8571-769419213C73}"/>
              </a:ext>
            </a:extLst>
          </p:cNvPr>
          <p:cNvGrpSpPr/>
          <p:nvPr/>
        </p:nvGrpSpPr>
        <p:grpSpPr>
          <a:xfrm>
            <a:off x="5561439" y="3045413"/>
            <a:ext cx="1668036" cy="1243158"/>
            <a:chOff x="4811697" y="328474"/>
            <a:chExt cx="2618912" cy="2183906"/>
          </a:xfrm>
        </p:grpSpPr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241DF8FB-D390-482B-8CAA-8B7A7947CB21}"/>
                </a:ext>
              </a:extLst>
            </p:cNvPr>
            <p:cNvCxnSpPr/>
            <p:nvPr/>
          </p:nvCxnSpPr>
          <p:spPr>
            <a:xfrm>
              <a:off x="4811697" y="328474"/>
              <a:ext cx="2183906" cy="218390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F6C82390-5593-4D56-B800-39316DAD91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40171" y="1393794"/>
              <a:ext cx="2290438" cy="1154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BABD8057-574B-43F2-BF50-BE51F9955943}"/>
                </a:ext>
              </a:extLst>
            </p:cNvPr>
            <p:cNvSpPr/>
            <p:nvPr/>
          </p:nvSpPr>
          <p:spPr>
            <a:xfrm>
              <a:off x="5814873" y="1336089"/>
              <a:ext cx="177553" cy="23082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ADACBBF-0793-4A18-994F-544DCF83EB18}"/>
              </a:ext>
            </a:extLst>
          </p:cNvPr>
          <p:cNvGrpSpPr/>
          <p:nvPr/>
        </p:nvGrpSpPr>
        <p:grpSpPr>
          <a:xfrm>
            <a:off x="5623578" y="5523606"/>
            <a:ext cx="1535835" cy="1043813"/>
            <a:chOff x="4811697" y="2993369"/>
            <a:chExt cx="2273313" cy="1831644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5CAE59D9-147D-4CAF-BC4E-E045EC573212}"/>
                </a:ext>
              </a:extLst>
            </p:cNvPr>
            <p:cNvCxnSpPr>
              <a:cxnSpLocks/>
            </p:cNvCxnSpPr>
            <p:nvPr/>
          </p:nvCxnSpPr>
          <p:spPr>
            <a:xfrm>
              <a:off x="5034268" y="2993369"/>
              <a:ext cx="0" cy="183164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4EDDD8D8-FD09-44C0-839C-5CD0ADD2E2E6}"/>
                </a:ext>
              </a:extLst>
            </p:cNvPr>
            <p:cNvCxnSpPr>
              <a:cxnSpLocks/>
            </p:cNvCxnSpPr>
            <p:nvPr/>
          </p:nvCxnSpPr>
          <p:spPr>
            <a:xfrm>
              <a:off x="4811697" y="4590101"/>
              <a:ext cx="227331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0CBC5091-562A-41F1-BB98-A57B3699C405}"/>
                </a:ext>
              </a:extLst>
            </p:cNvPr>
            <p:cNvSpPr/>
            <p:nvPr/>
          </p:nvSpPr>
          <p:spPr>
            <a:xfrm>
              <a:off x="4930402" y="4435596"/>
              <a:ext cx="177554" cy="23082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6D3F83F6-638F-41D1-9425-3A9FF4BF106A}"/>
              </a:ext>
            </a:extLst>
          </p:cNvPr>
          <p:cNvGrpSpPr/>
          <p:nvPr/>
        </p:nvGrpSpPr>
        <p:grpSpPr>
          <a:xfrm>
            <a:off x="5623583" y="4288571"/>
            <a:ext cx="1535837" cy="1062216"/>
            <a:chOff x="4811697" y="2961076"/>
            <a:chExt cx="2273313" cy="1863937"/>
          </a:xfrm>
        </p:grpSpPr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EB060A13-5EE0-4DF0-9256-A17D1FCC95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34268" y="2961076"/>
              <a:ext cx="1873133" cy="186393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4B2F7A16-E241-4E6E-8224-6173B4D7000C}"/>
                </a:ext>
              </a:extLst>
            </p:cNvPr>
            <p:cNvCxnSpPr>
              <a:cxnSpLocks/>
            </p:cNvCxnSpPr>
            <p:nvPr/>
          </p:nvCxnSpPr>
          <p:spPr>
            <a:xfrm>
              <a:off x="4811697" y="4590101"/>
              <a:ext cx="227331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8797105D-242C-439B-A811-A18351F8F41F}"/>
                </a:ext>
              </a:extLst>
            </p:cNvPr>
            <p:cNvSpPr/>
            <p:nvPr/>
          </p:nvSpPr>
          <p:spPr>
            <a:xfrm>
              <a:off x="5209696" y="4435593"/>
              <a:ext cx="177553" cy="230820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7" name="闪电形 26">
            <a:extLst>
              <a:ext uri="{FF2B5EF4-FFF2-40B4-BE49-F238E27FC236}">
                <a16:creationId xmlns="" xmlns:a16="http://schemas.microsoft.com/office/drawing/2014/main" id="{76773EFD-42B9-4463-8951-389AC1E21C4A}"/>
              </a:ext>
            </a:extLst>
          </p:cNvPr>
          <p:cNvSpPr/>
          <p:nvPr/>
        </p:nvSpPr>
        <p:spPr>
          <a:xfrm>
            <a:off x="1527086" y="3762911"/>
            <a:ext cx="653142" cy="499349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闪电形 27">
            <a:extLst>
              <a:ext uri="{FF2B5EF4-FFF2-40B4-BE49-F238E27FC236}">
                <a16:creationId xmlns="" xmlns:a16="http://schemas.microsoft.com/office/drawing/2014/main" id="{098001AB-42E3-4AB2-92A3-E3618E5BA832}"/>
              </a:ext>
            </a:extLst>
          </p:cNvPr>
          <p:cNvSpPr/>
          <p:nvPr/>
        </p:nvSpPr>
        <p:spPr>
          <a:xfrm flipH="1">
            <a:off x="6173547" y="4805521"/>
            <a:ext cx="1215701" cy="271734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="" xmlns:a16="http://schemas.microsoft.com/office/drawing/2014/main" id="{88B52A34-4A66-49A4-B5F6-4BDAB4DA0A6C}"/>
              </a:ext>
            </a:extLst>
          </p:cNvPr>
          <p:cNvSpPr/>
          <p:nvPr/>
        </p:nvSpPr>
        <p:spPr>
          <a:xfrm>
            <a:off x="1988457" y="4107484"/>
            <a:ext cx="725715" cy="43548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E795DB27-1EB7-477C-B0C9-BC038E102623}"/>
              </a:ext>
            </a:extLst>
          </p:cNvPr>
          <p:cNvSpPr txBox="1"/>
          <p:nvPr/>
        </p:nvSpPr>
        <p:spPr>
          <a:xfrm>
            <a:off x="7389248" y="4519265"/>
            <a:ext cx="4502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If pivot (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枢轴）</a:t>
            </a:r>
            <a:r>
              <a:rPr lang="en-US" altLang="zh-CN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is obtained</a:t>
            </a:r>
          </a:p>
          <a:p>
            <a:r>
              <a:rPr lang="en-US" altLang="zh-CN" dirty="0">
                <a:solidFill>
                  <a:srgbClr val="333333"/>
                </a:solidFill>
                <a:latin typeface="Arial" panose="020B0604020202020204" pitchFamily="34" charset="0"/>
              </a:rPr>
              <a:t>We can simply stretch x2, and get solution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BB45C35E-A19B-4369-BD9F-57A0CAC4B3E0}"/>
              </a:ext>
            </a:extLst>
          </p:cNvPr>
          <p:cNvSpPr txBox="1"/>
          <p:nvPr/>
        </p:nvSpPr>
        <p:spPr>
          <a:xfrm>
            <a:off x="681100" y="3432211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Pivot (</a:t>
            </a:r>
            <a:r>
              <a:rPr lang="zh-CN" altLang="en-US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枢轴）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43379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632AF69-A9C9-4A2E-A82C-1D87E9AD99EE}"/>
              </a:ext>
            </a:extLst>
          </p:cNvPr>
          <p:cNvSpPr txBox="1"/>
          <p:nvPr/>
        </p:nvSpPr>
        <p:spPr>
          <a:xfrm>
            <a:off x="449942" y="403162"/>
            <a:ext cx="86650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/>
              <a:t>Gaussian Elimination Method </a:t>
            </a:r>
            <a:r>
              <a:rPr lang="en-US" altLang="zh-CN" sz="3200" b="1" dirty="0">
                <a:solidFill>
                  <a:srgbClr val="FF0000"/>
                </a:solidFill>
              </a:rPr>
              <a:t>n-dim space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371858F-FB70-4F43-87FD-E1EC2EFCF4CA}"/>
              </a:ext>
            </a:extLst>
          </p:cNvPr>
          <p:cNvGrpSpPr/>
          <p:nvPr/>
        </p:nvGrpSpPr>
        <p:grpSpPr>
          <a:xfrm>
            <a:off x="8449781" y="1376270"/>
            <a:ext cx="1903893" cy="1405399"/>
            <a:chOff x="8449782" y="1376270"/>
            <a:chExt cx="1798406" cy="1479863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26A853C9-B657-44B1-9231-EEC70C59E461}"/>
                </a:ext>
              </a:extLst>
            </p:cNvPr>
            <p:cNvGrpSpPr/>
            <p:nvPr/>
          </p:nvGrpSpPr>
          <p:grpSpPr>
            <a:xfrm>
              <a:off x="8449782" y="1376270"/>
              <a:ext cx="1597981" cy="1243158"/>
              <a:chOff x="4811697" y="328474"/>
              <a:chExt cx="2618912" cy="2183906"/>
            </a:xfrm>
          </p:grpSpPr>
          <p:cxnSp>
            <p:nvCxnSpPr>
              <p:cNvPr id="4" name="直接连接符 3">
                <a:extLst>
                  <a:ext uri="{FF2B5EF4-FFF2-40B4-BE49-F238E27FC236}">
                    <a16:creationId xmlns="" xmlns:a16="http://schemas.microsoft.com/office/drawing/2014/main" id="{52B9FA48-5F8F-438B-B021-E274F3678C9F}"/>
                  </a:ext>
                </a:extLst>
              </p:cNvPr>
              <p:cNvCxnSpPr/>
              <p:nvPr/>
            </p:nvCxnSpPr>
            <p:spPr>
              <a:xfrm>
                <a:off x="4811697" y="328474"/>
                <a:ext cx="2183906" cy="218390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接连接符 4">
                <a:extLst>
                  <a:ext uri="{FF2B5EF4-FFF2-40B4-BE49-F238E27FC236}">
                    <a16:creationId xmlns="" xmlns:a16="http://schemas.microsoft.com/office/drawing/2014/main" id="{11FD25C5-7332-4E79-ACB4-4F1E2FF895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40171" y="1393794"/>
                <a:ext cx="2290438" cy="1154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4492052E-C4FB-4F3A-80C9-75EE14E665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81001" y="1376270"/>
              <a:ext cx="1367187" cy="1479863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9FC55072-F2AD-44BC-9CA1-7F3501E17439}"/>
              </a:ext>
            </a:extLst>
          </p:cNvPr>
          <p:cNvGrpSpPr/>
          <p:nvPr/>
        </p:nvGrpSpPr>
        <p:grpSpPr>
          <a:xfrm>
            <a:off x="8449782" y="4238573"/>
            <a:ext cx="2282620" cy="1900831"/>
            <a:chOff x="7765143" y="1376270"/>
            <a:chExt cx="2282620" cy="1900831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9D00A1CD-98F9-4115-A90A-493951303734}"/>
                </a:ext>
              </a:extLst>
            </p:cNvPr>
            <p:cNvGrpSpPr/>
            <p:nvPr/>
          </p:nvGrpSpPr>
          <p:grpSpPr>
            <a:xfrm>
              <a:off x="8241394" y="1376270"/>
              <a:ext cx="1806369" cy="1279844"/>
              <a:chOff x="4470172" y="328474"/>
              <a:chExt cx="2960437" cy="2248354"/>
            </a:xfrm>
          </p:grpSpPr>
          <p:cxnSp>
            <p:nvCxnSpPr>
              <p:cNvPr id="14" name="直接连接符 13">
                <a:extLst>
                  <a:ext uri="{FF2B5EF4-FFF2-40B4-BE49-F238E27FC236}">
                    <a16:creationId xmlns="" xmlns:a16="http://schemas.microsoft.com/office/drawing/2014/main" id="{9F93F854-8075-419A-B199-8C103A02C8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11697" y="328474"/>
                <a:ext cx="0" cy="224835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>
                <a:extLst>
                  <a:ext uri="{FF2B5EF4-FFF2-40B4-BE49-F238E27FC236}">
                    <a16:creationId xmlns="" xmlns:a16="http://schemas.microsoft.com/office/drawing/2014/main" id="{108A33AF-A6EB-46ED-A437-6AC4C158F5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0172" y="2342428"/>
                <a:ext cx="296043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E501CF8C-9DAB-4BAA-930A-438573FFA1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65143" y="2085339"/>
              <a:ext cx="1101023" cy="1191762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13C27FC7-1B99-4933-9860-D5AD1E6E4B9C}"/>
              </a:ext>
            </a:extLst>
          </p:cNvPr>
          <p:cNvSpPr/>
          <p:nvPr/>
        </p:nvSpPr>
        <p:spPr>
          <a:xfrm>
            <a:off x="9067644" y="5315666"/>
            <a:ext cx="133553" cy="13864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箭头: 下 19">
            <a:extLst>
              <a:ext uri="{FF2B5EF4-FFF2-40B4-BE49-F238E27FC236}">
                <a16:creationId xmlns="" xmlns:a16="http://schemas.microsoft.com/office/drawing/2014/main" id="{45524768-521B-4D84-B170-34F0BA70C707}"/>
              </a:ext>
            </a:extLst>
          </p:cNvPr>
          <p:cNvSpPr/>
          <p:nvPr/>
        </p:nvSpPr>
        <p:spPr>
          <a:xfrm>
            <a:off x="8144299" y="3516792"/>
            <a:ext cx="2409372" cy="37688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13491EB-F52C-4C2C-9D07-323B4B175CC5}"/>
              </a:ext>
            </a:extLst>
          </p:cNvPr>
          <p:cNvSpPr/>
          <p:nvPr/>
        </p:nvSpPr>
        <p:spPr>
          <a:xfrm>
            <a:off x="1262124" y="1151035"/>
            <a:ext cx="1741714" cy="1243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7E3667AF-3651-4A7D-952A-F9B7B7B8EBE6}"/>
              </a:ext>
            </a:extLst>
          </p:cNvPr>
          <p:cNvSpPr/>
          <p:nvPr/>
        </p:nvSpPr>
        <p:spPr>
          <a:xfrm>
            <a:off x="3309872" y="1151035"/>
            <a:ext cx="332595" cy="1243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49F63561-B71D-44AD-B558-1D554F054356}"/>
              </a:ext>
            </a:extLst>
          </p:cNvPr>
          <p:cNvSpPr/>
          <p:nvPr/>
        </p:nvSpPr>
        <p:spPr>
          <a:xfrm>
            <a:off x="4587130" y="1151035"/>
            <a:ext cx="332595" cy="124315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CD262ED3-8D6A-468C-9FD8-CACF187B4E71}"/>
              </a:ext>
            </a:extLst>
          </p:cNvPr>
          <p:cNvSpPr txBox="1"/>
          <p:nvPr/>
        </p:nvSpPr>
        <p:spPr>
          <a:xfrm>
            <a:off x="3859432" y="1449448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=</a:t>
            </a:r>
            <a:endParaRPr lang="zh-CN" altLang="en-US" sz="3600" b="1" dirty="0"/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CD390689-0BFE-416E-BE90-94CCE0938CEF}"/>
              </a:ext>
            </a:extLst>
          </p:cNvPr>
          <p:cNvSpPr/>
          <p:nvPr/>
        </p:nvSpPr>
        <p:spPr>
          <a:xfrm>
            <a:off x="3309872" y="3429000"/>
            <a:ext cx="332595" cy="1243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3FA764ED-A1ED-4960-A53C-5D3D6E50BC0A}"/>
              </a:ext>
            </a:extLst>
          </p:cNvPr>
          <p:cNvSpPr/>
          <p:nvPr/>
        </p:nvSpPr>
        <p:spPr>
          <a:xfrm>
            <a:off x="4587130" y="3429000"/>
            <a:ext cx="332595" cy="1243158"/>
          </a:xfrm>
          <a:prstGeom prst="rect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FC677DB3-AB87-4EB6-B175-AC82714EF87C}"/>
              </a:ext>
            </a:extLst>
          </p:cNvPr>
          <p:cNvSpPr txBox="1"/>
          <p:nvPr/>
        </p:nvSpPr>
        <p:spPr>
          <a:xfrm>
            <a:off x="3859432" y="3727413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=</a:t>
            </a:r>
            <a:endParaRPr lang="zh-CN" altLang="en-US" sz="3600" b="1" dirty="0"/>
          </a:p>
        </p:txBody>
      </p:sp>
      <p:sp>
        <p:nvSpPr>
          <p:cNvPr id="33" name="直角三角形 32">
            <a:extLst>
              <a:ext uri="{FF2B5EF4-FFF2-40B4-BE49-F238E27FC236}">
                <a16:creationId xmlns="" xmlns:a16="http://schemas.microsoft.com/office/drawing/2014/main" id="{2F5950D8-3C66-43F7-96DD-074F901847E9}"/>
              </a:ext>
            </a:extLst>
          </p:cNvPr>
          <p:cNvSpPr/>
          <p:nvPr/>
        </p:nvSpPr>
        <p:spPr>
          <a:xfrm rot="10800000">
            <a:off x="1267215" y="3456969"/>
            <a:ext cx="1736613" cy="1215189"/>
          </a:xfrm>
          <a:prstGeom prst="rtTriangle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62A69B94-5453-404A-9323-9A3316E2088E}"/>
              </a:ext>
            </a:extLst>
          </p:cNvPr>
          <p:cNvSpPr txBox="1"/>
          <p:nvPr/>
        </p:nvSpPr>
        <p:spPr>
          <a:xfrm>
            <a:off x="1545938" y="403593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0</a:t>
            </a:r>
            <a:endParaRPr lang="zh-CN" altLang="en-US" sz="3200" b="1" dirty="0"/>
          </a:p>
        </p:txBody>
      </p:sp>
      <p:sp>
        <p:nvSpPr>
          <p:cNvPr id="35" name="箭头: 下 34">
            <a:extLst>
              <a:ext uri="{FF2B5EF4-FFF2-40B4-BE49-F238E27FC236}">
                <a16:creationId xmlns="" xmlns:a16="http://schemas.microsoft.com/office/drawing/2014/main" id="{22D582DF-EE37-457F-8429-D8282FC9A24C}"/>
              </a:ext>
            </a:extLst>
          </p:cNvPr>
          <p:cNvSpPr/>
          <p:nvPr/>
        </p:nvSpPr>
        <p:spPr>
          <a:xfrm>
            <a:off x="1976479" y="2781669"/>
            <a:ext cx="2409372" cy="37688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箭头: 下 35">
            <a:extLst>
              <a:ext uri="{FF2B5EF4-FFF2-40B4-BE49-F238E27FC236}">
                <a16:creationId xmlns="" xmlns:a16="http://schemas.microsoft.com/office/drawing/2014/main" id="{CC4C59F7-11AF-4867-8DA0-B15094CA960A}"/>
              </a:ext>
            </a:extLst>
          </p:cNvPr>
          <p:cNvSpPr/>
          <p:nvPr/>
        </p:nvSpPr>
        <p:spPr>
          <a:xfrm>
            <a:off x="1976479" y="4938780"/>
            <a:ext cx="2409372" cy="37688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DFCCEED5-B592-4628-B226-3C6887D4081B}"/>
              </a:ext>
            </a:extLst>
          </p:cNvPr>
          <p:cNvSpPr/>
          <p:nvPr/>
        </p:nvSpPr>
        <p:spPr>
          <a:xfrm>
            <a:off x="3309872" y="5421369"/>
            <a:ext cx="332595" cy="1243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90EE6782-B16C-4B01-A3F0-1EE408D1B132}"/>
              </a:ext>
            </a:extLst>
          </p:cNvPr>
          <p:cNvSpPr/>
          <p:nvPr/>
        </p:nvSpPr>
        <p:spPr>
          <a:xfrm>
            <a:off x="4587130" y="5421369"/>
            <a:ext cx="332595" cy="1243158"/>
          </a:xfrm>
          <a:prstGeom prst="rect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6B7ACBBF-1FA7-4CB5-863C-EF2BAC465E50}"/>
              </a:ext>
            </a:extLst>
          </p:cNvPr>
          <p:cNvSpPr txBox="1"/>
          <p:nvPr/>
        </p:nvSpPr>
        <p:spPr>
          <a:xfrm>
            <a:off x="3859432" y="5719782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=</a:t>
            </a:r>
            <a:endParaRPr lang="zh-CN" altLang="en-US" sz="3600" b="1" dirty="0"/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E170700A-5711-4952-B5BB-5D04795B9D93}"/>
              </a:ext>
            </a:extLst>
          </p:cNvPr>
          <p:cNvSpPr txBox="1"/>
          <p:nvPr/>
        </p:nvSpPr>
        <p:spPr>
          <a:xfrm>
            <a:off x="1545938" y="602830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0</a:t>
            </a:r>
            <a:endParaRPr lang="zh-CN" altLang="en-US" sz="3200" b="1" dirty="0"/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D2A98E40-17EE-45CA-BE10-C978F055933E}"/>
              </a:ext>
            </a:extLst>
          </p:cNvPr>
          <p:cNvSpPr/>
          <p:nvPr/>
        </p:nvSpPr>
        <p:spPr>
          <a:xfrm rot="2162069">
            <a:off x="1051610" y="5920789"/>
            <a:ext cx="1929047" cy="88272"/>
          </a:xfrm>
          <a:prstGeom prst="rect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C2516F66-5FCF-4553-A424-DFE1FDC713E5}"/>
              </a:ext>
            </a:extLst>
          </p:cNvPr>
          <p:cNvSpPr txBox="1"/>
          <p:nvPr/>
        </p:nvSpPr>
        <p:spPr>
          <a:xfrm>
            <a:off x="2159063" y="531566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0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3210318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文本框 82"/>
          <p:cNvSpPr txBox="1"/>
          <p:nvPr/>
        </p:nvSpPr>
        <p:spPr>
          <a:xfrm>
            <a:off x="182880" y="175277"/>
            <a:ext cx="89482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Solve matrix by LU decomposition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文本框 88"/>
              <p:cNvSpPr txBox="1"/>
              <p:nvPr/>
            </p:nvSpPr>
            <p:spPr>
              <a:xfrm>
                <a:off x="3321026" y="983987"/>
                <a:ext cx="4768741" cy="2196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Target:  we know the G and I.</a:t>
                </a:r>
              </a:p>
              <a:p>
                <a:r>
                  <a:rPr lang="en-US" sz="2400" b="1" dirty="0"/>
                  <a:t>We want to solve:</a:t>
                </a:r>
                <a:endParaRPr lang="en-US" dirty="0"/>
              </a:p>
              <a:p>
                <a:pPr algn="ctr"/>
                <a:r>
                  <a:rPr lang="en-US" sz="3200" b="1" dirty="0">
                    <a:solidFill>
                      <a:srgbClr val="00B050"/>
                    </a:solidFill>
                  </a:rPr>
                  <a:t>G V =  I</a:t>
                </a:r>
              </a:p>
              <a:p>
                <a:r>
                  <a:rPr lang="en-US" sz="2400" b="1" dirty="0"/>
                  <a:t>So that:</a:t>
                </a:r>
              </a:p>
              <a:p>
                <a:r>
                  <a:rPr lang="en-US" sz="3200" b="1" dirty="0"/>
                  <a:t>	       </a:t>
                </a:r>
                <a:r>
                  <a:rPr lang="en-US" sz="3200" b="1" dirty="0">
                    <a:solidFill>
                      <a:srgbClr val="00B050"/>
                    </a:solidFill>
                  </a:rPr>
                  <a:t>V =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p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sz="3200" b="1" dirty="0">
                    <a:solidFill>
                      <a:srgbClr val="00B050"/>
                    </a:solidFill>
                  </a:rPr>
                  <a:t> I</a:t>
                </a:r>
              </a:p>
            </p:txBody>
          </p:sp>
        </mc:Choice>
        <mc:Fallback xmlns="">
          <p:sp>
            <p:nvSpPr>
              <p:cNvPr id="89" name="文本框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1026" y="983987"/>
                <a:ext cx="4768741" cy="2196370"/>
              </a:xfrm>
              <a:prstGeom prst="rect">
                <a:avLst/>
              </a:prstGeom>
              <a:blipFill>
                <a:blip r:embed="rId2"/>
                <a:stretch>
                  <a:fillRect l="-2046" t="-2216" b="-8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文本框 44"/>
          <p:cNvSpPr txBox="1"/>
          <p:nvPr/>
        </p:nvSpPr>
        <p:spPr>
          <a:xfrm>
            <a:off x="295337" y="3090932"/>
            <a:ext cx="10122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Traditional method (Gaussian method) is VERY expensive!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95337" y="3602164"/>
            <a:ext cx="11575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We use </a:t>
            </a:r>
            <a:r>
              <a:rPr lang="en-US" sz="2400" b="1" dirty="0">
                <a:solidFill>
                  <a:srgbClr val="FF0000"/>
                </a:solidFill>
              </a:rPr>
              <a:t>LU partition </a:t>
            </a:r>
            <a:r>
              <a:rPr lang="en-US" sz="2400" b="1" dirty="0"/>
              <a:t>to solve matrix (L: low left triangle. U: upper right triangle)</a:t>
            </a:r>
            <a:endParaRPr lang="en-US" sz="3200" b="1" dirty="0"/>
          </a:p>
        </p:txBody>
      </p:sp>
      <p:sp>
        <p:nvSpPr>
          <p:cNvPr id="48" name="直角三角形 47"/>
          <p:cNvSpPr/>
          <p:nvPr/>
        </p:nvSpPr>
        <p:spPr>
          <a:xfrm>
            <a:off x="718683" y="5658871"/>
            <a:ext cx="1952624" cy="115541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圆角矩形 48"/>
          <p:cNvSpPr/>
          <p:nvPr/>
        </p:nvSpPr>
        <p:spPr>
          <a:xfrm>
            <a:off x="3252335" y="5690335"/>
            <a:ext cx="209549" cy="112395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圆角矩形 49"/>
          <p:cNvSpPr/>
          <p:nvPr/>
        </p:nvSpPr>
        <p:spPr>
          <a:xfrm>
            <a:off x="4433435" y="5690335"/>
            <a:ext cx="209549" cy="1123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矩形 33"/>
          <p:cNvSpPr/>
          <p:nvPr/>
        </p:nvSpPr>
        <p:spPr>
          <a:xfrm>
            <a:off x="381789" y="4735462"/>
            <a:ext cx="57967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Suppose we want to solve   L </a:t>
            </a:r>
            <a:r>
              <a:rPr lang="en-US" sz="2400" b="1" dirty="0">
                <a:solidFill>
                  <a:srgbClr val="00B050"/>
                </a:solidFill>
              </a:rPr>
              <a:t>x</a:t>
            </a:r>
            <a:r>
              <a:rPr lang="en-US" sz="2400" b="1" dirty="0"/>
              <a:t> = y</a:t>
            </a:r>
          </a:p>
          <a:p>
            <a:r>
              <a:rPr lang="en-US" sz="2400" b="1" dirty="0"/>
              <a:t>X can be solved iteratively from </a:t>
            </a:r>
            <a:r>
              <a:rPr lang="en-US" sz="2400" b="1" u="sng" dirty="0">
                <a:solidFill>
                  <a:srgbClr val="FF0000"/>
                </a:solidFill>
              </a:rPr>
              <a:t>x1 to </a:t>
            </a:r>
            <a:r>
              <a:rPr lang="en-US" sz="2400" b="1" u="sng" dirty="0" err="1">
                <a:solidFill>
                  <a:srgbClr val="FF0000"/>
                </a:solidFill>
              </a:rPr>
              <a:t>xn</a:t>
            </a:r>
            <a:endParaRPr lang="en-US" sz="2400" b="1" u="sng" dirty="0">
              <a:solidFill>
                <a:srgbClr val="FF0000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797618" y="605191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/>
              <a:t>=</a:t>
            </a:r>
            <a:endParaRPr lang="en-US"/>
          </a:p>
        </p:txBody>
      </p:sp>
      <p:cxnSp>
        <p:nvCxnSpPr>
          <p:cNvPr id="37" name="直接箭头连接符 36"/>
          <p:cNvCxnSpPr/>
          <p:nvPr/>
        </p:nvCxnSpPr>
        <p:spPr>
          <a:xfrm flipH="1">
            <a:off x="858310" y="5831743"/>
            <a:ext cx="367989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>
            <a:off x="858310" y="5831743"/>
            <a:ext cx="0" cy="9825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flipV="1">
            <a:off x="858310" y="6051912"/>
            <a:ext cx="3679899" cy="7623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H="1">
            <a:off x="998987" y="6051912"/>
            <a:ext cx="353922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>
            <a:off x="1027122" y="6051912"/>
            <a:ext cx="0" cy="7623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直角三角形 68"/>
          <p:cNvSpPr/>
          <p:nvPr/>
        </p:nvSpPr>
        <p:spPr>
          <a:xfrm flipH="1" flipV="1">
            <a:off x="7233258" y="5690335"/>
            <a:ext cx="2163042" cy="112395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圆角矩形 69"/>
          <p:cNvSpPr/>
          <p:nvPr/>
        </p:nvSpPr>
        <p:spPr>
          <a:xfrm>
            <a:off x="9907138" y="5690335"/>
            <a:ext cx="209549" cy="112395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圆角矩形 70"/>
          <p:cNvSpPr/>
          <p:nvPr/>
        </p:nvSpPr>
        <p:spPr>
          <a:xfrm>
            <a:off x="11088238" y="5690335"/>
            <a:ext cx="209549" cy="1123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矩形 71"/>
          <p:cNvSpPr/>
          <p:nvPr/>
        </p:nvSpPr>
        <p:spPr>
          <a:xfrm>
            <a:off x="7036592" y="4735462"/>
            <a:ext cx="45623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Suppose we want to solve   U </a:t>
            </a:r>
            <a:r>
              <a:rPr lang="en-US" sz="2400" b="1" dirty="0">
                <a:solidFill>
                  <a:srgbClr val="00B050"/>
                </a:solidFill>
              </a:rPr>
              <a:t>x</a:t>
            </a:r>
            <a:r>
              <a:rPr lang="en-US" sz="2400" b="1" dirty="0"/>
              <a:t> = y</a:t>
            </a:r>
          </a:p>
          <a:p>
            <a:r>
              <a:rPr lang="en-US" sz="2400" b="1" dirty="0"/>
              <a:t>Take a guess, how to solve this? </a:t>
            </a:r>
          </a:p>
        </p:txBody>
      </p:sp>
      <p:sp>
        <p:nvSpPr>
          <p:cNvPr id="73" name="矩形 72"/>
          <p:cNvSpPr/>
          <p:nvPr/>
        </p:nvSpPr>
        <p:spPr>
          <a:xfrm>
            <a:off x="10452421" y="605191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/>
              <a:t>=</a:t>
            </a:r>
            <a:endParaRPr lang="en-US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A4E48015-0A4A-4B63-A9D0-DD9CBC5AE81F}"/>
              </a:ext>
            </a:extLst>
          </p:cNvPr>
          <p:cNvSpPr txBox="1"/>
          <p:nvPr/>
        </p:nvSpPr>
        <p:spPr>
          <a:xfrm>
            <a:off x="1392848" y="4342421"/>
            <a:ext cx="30521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u="sng" dirty="0">
                <a:solidFill>
                  <a:srgbClr val="FF0000"/>
                </a:solidFill>
              </a:rPr>
              <a:t>Forward</a:t>
            </a:r>
            <a:r>
              <a:rPr lang="en-US" altLang="zh-CN" sz="2400" b="1" dirty="0"/>
              <a:t> Elimination 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8DBE4C6-0024-4846-AB60-5CD88C1B3F01}"/>
              </a:ext>
            </a:extLst>
          </p:cNvPr>
          <p:cNvSpPr txBox="1"/>
          <p:nvPr/>
        </p:nvSpPr>
        <p:spPr>
          <a:xfrm>
            <a:off x="7856910" y="4318449"/>
            <a:ext cx="33361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/>
              <a:t>Backward Substitution </a:t>
            </a:r>
          </a:p>
        </p:txBody>
      </p:sp>
    </p:spTree>
    <p:extLst>
      <p:ext uri="{BB962C8B-B14F-4D97-AF65-F5344CB8AC3E}">
        <p14:creationId xmlns:p14="http://schemas.microsoft.com/office/powerpoint/2010/main" val="2927936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853234" y="2068657"/>
            <a:ext cx="3894667" cy="1049866"/>
            <a:chOff x="2328331" y="3759538"/>
            <a:chExt cx="3894667" cy="1049866"/>
          </a:xfrm>
        </p:grpSpPr>
        <p:grpSp>
          <p:nvGrpSpPr>
            <p:cNvPr id="18" name="组合 17"/>
            <p:cNvGrpSpPr/>
            <p:nvPr/>
          </p:nvGrpSpPr>
          <p:grpSpPr>
            <a:xfrm>
              <a:off x="2328331" y="3759538"/>
              <a:ext cx="3894667" cy="1049866"/>
              <a:chOff x="1930398" y="4020796"/>
              <a:chExt cx="3894667" cy="1049866"/>
            </a:xfrm>
          </p:grpSpPr>
          <p:sp>
            <p:nvSpPr>
              <p:cNvPr id="13" name="平行四边形 12"/>
              <p:cNvSpPr/>
              <p:nvPr/>
            </p:nvSpPr>
            <p:spPr>
              <a:xfrm>
                <a:off x="1930398" y="4020796"/>
                <a:ext cx="3894667" cy="1049866"/>
              </a:xfrm>
              <a:prstGeom prst="parallelogram">
                <a:avLst>
                  <a:gd name="adj" fmla="val 118548"/>
                </a:avLst>
              </a:prstGeom>
              <a:solidFill>
                <a:srgbClr val="00B050">
                  <a:alpha val="17000"/>
                </a:srgb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2362199" y="4717143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2777066" y="4354286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26" name="直接连接符 25"/>
            <p:cNvCxnSpPr/>
            <p:nvPr/>
          </p:nvCxnSpPr>
          <p:spPr>
            <a:xfrm flipH="1">
              <a:off x="3156255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4269620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323744" y="194030"/>
            <a:ext cx="101829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Graph to represent PG network</a:t>
            </a:r>
          </a:p>
        </p:txBody>
      </p:sp>
      <p:sp>
        <p:nvSpPr>
          <p:cNvPr id="4" name="平行四边形 3"/>
          <p:cNvSpPr/>
          <p:nvPr/>
        </p:nvSpPr>
        <p:spPr>
          <a:xfrm>
            <a:off x="853235" y="1831253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1">
              <a:alpha val="63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1124169" y="1983652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954836" y="2136052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709302" y="2356186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4570102" y="1983652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375368" y="2169919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4172168" y="2322319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"/>
          <p:cNvCxnSpPr>
            <a:stCxn id="4" idx="0"/>
          </p:cNvCxnSpPr>
          <p:nvPr/>
        </p:nvCxnSpPr>
        <p:spPr>
          <a:xfrm flipH="1">
            <a:off x="1716837" y="1831253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2830202" y="1831253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等腰三角形 18"/>
          <p:cNvSpPr/>
          <p:nvPr/>
        </p:nvSpPr>
        <p:spPr>
          <a:xfrm rot="5400000">
            <a:off x="1397187" y="3331494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等腰三角形 19"/>
          <p:cNvSpPr/>
          <p:nvPr/>
        </p:nvSpPr>
        <p:spPr>
          <a:xfrm rot="5400000">
            <a:off x="2522153" y="3331624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直接连接符 29"/>
          <p:cNvCxnSpPr>
            <a:stCxn id="13" idx="4"/>
            <a:endCxn id="20" idx="1"/>
          </p:cNvCxnSpPr>
          <p:nvPr/>
        </p:nvCxnSpPr>
        <p:spPr>
          <a:xfrm flipH="1">
            <a:off x="2794524" y="3118523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1669558" y="3128197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直接连接符 32"/>
          <p:cNvCxnSpPr>
            <a:stCxn id="19" idx="0"/>
            <a:endCxn id="20" idx="3"/>
          </p:cNvCxnSpPr>
          <p:nvPr/>
        </p:nvCxnSpPr>
        <p:spPr>
          <a:xfrm>
            <a:off x="1865274" y="3527211"/>
            <a:ext cx="733534" cy="1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V="1">
            <a:off x="5488132" y="1831253"/>
            <a:ext cx="2162628" cy="152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7705350" y="1407687"/>
            <a:ext cx="2472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Source node:</a:t>
            </a:r>
          </a:p>
          <a:p>
            <a:r>
              <a:rPr lang="en-US" dirty="0"/>
              <a:t>Supply node, bump, pad</a:t>
            </a:r>
          </a:p>
          <a:p>
            <a:r>
              <a:rPr lang="en-US" dirty="0"/>
              <a:t>Act as voltage source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575824" y="3065545"/>
            <a:ext cx="14638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Middle node:</a:t>
            </a:r>
          </a:p>
          <a:p>
            <a:r>
              <a:rPr lang="en-US" dirty="0"/>
              <a:t>Power </a:t>
            </a:r>
            <a:r>
              <a:rPr lang="en-US" dirty="0" smtClean="0"/>
              <a:t>str</a:t>
            </a:r>
            <a:r>
              <a:rPr lang="en-US" altLang="zh-CN" dirty="0" smtClean="0"/>
              <a:t>i</a:t>
            </a:r>
            <a:r>
              <a:rPr lang="en-US" dirty="0" smtClean="0"/>
              <a:t>pe</a:t>
            </a:r>
            <a:endParaRPr lang="en-US" dirty="0"/>
          </a:p>
          <a:p>
            <a:r>
              <a:rPr lang="en-US" dirty="0"/>
              <a:t>Power rings</a:t>
            </a: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3907888" y="2593590"/>
            <a:ext cx="1566335" cy="852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4475654" y="3936703"/>
            <a:ext cx="2165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Target node:</a:t>
            </a:r>
          </a:p>
          <a:p>
            <a:r>
              <a:rPr lang="en-US" dirty="0"/>
              <a:t>Connect to instance</a:t>
            </a:r>
          </a:p>
          <a:p>
            <a:r>
              <a:rPr lang="en-US" dirty="0"/>
              <a:t>Millions </a:t>
            </a:r>
            <a:r>
              <a:rPr lang="en-US" dirty="0" smtClean="0"/>
              <a:t>o</a:t>
            </a:r>
            <a:r>
              <a:rPr lang="en-US" altLang="zh-CN" dirty="0" smtClean="0"/>
              <a:t>f</a:t>
            </a:r>
            <a:r>
              <a:rPr lang="en-US" dirty="0" smtClean="0"/>
              <a:t> </a:t>
            </a:r>
            <a:r>
              <a:rPr lang="en-US" dirty="0"/>
              <a:t>instance…</a:t>
            </a:r>
          </a:p>
        </p:txBody>
      </p:sp>
      <p:cxnSp>
        <p:nvCxnSpPr>
          <p:cNvPr id="43" name="直接箭头连接符 42"/>
          <p:cNvCxnSpPr/>
          <p:nvPr/>
        </p:nvCxnSpPr>
        <p:spPr>
          <a:xfrm>
            <a:off x="2833724" y="3303044"/>
            <a:ext cx="1566335" cy="852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平行四边形 43"/>
          <p:cNvSpPr/>
          <p:nvPr/>
        </p:nvSpPr>
        <p:spPr>
          <a:xfrm>
            <a:off x="73678" y="4074953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2">
              <a:lumMod val="20000"/>
              <a:lumOff val="80000"/>
              <a:alpha val="62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直接连接符 45"/>
          <p:cNvCxnSpPr>
            <a:stCxn id="20" idx="5"/>
          </p:cNvCxnSpPr>
          <p:nvPr/>
        </p:nvCxnSpPr>
        <p:spPr>
          <a:xfrm flipH="1">
            <a:off x="2794523" y="3663526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1643807" y="3663526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>
            <a:off x="2833724" y="4599885"/>
            <a:ext cx="1566335" cy="852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2543584" y="5441464"/>
            <a:ext cx="4095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Similar structure goes to VSS PG network</a:t>
            </a:r>
            <a:endParaRPr lang="en-US"/>
          </a:p>
        </p:txBody>
      </p:sp>
      <p:sp>
        <p:nvSpPr>
          <p:cNvPr id="50" name="文本框 49"/>
          <p:cNvSpPr txBox="1"/>
          <p:nvPr/>
        </p:nvSpPr>
        <p:spPr>
          <a:xfrm>
            <a:off x="73678" y="5930899"/>
            <a:ext cx="4047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PG routing on different layers.</a:t>
            </a:r>
          </a:p>
          <a:p>
            <a:r>
              <a:rPr lang="en-US"/>
              <a:t>With parasitic resistance and capacitance</a:t>
            </a:r>
          </a:p>
        </p:txBody>
      </p:sp>
      <p:sp>
        <p:nvSpPr>
          <p:cNvPr id="3" name="椭圆 2"/>
          <p:cNvSpPr/>
          <p:nvPr/>
        </p:nvSpPr>
        <p:spPr>
          <a:xfrm>
            <a:off x="2420818" y="1901102"/>
            <a:ext cx="184530" cy="228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2021011" y="2287847"/>
            <a:ext cx="184530" cy="228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145889" y="1901102"/>
            <a:ext cx="184530" cy="2286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2702258" y="2322319"/>
            <a:ext cx="184530" cy="2286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3524626" y="2322319"/>
            <a:ext cx="184530" cy="2286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3887822" y="1912628"/>
            <a:ext cx="184530" cy="2286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1031904" y="1830079"/>
            <a:ext cx="184530" cy="228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862571" y="1996352"/>
            <a:ext cx="184530" cy="228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617037" y="2231302"/>
            <a:ext cx="184530" cy="228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4875770" y="2231302"/>
            <a:ext cx="184530" cy="228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5062525" y="2110652"/>
            <a:ext cx="184530" cy="228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5273704" y="1869352"/>
            <a:ext cx="184530" cy="228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154790" y="1461921"/>
            <a:ext cx="1338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Pad/PG port</a:t>
            </a:r>
            <a:endParaRPr lang="zh-CN" altLang="en-US" dirty="0"/>
          </a:p>
        </p:txBody>
      </p:sp>
      <p:sp>
        <p:nvSpPr>
          <p:cNvPr id="59" name="矩形 58"/>
          <p:cNvSpPr/>
          <p:nvPr/>
        </p:nvSpPr>
        <p:spPr>
          <a:xfrm>
            <a:off x="3395089" y="1315354"/>
            <a:ext cx="73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bump</a:t>
            </a:r>
            <a:endParaRPr lang="zh-CN" altLang="en-US" dirty="0"/>
          </a:p>
        </p:txBody>
      </p:sp>
      <p:sp>
        <p:nvSpPr>
          <p:cNvPr id="60" name="矩形 59"/>
          <p:cNvSpPr/>
          <p:nvPr/>
        </p:nvSpPr>
        <p:spPr>
          <a:xfrm>
            <a:off x="2004858" y="1277255"/>
            <a:ext cx="1138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Supply </a:t>
            </a:r>
            <a:r>
              <a:rPr lang="en-US" altLang="zh-CN" dirty="0" err="1" smtClean="0"/>
              <a:t>loc</a:t>
            </a:r>
            <a:endParaRPr lang="zh-CN" altLang="en-US" dirty="0"/>
          </a:p>
        </p:txBody>
      </p:sp>
      <p:cxnSp>
        <p:nvCxnSpPr>
          <p:cNvPr id="21" name="直接连接符 20"/>
          <p:cNvCxnSpPr>
            <a:stCxn id="60" idx="2"/>
            <a:endCxn id="3" idx="0"/>
          </p:cNvCxnSpPr>
          <p:nvPr/>
        </p:nvCxnSpPr>
        <p:spPr>
          <a:xfrm flipH="1">
            <a:off x="2513083" y="1646587"/>
            <a:ext cx="61002" cy="254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stCxn id="59" idx="2"/>
            <a:endCxn id="41" idx="7"/>
          </p:cNvCxnSpPr>
          <p:nvPr/>
        </p:nvCxnSpPr>
        <p:spPr>
          <a:xfrm flipH="1">
            <a:off x="3303395" y="1684686"/>
            <a:ext cx="458942" cy="249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>
            <a:endCxn id="58" idx="0"/>
          </p:cNvCxnSpPr>
          <p:nvPr/>
        </p:nvCxnSpPr>
        <p:spPr>
          <a:xfrm flipH="1">
            <a:off x="5365969" y="1773844"/>
            <a:ext cx="209855" cy="955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2" descr="https://i0.wp.com/semiengineering.com/wp-content/uploads/2017/06/Fig1BEOL.png?ssl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686" y="3777005"/>
            <a:ext cx="2062282" cy="303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1358" y="2638281"/>
            <a:ext cx="2235522" cy="2247099"/>
          </a:xfrm>
          <a:prstGeom prst="rect">
            <a:avLst/>
          </a:prstGeom>
        </p:spPr>
      </p:pic>
      <p:pic>
        <p:nvPicPr>
          <p:cNvPr id="67" name="Picture 2" descr="C:\Users\user\Desktop\8C0CFCE9-27CF-4121-96BB-47EAB7C7187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9472" y="4807407"/>
            <a:ext cx="2884485" cy="200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3267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56239" t="16539" r="3105" b="44816"/>
          <a:stretch/>
        </p:blipFill>
        <p:spPr>
          <a:xfrm>
            <a:off x="9440735" y="4422751"/>
            <a:ext cx="2593639" cy="243524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16265" r="57068" b="45280"/>
          <a:stretch/>
        </p:blipFill>
        <p:spPr>
          <a:xfrm>
            <a:off x="7624340" y="944718"/>
            <a:ext cx="3517271" cy="3111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2880" y="175277"/>
            <a:ext cx="99777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/>
              <a:t>Basic Sparse Matrix Solver, core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787791" y="944718"/>
                <a:ext cx="6836548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If G matrix is positive definite (R is </a:t>
                </a:r>
                <a:r>
                  <a:rPr lang="en-US" sz="2400" b="1" dirty="0" err="1"/>
                  <a:t>possitive</a:t>
                </a:r>
                <a:r>
                  <a:rPr lang="en-US" sz="2400" b="1" dirty="0"/>
                  <a:t> ) G can be factorized as:</a:t>
                </a:r>
              </a:p>
              <a:p>
                <a:r>
                  <a:rPr lang="en-US" sz="2400" b="1" dirty="0">
                    <a:solidFill>
                      <a:srgbClr val="00B050"/>
                    </a:solidFill>
                  </a:rPr>
                  <a:t>	G = 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US" altLang="zh-CN" sz="2400" b="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To solve 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G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V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 = I </a:t>
                </a:r>
                <a:r>
                  <a:rPr lang="en-US" sz="2400" b="1" dirty="0"/>
                  <a:t>is to solve 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L </a:t>
                </a:r>
                <a:r>
                  <a:rPr lang="en-US" altLang="zh-CN" sz="2400" b="1" dirty="0">
                    <a:solidFill>
                      <a:srgbClr val="00B050"/>
                    </a:solidFill>
                  </a:rPr>
                  <a:t>U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V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 = I</a:t>
                </a:r>
              </a:p>
              <a:p>
                <a:r>
                  <a:rPr lang="en-US" sz="2400" b="1" dirty="0"/>
                  <a:t>     We firstly solve (let </a:t>
                </a:r>
                <a:r>
                  <a:rPr lang="en-US" altLang="zh-CN" sz="2400" b="1" dirty="0"/>
                  <a:t>U</a:t>
                </a:r>
                <a:r>
                  <a:rPr lang="en-US" sz="2400" b="1" dirty="0"/>
                  <a:t>V = y)</a:t>
                </a:r>
              </a:p>
              <a:p>
                <a:r>
                  <a:rPr lang="en-US" sz="2400" b="1" dirty="0"/>
                  <a:t>	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L y = I</a:t>
                </a:r>
              </a:p>
              <a:p>
                <a:r>
                  <a:rPr lang="en-US" sz="2400" b="1" dirty="0"/>
                  <a:t>     Then we solve</a:t>
                </a:r>
              </a:p>
              <a:p>
                <a:r>
                  <a:rPr lang="en-US" sz="2400" b="1" dirty="0"/>
                  <a:t>	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U </a:t>
                </a:r>
                <a:r>
                  <a:rPr lang="en-US" sz="2400" b="1" dirty="0">
                    <a:solidFill>
                      <a:srgbClr val="FF0000"/>
                    </a:solidFill>
                  </a:rPr>
                  <a:t>V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 = y</a:t>
                </a: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791" y="944718"/>
                <a:ext cx="6836548" cy="3046988"/>
              </a:xfrm>
              <a:prstGeom prst="rect">
                <a:avLst/>
              </a:prstGeom>
              <a:blipFill rotWithShape="1">
                <a:blip r:embed="rId3"/>
                <a:stretch>
                  <a:fillRect l="-1159" t="-1600" b="-36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168260" y="3780023"/>
            <a:ext cx="1016496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However:</a:t>
            </a:r>
          </a:p>
          <a:p>
            <a:r>
              <a:rPr lang="en-US" sz="2400" b="1" dirty="0"/>
              <a:t>	LU factor can generate many non-zeros (</a:t>
            </a:r>
            <a:r>
              <a:rPr lang="en-US" sz="2400" b="1" dirty="0" err="1"/>
              <a:t>nnz</a:t>
            </a:r>
            <a:r>
              <a:rPr lang="en-US" sz="2400" b="1" dirty="0"/>
              <a:t>) in the triangle area</a:t>
            </a:r>
          </a:p>
          <a:p>
            <a:r>
              <a:rPr lang="en-US" sz="2400" b="1" dirty="0"/>
              <a:t>	</a:t>
            </a:r>
            <a:r>
              <a:rPr lang="en-US" sz="2400" b="1" dirty="0">
                <a:solidFill>
                  <a:srgbClr val="FF0000"/>
                </a:solidFill>
              </a:rPr>
              <a:t>“fill-in” challenge</a:t>
            </a:r>
          </a:p>
          <a:p>
            <a:r>
              <a:rPr lang="en-US" sz="2400" b="1" dirty="0"/>
              <a:t>	Huge computation cost</a:t>
            </a:r>
            <a:endParaRPr 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168260" y="5475187"/>
            <a:ext cx="925054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Task 1: (Use python or anything…)</a:t>
            </a:r>
          </a:p>
          <a:p>
            <a:r>
              <a:rPr lang="en-US" sz="2400" b="1" dirty="0"/>
              <a:t>	I dump a G matrix (</a:t>
            </a:r>
            <a:r>
              <a:rPr lang="en-US" sz="2400" dirty="0"/>
              <a:t>dim 1015340  (middle + target) </a:t>
            </a:r>
            <a:r>
              <a:rPr lang="en-US" sz="2400" dirty="0" err="1"/>
              <a:t>nnz</a:t>
            </a:r>
            <a:r>
              <a:rPr lang="en-US" sz="2400" dirty="0"/>
              <a:t>  3263938)</a:t>
            </a:r>
          </a:p>
          <a:p>
            <a:pPr lvl="2"/>
            <a:r>
              <a:rPr lang="en-US" sz="2400" b="1" dirty="0"/>
              <a:t>need to visualize the matrix, validate in </a:t>
            </a:r>
            <a:r>
              <a:rPr lang="en-US" sz="2400" b="1" dirty="0" err="1"/>
              <a:t>Matlab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92042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8D7553A4-3557-4A57-8823-B0CABBC38CAA}"/>
              </a:ext>
            </a:extLst>
          </p:cNvPr>
          <p:cNvSpPr txBox="1"/>
          <p:nvPr/>
        </p:nvSpPr>
        <p:spPr>
          <a:xfrm>
            <a:off x="580571" y="261258"/>
            <a:ext cx="63289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/>
              <a:t>When fill-in happens?</a:t>
            </a:r>
            <a:endParaRPr lang="zh-CN" altLang="en-US" sz="4800" b="1" dirty="0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4F6B4C2-C292-4BE8-97CD-A21E124B48C3}"/>
              </a:ext>
            </a:extLst>
          </p:cNvPr>
          <p:cNvSpPr/>
          <p:nvPr/>
        </p:nvSpPr>
        <p:spPr>
          <a:xfrm>
            <a:off x="1262124" y="1151035"/>
            <a:ext cx="1741714" cy="124315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61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D02FDA9-5882-4AF2-A35E-0D046DCCD506}"/>
              </a:ext>
            </a:extLst>
          </p:cNvPr>
          <p:cNvSpPr/>
          <p:nvPr/>
        </p:nvSpPr>
        <p:spPr>
          <a:xfrm>
            <a:off x="3309872" y="1151035"/>
            <a:ext cx="332595" cy="1243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A0DABA8-8D44-4539-9FD6-84BCA515D733}"/>
              </a:ext>
            </a:extLst>
          </p:cNvPr>
          <p:cNvSpPr/>
          <p:nvPr/>
        </p:nvSpPr>
        <p:spPr>
          <a:xfrm>
            <a:off x="4587130" y="1151035"/>
            <a:ext cx="332595" cy="124315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AA9C54A-67E3-41B6-9BEC-81A5AC47F74C}"/>
              </a:ext>
            </a:extLst>
          </p:cNvPr>
          <p:cNvSpPr txBox="1"/>
          <p:nvPr/>
        </p:nvSpPr>
        <p:spPr>
          <a:xfrm>
            <a:off x="3859432" y="1449448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=</a:t>
            </a:r>
            <a:endParaRPr lang="zh-CN" altLang="en-US" sz="3600" b="1" dirty="0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B651BCF-A874-46C6-946E-DFAB0234E171}"/>
              </a:ext>
            </a:extLst>
          </p:cNvPr>
          <p:cNvSpPr/>
          <p:nvPr/>
        </p:nvSpPr>
        <p:spPr>
          <a:xfrm>
            <a:off x="3309872" y="3429000"/>
            <a:ext cx="332595" cy="1243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EF485AB-C515-424B-A18B-A62C6FF6430D}"/>
              </a:ext>
            </a:extLst>
          </p:cNvPr>
          <p:cNvSpPr/>
          <p:nvPr/>
        </p:nvSpPr>
        <p:spPr>
          <a:xfrm>
            <a:off x="4587130" y="3429000"/>
            <a:ext cx="332595" cy="1243158"/>
          </a:xfrm>
          <a:prstGeom prst="rect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16D15CE-55FB-4D35-B69D-0785A05B29E4}"/>
              </a:ext>
            </a:extLst>
          </p:cNvPr>
          <p:cNvSpPr txBox="1"/>
          <p:nvPr/>
        </p:nvSpPr>
        <p:spPr>
          <a:xfrm>
            <a:off x="3859432" y="3727413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=</a:t>
            </a:r>
            <a:endParaRPr lang="zh-CN" altLang="en-US" sz="3600" b="1" dirty="0"/>
          </a:p>
        </p:txBody>
      </p:sp>
      <p:sp>
        <p:nvSpPr>
          <p:cNvPr id="10" name="直角三角形 9">
            <a:extLst>
              <a:ext uri="{FF2B5EF4-FFF2-40B4-BE49-F238E27FC236}">
                <a16:creationId xmlns="" xmlns:a16="http://schemas.microsoft.com/office/drawing/2014/main" id="{BD2F3244-4A72-4261-963A-28E580D91862}"/>
              </a:ext>
            </a:extLst>
          </p:cNvPr>
          <p:cNvSpPr/>
          <p:nvPr/>
        </p:nvSpPr>
        <p:spPr>
          <a:xfrm rot="10800000">
            <a:off x="1267215" y="3456969"/>
            <a:ext cx="1736613" cy="1215189"/>
          </a:xfrm>
          <a:prstGeom prst="rt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3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10800000" scaled="0"/>
          </a:gra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E8CF64D-5515-47A2-B89D-C685CC02370E}"/>
              </a:ext>
            </a:extLst>
          </p:cNvPr>
          <p:cNvSpPr txBox="1"/>
          <p:nvPr/>
        </p:nvSpPr>
        <p:spPr>
          <a:xfrm>
            <a:off x="1545938" y="403593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0</a:t>
            </a:r>
            <a:endParaRPr lang="zh-CN" altLang="en-US" sz="3200" b="1" dirty="0"/>
          </a:p>
        </p:txBody>
      </p:sp>
      <p:sp>
        <p:nvSpPr>
          <p:cNvPr id="12" name="箭头: 下 11">
            <a:extLst>
              <a:ext uri="{FF2B5EF4-FFF2-40B4-BE49-F238E27FC236}">
                <a16:creationId xmlns="" xmlns:a16="http://schemas.microsoft.com/office/drawing/2014/main" id="{4AAB9B19-E195-4286-B010-DF7237038B6C}"/>
              </a:ext>
            </a:extLst>
          </p:cNvPr>
          <p:cNvSpPr/>
          <p:nvPr/>
        </p:nvSpPr>
        <p:spPr>
          <a:xfrm>
            <a:off x="1976479" y="2781669"/>
            <a:ext cx="2409372" cy="37688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D800184E-F80B-45C6-BCBF-78DF2416CE81}"/>
              </a:ext>
            </a:extLst>
          </p:cNvPr>
          <p:cNvSpPr/>
          <p:nvPr/>
        </p:nvSpPr>
        <p:spPr>
          <a:xfrm>
            <a:off x="1248229" y="1146629"/>
            <a:ext cx="1582057" cy="1143911"/>
          </a:xfrm>
          <a:custGeom>
            <a:avLst/>
            <a:gdLst>
              <a:gd name="connsiteX0" fmla="*/ 1582057 w 1582057"/>
              <a:gd name="connsiteY0" fmla="*/ 0 h 1143911"/>
              <a:gd name="connsiteX1" fmla="*/ 1567542 w 1582057"/>
              <a:gd name="connsiteY1" fmla="*/ 304800 h 1143911"/>
              <a:gd name="connsiteX2" fmla="*/ 1524000 w 1582057"/>
              <a:gd name="connsiteY2" fmla="*/ 435428 h 1143911"/>
              <a:gd name="connsiteX3" fmla="*/ 1291771 w 1582057"/>
              <a:gd name="connsiteY3" fmla="*/ 624114 h 1143911"/>
              <a:gd name="connsiteX4" fmla="*/ 304800 w 1582057"/>
              <a:gd name="connsiteY4" fmla="*/ 1088571 h 1143911"/>
              <a:gd name="connsiteX5" fmla="*/ 0 w 1582057"/>
              <a:gd name="connsiteY5" fmla="*/ 1117600 h 1143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2057" h="1143911">
                <a:moveTo>
                  <a:pt x="1582057" y="0"/>
                </a:moveTo>
                <a:cubicBezTo>
                  <a:pt x="1579637" y="116114"/>
                  <a:pt x="1577218" y="232229"/>
                  <a:pt x="1567542" y="304800"/>
                </a:cubicBezTo>
                <a:cubicBezTo>
                  <a:pt x="1557866" y="377371"/>
                  <a:pt x="1569962" y="382209"/>
                  <a:pt x="1524000" y="435428"/>
                </a:cubicBezTo>
                <a:cubicBezTo>
                  <a:pt x="1478038" y="488647"/>
                  <a:pt x="1494971" y="515257"/>
                  <a:pt x="1291771" y="624114"/>
                </a:cubicBezTo>
                <a:cubicBezTo>
                  <a:pt x="1088571" y="732971"/>
                  <a:pt x="520095" y="1006323"/>
                  <a:pt x="304800" y="1088571"/>
                </a:cubicBezTo>
                <a:cubicBezTo>
                  <a:pt x="89505" y="1170819"/>
                  <a:pt x="44752" y="1144209"/>
                  <a:pt x="0" y="111760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E94E7DA-15AF-49D4-B714-10ECC64A9843}"/>
              </a:ext>
            </a:extLst>
          </p:cNvPr>
          <p:cNvSpPr txBox="1"/>
          <p:nvPr/>
        </p:nvSpPr>
        <p:spPr>
          <a:xfrm>
            <a:off x="5142156" y="2351063"/>
            <a:ext cx="66880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/>
              <a:t>Will generate many fill-ins </a:t>
            </a:r>
          </a:p>
          <a:p>
            <a:r>
              <a:rPr lang="en-US" altLang="zh-CN" sz="3600" dirty="0"/>
              <a:t>If bottom right is relatively dense</a:t>
            </a:r>
          </a:p>
          <a:p>
            <a:r>
              <a:rPr lang="en-US" altLang="zh-CN" sz="3600" dirty="0"/>
              <a:t>Caused by gaussian elimination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4493194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8D7553A4-3557-4A57-8823-B0CABBC38CAA}"/>
              </a:ext>
            </a:extLst>
          </p:cNvPr>
          <p:cNvSpPr txBox="1"/>
          <p:nvPr/>
        </p:nvSpPr>
        <p:spPr>
          <a:xfrm>
            <a:off x="580571" y="261258"/>
            <a:ext cx="63289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/>
              <a:t>When fill-in happens?</a:t>
            </a:r>
            <a:endParaRPr lang="zh-CN" altLang="en-US" sz="4800" b="1" dirty="0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4F6B4C2-C292-4BE8-97CD-A21E124B48C3}"/>
              </a:ext>
            </a:extLst>
          </p:cNvPr>
          <p:cNvSpPr/>
          <p:nvPr/>
        </p:nvSpPr>
        <p:spPr>
          <a:xfrm>
            <a:off x="1262124" y="1151035"/>
            <a:ext cx="1741714" cy="124315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61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13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D02FDA9-5882-4AF2-A35E-0D046DCCD506}"/>
              </a:ext>
            </a:extLst>
          </p:cNvPr>
          <p:cNvSpPr/>
          <p:nvPr/>
        </p:nvSpPr>
        <p:spPr>
          <a:xfrm>
            <a:off x="3309872" y="1151035"/>
            <a:ext cx="332595" cy="1243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A0DABA8-8D44-4539-9FD6-84BCA515D733}"/>
              </a:ext>
            </a:extLst>
          </p:cNvPr>
          <p:cNvSpPr/>
          <p:nvPr/>
        </p:nvSpPr>
        <p:spPr>
          <a:xfrm>
            <a:off x="4587130" y="1151035"/>
            <a:ext cx="332595" cy="124315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AA9C54A-67E3-41B6-9BEC-81A5AC47F74C}"/>
              </a:ext>
            </a:extLst>
          </p:cNvPr>
          <p:cNvSpPr txBox="1"/>
          <p:nvPr/>
        </p:nvSpPr>
        <p:spPr>
          <a:xfrm>
            <a:off x="3859432" y="1449448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=</a:t>
            </a:r>
            <a:endParaRPr lang="zh-CN" altLang="en-US" sz="3600" b="1" dirty="0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B651BCF-A874-46C6-946E-DFAB0234E171}"/>
              </a:ext>
            </a:extLst>
          </p:cNvPr>
          <p:cNvSpPr/>
          <p:nvPr/>
        </p:nvSpPr>
        <p:spPr>
          <a:xfrm>
            <a:off x="3309872" y="3429000"/>
            <a:ext cx="332595" cy="1243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EF485AB-C515-424B-A18B-A62C6FF6430D}"/>
              </a:ext>
            </a:extLst>
          </p:cNvPr>
          <p:cNvSpPr/>
          <p:nvPr/>
        </p:nvSpPr>
        <p:spPr>
          <a:xfrm>
            <a:off x="4587130" y="3429000"/>
            <a:ext cx="332595" cy="1243158"/>
          </a:xfrm>
          <a:prstGeom prst="rect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16D15CE-55FB-4D35-B69D-0785A05B29E4}"/>
              </a:ext>
            </a:extLst>
          </p:cNvPr>
          <p:cNvSpPr txBox="1"/>
          <p:nvPr/>
        </p:nvSpPr>
        <p:spPr>
          <a:xfrm>
            <a:off x="3859432" y="3727413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=</a:t>
            </a:r>
            <a:endParaRPr lang="zh-CN" altLang="en-US" sz="3600" b="1" dirty="0"/>
          </a:p>
        </p:txBody>
      </p:sp>
      <p:sp>
        <p:nvSpPr>
          <p:cNvPr id="10" name="直角三角形 9">
            <a:extLst>
              <a:ext uri="{FF2B5EF4-FFF2-40B4-BE49-F238E27FC236}">
                <a16:creationId xmlns="" xmlns:a16="http://schemas.microsoft.com/office/drawing/2014/main" id="{BD2F3244-4A72-4261-963A-28E580D91862}"/>
              </a:ext>
            </a:extLst>
          </p:cNvPr>
          <p:cNvSpPr/>
          <p:nvPr/>
        </p:nvSpPr>
        <p:spPr>
          <a:xfrm rot="10800000">
            <a:off x="1267215" y="3456969"/>
            <a:ext cx="1736613" cy="1215189"/>
          </a:xfrm>
          <a:prstGeom prst="rt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7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E8CF64D-5515-47A2-B89D-C685CC02370E}"/>
              </a:ext>
            </a:extLst>
          </p:cNvPr>
          <p:cNvSpPr txBox="1"/>
          <p:nvPr/>
        </p:nvSpPr>
        <p:spPr>
          <a:xfrm>
            <a:off x="1545938" y="403593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0</a:t>
            </a:r>
            <a:endParaRPr lang="zh-CN" altLang="en-US" sz="3200" b="1" dirty="0"/>
          </a:p>
        </p:txBody>
      </p:sp>
      <p:sp>
        <p:nvSpPr>
          <p:cNvPr id="12" name="箭头: 下 11">
            <a:extLst>
              <a:ext uri="{FF2B5EF4-FFF2-40B4-BE49-F238E27FC236}">
                <a16:creationId xmlns="" xmlns:a16="http://schemas.microsoft.com/office/drawing/2014/main" id="{4AAB9B19-E195-4286-B010-DF7237038B6C}"/>
              </a:ext>
            </a:extLst>
          </p:cNvPr>
          <p:cNvSpPr/>
          <p:nvPr/>
        </p:nvSpPr>
        <p:spPr>
          <a:xfrm>
            <a:off x="1976479" y="2781669"/>
            <a:ext cx="2409372" cy="37688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D800184E-F80B-45C6-BCBF-78DF2416CE81}"/>
              </a:ext>
            </a:extLst>
          </p:cNvPr>
          <p:cNvSpPr/>
          <p:nvPr/>
        </p:nvSpPr>
        <p:spPr>
          <a:xfrm>
            <a:off x="1248229" y="1146629"/>
            <a:ext cx="1582057" cy="1143911"/>
          </a:xfrm>
          <a:custGeom>
            <a:avLst/>
            <a:gdLst>
              <a:gd name="connsiteX0" fmla="*/ 1582057 w 1582057"/>
              <a:gd name="connsiteY0" fmla="*/ 0 h 1143911"/>
              <a:gd name="connsiteX1" fmla="*/ 1567542 w 1582057"/>
              <a:gd name="connsiteY1" fmla="*/ 304800 h 1143911"/>
              <a:gd name="connsiteX2" fmla="*/ 1524000 w 1582057"/>
              <a:gd name="connsiteY2" fmla="*/ 435428 h 1143911"/>
              <a:gd name="connsiteX3" fmla="*/ 1291771 w 1582057"/>
              <a:gd name="connsiteY3" fmla="*/ 624114 h 1143911"/>
              <a:gd name="connsiteX4" fmla="*/ 304800 w 1582057"/>
              <a:gd name="connsiteY4" fmla="*/ 1088571 h 1143911"/>
              <a:gd name="connsiteX5" fmla="*/ 0 w 1582057"/>
              <a:gd name="connsiteY5" fmla="*/ 1117600 h 1143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2057" h="1143911">
                <a:moveTo>
                  <a:pt x="1582057" y="0"/>
                </a:moveTo>
                <a:cubicBezTo>
                  <a:pt x="1579637" y="116114"/>
                  <a:pt x="1577218" y="232229"/>
                  <a:pt x="1567542" y="304800"/>
                </a:cubicBezTo>
                <a:cubicBezTo>
                  <a:pt x="1557866" y="377371"/>
                  <a:pt x="1569962" y="382209"/>
                  <a:pt x="1524000" y="435428"/>
                </a:cubicBezTo>
                <a:cubicBezTo>
                  <a:pt x="1478038" y="488647"/>
                  <a:pt x="1494971" y="515257"/>
                  <a:pt x="1291771" y="624114"/>
                </a:cubicBezTo>
                <a:cubicBezTo>
                  <a:pt x="1088571" y="732971"/>
                  <a:pt x="520095" y="1006323"/>
                  <a:pt x="304800" y="1088571"/>
                </a:cubicBezTo>
                <a:cubicBezTo>
                  <a:pt x="89505" y="1170819"/>
                  <a:pt x="44752" y="1144209"/>
                  <a:pt x="0" y="111760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E94E7DA-15AF-49D4-B714-10ECC64A9843}"/>
              </a:ext>
            </a:extLst>
          </p:cNvPr>
          <p:cNvSpPr txBox="1"/>
          <p:nvPr/>
        </p:nvSpPr>
        <p:spPr>
          <a:xfrm>
            <a:off x="5142156" y="2351063"/>
            <a:ext cx="66864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/>
              <a:t>Much less fill-in on the right part</a:t>
            </a:r>
          </a:p>
          <a:p>
            <a:r>
              <a:rPr lang="en-US" altLang="zh-CN" sz="3600" dirty="0"/>
              <a:t>Of U matrix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6414965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8D7553A4-3557-4A57-8823-B0CABBC38CAA}"/>
              </a:ext>
            </a:extLst>
          </p:cNvPr>
          <p:cNvSpPr txBox="1"/>
          <p:nvPr/>
        </p:nvSpPr>
        <p:spPr>
          <a:xfrm>
            <a:off x="580571" y="261258"/>
            <a:ext cx="63289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/>
              <a:t>When fill-in happens?</a:t>
            </a:r>
            <a:endParaRPr lang="zh-CN" altLang="en-US" sz="4800" b="1" dirty="0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4F6B4C2-C292-4BE8-97CD-A21E124B48C3}"/>
              </a:ext>
            </a:extLst>
          </p:cNvPr>
          <p:cNvSpPr/>
          <p:nvPr/>
        </p:nvSpPr>
        <p:spPr>
          <a:xfrm>
            <a:off x="683169" y="1155441"/>
            <a:ext cx="1741714" cy="124315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61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2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D02FDA9-5882-4AF2-A35E-0D046DCCD506}"/>
              </a:ext>
            </a:extLst>
          </p:cNvPr>
          <p:cNvSpPr/>
          <p:nvPr/>
        </p:nvSpPr>
        <p:spPr>
          <a:xfrm>
            <a:off x="2730917" y="1155441"/>
            <a:ext cx="332595" cy="1243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A0DABA8-8D44-4539-9FD6-84BCA515D733}"/>
              </a:ext>
            </a:extLst>
          </p:cNvPr>
          <p:cNvSpPr/>
          <p:nvPr/>
        </p:nvSpPr>
        <p:spPr>
          <a:xfrm>
            <a:off x="4008175" y="1155441"/>
            <a:ext cx="332595" cy="124315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AA9C54A-67E3-41B6-9BEC-81A5AC47F74C}"/>
              </a:ext>
            </a:extLst>
          </p:cNvPr>
          <p:cNvSpPr txBox="1"/>
          <p:nvPr/>
        </p:nvSpPr>
        <p:spPr>
          <a:xfrm>
            <a:off x="3280477" y="1453854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=</a:t>
            </a:r>
            <a:endParaRPr lang="zh-CN" altLang="en-US" sz="3600" b="1" dirty="0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B651BCF-A874-46C6-946E-DFAB0234E171}"/>
              </a:ext>
            </a:extLst>
          </p:cNvPr>
          <p:cNvSpPr/>
          <p:nvPr/>
        </p:nvSpPr>
        <p:spPr>
          <a:xfrm>
            <a:off x="2730917" y="3433406"/>
            <a:ext cx="332595" cy="1243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EF485AB-C515-424B-A18B-A62C6FF6430D}"/>
              </a:ext>
            </a:extLst>
          </p:cNvPr>
          <p:cNvSpPr/>
          <p:nvPr/>
        </p:nvSpPr>
        <p:spPr>
          <a:xfrm>
            <a:off x="4008175" y="3433406"/>
            <a:ext cx="332595" cy="1243158"/>
          </a:xfrm>
          <a:prstGeom prst="rect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16D15CE-55FB-4D35-B69D-0785A05B29E4}"/>
              </a:ext>
            </a:extLst>
          </p:cNvPr>
          <p:cNvSpPr txBox="1"/>
          <p:nvPr/>
        </p:nvSpPr>
        <p:spPr>
          <a:xfrm>
            <a:off x="3280477" y="3731819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=</a:t>
            </a:r>
            <a:endParaRPr lang="zh-CN" altLang="en-US" sz="3600" b="1" dirty="0"/>
          </a:p>
        </p:txBody>
      </p:sp>
      <p:sp>
        <p:nvSpPr>
          <p:cNvPr id="10" name="直角三角形 9">
            <a:extLst>
              <a:ext uri="{FF2B5EF4-FFF2-40B4-BE49-F238E27FC236}">
                <a16:creationId xmlns="" xmlns:a16="http://schemas.microsoft.com/office/drawing/2014/main" id="{BD2F3244-4A72-4261-963A-28E580D91862}"/>
              </a:ext>
            </a:extLst>
          </p:cNvPr>
          <p:cNvSpPr/>
          <p:nvPr/>
        </p:nvSpPr>
        <p:spPr>
          <a:xfrm rot="10800000">
            <a:off x="688260" y="3461375"/>
            <a:ext cx="1736613" cy="1215189"/>
          </a:xfrm>
          <a:prstGeom prst="rt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3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10800000" scaled="0"/>
          </a:gra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E8CF64D-5515-47A2-B89D-C685CC02370E}"/>
              </a:ext>
            </a:extLst>
          </p:cNvPr>
          <p:cNvSpPr txBox="1"/>
          <p:nvPr/>
        </p:nvSpPr>
        <p:spPr>
          <a:xfrm>
            <a:off x="966983" y="4040343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0</a:t>
            </a:r>
            <a:endParaRPr lang="zh-CN" altLang="en-US" sz="3200" b="1" dirty="0"/>
          </a:p>
        </p:txBody>
      </p:sp>
      <p:sp>
        <p:nvSpPr>
          <p:cNvPr id="12" name="箭头: 下 11">
            <a:extLst>
              <a:ext uri="{FF2B5EF4-FFF2-40B4-BE49-F238E27FC236}">
                <a16:creationId xmlns="" xmlns:a16="http://schemas.microsoft.com/office/drawing/2014/main" id="{4AAB9B19-E195-4286-B010-DF7237038B6C}"/>
              </a:ext>
            </a:extLst>
          </p:cNvPr>
          <p:cNvSpPr/>
          <p:nvPr/>
        </p:nvSpPr>
        <p:spPr>
          <a:xfrm>
            <a:off x="1397524" y="2786075"/>
            <a:ext cx="2409372" cy="37688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D800184E-F80B-45C6-BCBF-78DF2416CE81}"/>
              </a:ext>
            </a:extLst>
          </p:cNvPr>
          <p:cNvSpPr/>
          <p:nvPr/>
        </p:nvSpPr>
        <p:spPr>
          <a:xfrm>
            <a:off x="669274" y="1151035"/>
            <a:ext cx="1582057" cy="1143911"/>
          </a:xfrm>
          <a:custGeom>
            <a:avLst/>
            <a:gdLst>
              <a:gd name="connsiteX0" fmla="*/ 1582057 w 1582057"/>
              <a:gd name="connsiteY0" fmla="*/ 0 h 1143911"/>
              <a:gd name="connsiteX1" fmla="*/ 1567542 w 1582057"/>
              <a:gd name="connsiteY1" fmla="*/ 304800 h 1143911"/>
              <a:gd name="connsiteX2" fmla="*/ 1524000 w 1582057"/>
              <a:gd name="connsiteY2" fmla="*/ 435428 h 1143911"/>
              <a:gd name="connsiteX3" fmla="*/ 1291771 w 1582057"/>
              <a:gd name="connsiteY3" fmla="*/ 624114 h 1143911"/>
              <a:gd name="connsiteX4" fmla="*/ 304800 w 1582057"/>
              <a:gd name="connsiteY4" fmla="*/ 1088571 h 1143911"/>
              <a:gd name="connsiteX5" fmla="*/ 0 w 1582057"/>
              <a:gd name="connsiteY5" fmla="*/ 1117600 h 1143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2057" h="1143911">
                <a:moveTo>
                  <a:pt x="1582057" y="0"/>
                </a:moveTo>
                <a:cubicBezTo>
                  <a:pt x="1579637" y="116114"/>
                  <a:pt x="1577218" y="232229"/>
                  <a:pt x="1567542" y="304800"/>
                </a:cubicBezTo>
                <a:cubicBezTo>
                  <a:pt x="1557866" y="377371"/>
                  <a:pt x="1569962" y="382209"/>
                  <a:pt x="1524000" y="435428"/>
                </a:cubicBezTo>
                <a:cubicBezTo>
                  <a:pt x="1478038" y="488647"/>
                  <a:pt x="1494971" y="515257"/>
                  <a:pt x="1291771" y="624114"/>
                </a:cubicBezTo>
                <a:cubicBezTo>
                  <a:pt x="1088571" y="732971"/>
                  <a:pt x="520095" y="1006323"/>
                  <a:pt x="304800" y="1088571"/>
                </a:cubicBezTo>
                <a:cubicBezTo>
                  <a:pt x="89505" y="1170819"/>
                  <a:pt x="44752" y="1144209"/>
                  <a:pt x="0" y="111760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7A76B1E-8EE5-44A2-9710-B2CACE35552F}"/>
              </a:ext>
            </a:extLst>
          </p:cNvPr>
          <p:cNvSpPr/>
          <p:nvPr/>
        </p:nvSpPr>
        <p:spPr>
          <a:xfrm>
            <a:off x="7618765" y="1179004"/>
            <a:ext cx="1741714" cy="124315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61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13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03311EFF-0284-4670-8C39-0C7293547611}"/>
              </a:ext>
            </a:extLst>
          </p:cNvPr>
          <p:cNvSpPr/>
          <p:nvPr/>
        </p:nvSpPr>
        <p:spPr>
          <a:xfrm>
            <a:off x="9666513" y="1179004"/>
            <a:ext cx="332595" cy="1243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D606A4B-DEC6-4A7B-B99C-308D699FBB11}"/>
              </a:ext>
            </a:extLst>
          </p:cNvPr>
          <p:cNvSpPr/>
          <p:nvPr/>
        </p:nvSpPr>
        <p:spPr>
          <a:xfrm>
            <a:off x="10943771" y="1179004"/>
            <a:ext cx="332595" cy="124315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BC22E8A-F9CD-456F-A90F-274D7BE20697}"/>
              </a:ext>
            </a:extLst>
          </p:cNvPr>
          <p:cNvSpPr txBox="1"/>
          <p:nvPr/>
        </p:nvSpPr>
        <p:spPr>
          <a:xfrm>
            <a:off x="10216073" y="1477417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=</a:t>
            </a:r>
            <a:endParaRPr lang="zh-CN" altLang="en-US" sz="3600" b="1" dirty="0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6FDB7DC-3BF6-48FB-B3C2-AAE5A17EF191}"/>
              </a:ext>
            </a:extLst>
          </p:cNvPr>
          <p:cNvSpPr/>
          <p:nvPr/>
        </p:nvSpPr>
        <p:spPr>
          <a:xfrm>
            <a:off x="9666513" y="3456969"/>
            <a:ext cx="332595" cy="124315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23FCB62E-87BC-474B-AF4A-6F0DBBACA2DE}"/>
              </a:ext>
            </a:extLst>
          </p:cNvPr>
          <p:cNvSpPr/>
          <p:nvPr/>
        </p:nvSpPr>
        <p:spPr>
          <a:xfrm>
            <a:off x="10943771" y="3456969"/>
            <a:ext cx="332595" cy="1243158"/>
          </a:xfrm>
          <a:prstGeom prst="rect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2CA10B82-D382-481A-9C24-94E208335497}"/>
              </a:ext>
            </a:extLst>
          </p:cNvPr>
          <p:cNvSpPr txBox="1"/>
          <p:nvPr/>
        </p:nvSpPr>
        <p:spPr>
          <a:xfrm>
            <a:off x="10216073" y="3755382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/>
              <a:t>=</a:t>
            </a:r>
            <a:endParaRPr lang="zh-CN" altLang="en-US" sz="3600" b="1" dirty="0"/>
          </a:p>
        </p:txBody>
      </p:sp>
      <p:sp>
        <p:nvSpPr>
          <p:cNvPr id="22" name="直角三角形 21">
            <a:extLst>
              <a:ext uri="{FF2B5EF4-FFF2-40B4-BE49-F238E27FC236}">
                <a16:creationId xmlns="" xmlns:a16="http://schemas.microsoft.com/office/drawing/2014/main" id="{9FFBFCF9-2041-482F-A94D-443C2768F3C5}"/>
              </a:ext>
            </a:extLst>
          </p:cNvPr>
          <p:cNvSpPr/>
          <p:nvPr/>
        </p:nvSpPr>
        <p:spPr>
          <a:xfrm rot="10800000">
            <a:off x="7623856" y="3484938"/>
            <a:ext cx="1736613" cy="1215189"/>
          </a:xfrm>
          <a:prstGeom prst="rt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7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0"/>
          </a:gra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82BA971B-DB6D-4E61-AF74-40E818D62F38}"/>
              </a:ext>
            </a:extLst>
          </p:cNvPr>
          <p:cNvSpPr txBox="1"/>
          <p:nvPr/>
        </p:nvSpPr>
        <p:spPr>
          <a:xfrm>
            <a:off x="7902579" y="406390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0</a:t>
            </a:r>
            <a:endParaRPr lang="zh-CN" altLang="en-US" sz="3200" b="1" dirty="0"/>
          </a:p>
        </p:txBody>
      </p:sp>
      <p:sp>
        <p:nvSpPr>
          <p:cNvPr id="24" name="箭头: 下 23">
            <a:extLst>
              <a:ext uri="{FF2B5EF4-FFF2-40B4-BE49-F238E27FC236}">
                <a16:creationId xmlns="" xmlns:a16="http://schemas.microsoft.com/office/drawing/2014/main" id="{CA9CF373-AA56-44E8-9DF6-647076691594}"/>
              </a:ext>
            </a:extLst>
          </p:cNvPr>
          <p:cNvSpPr/>
          <p:nvPr/>
        </p:nvSpPr>
        <p:spPr>
          <a:xfrm>
            <a:off x="8333120" y="2809638"/>
            <a:ext cx="2409372" cy="37688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1963F914-8827-44F8-A8CC-D0B2BAA6632F}"/>
              </a:ext>
            </a:extLst>
          </p:cNvPr>
          <p:cNvSpPr/>
          <p:nvPr/>
        </p:nvSpPr>
        <p:spPr>
          <a:xfrm>
            <a:off x="7604870" y="1174598"/>
            <a:ext cx="1582057" cy="1143911"/>
          </a:xfrm>
          <a:custGeom>
            <a:avLst/>
            <a:gdLst>
              <a:gd name="connsiteX0" fmla="*/ 1582057 w 1582057"/>
              <a:gd name="connsiteY0" fmla="*/ 0 h 1143911"/>
              <a:gd name="connsiteX1" fmla="*/ 1567542 w 1582057"/>
              <a:gd name="connsiteY1" fmla="*/ 304800 h 1143911"/>
              <a:gd name="connsiteX2" fmla="*/ 1524000 w 1582057"/>
              <a:gd name="connsiteY2" fmla="*/ 435428 h 1143911"/>
              <a:gd name="connsiteX3" fmla="*/ 1291771 w 1582057"/>
              <a:gd name="connsiteY3" fmla="*/ 624114 h 1143911"/>
              <a:gd name="connsiteX4" fmla="*/ 304800 w 1582057"/>
              <a:gd name="connsiteY4" fmla="*/ 1088571 h 1143911"/>
              <a:gd name="connsiteX5" fmla="*/ 0 w 1582057"/>
              <a:gd name="connsiteY5" fmla="*/ 1117600 h 1143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2057" h="1143911">
                <a:moveTo>
                  <a:pt x="1582057" y="0"/>
                </a:moveTo>
                <a:cubicBezTo>
                  <a:pt x="1579637" y="116114"/>
                  <a:pt x="1577218" y="232229"/>
                  <a:pt x="1567542" y="304800"/>
                </a:cubicBezTo>
                <a:cubicBezTo>
                  <a:pt x="1557866" y="377371"/>
                  <a:pt x="1569962" y="382209"/>
                  <a:pt x="1524000" y="435428"/>
                </a:cubicBezTo>
                <a:cubicBezTo>
                  <a:pt x="1478038" y="488647"/>
                  <a:pt x="1494971" y="515257"/>
                  <a:pt x="1291771" y="624114"/>
                </a:cubicBezTo>
                <a:cubicBezTo>
                  <a:pt x="1088571" y="732971"/>
                  <a:pt x="520095" y="1006323"/>
                  <a:pt x="304800" y="1088571"/>
                </a:cubicBezTo>
                <a:cubicBezTo>
                  <a:pt x="89505" y="1170819"/>
                  <a:pt x="44752" y="1144209"/>
                  <a:pt x="0" y="111760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箭头: 左弧形 25">
            <a:extLst>
              <a:ext uri="{FF2B5EF4-FFF2-40B4-BE49-F238E27FC236}">
                <a16:creationId xmlns="" xmlns:a16="http://schemas.microsoft.com/office/drawing/2014/main" id="{D97D6EE4-2F8B-4EE6-829A-DDC223ECF62D}"/>
              </a:ext>
            </a:extLst>
          </p:cNvPr>
          <p:cNvSpPr/>
          <p:nvPr/>
        </p:nvSpPr>
        <p:spPr>
          <a:xfrm flipH="1">
            <a:off x="4917617" y="1179004"/>
            <a:ext cx="480953" cy="124315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0631D590-671C-414F-ADE5-0C7C8CFBB0AB}"/>
              </a:ext>
            </a:extLst>
          </p:cNvPr>
          <p:cNvSpPr txBox="1"/>
          <p:nvPr/>
        </p:nvSpPr>
        <p:spPr>
          <a:xfrm>
            <a:off x="478971" y="5413829"/>
            <a:ext cx="3017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Reordering can reduce fill-in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48486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AD0F0D4-12A8-4E9B-8C47-DB1640A42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19" y="0"/>
            <a:ext cx="112463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4763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71F22590-0F94-4BF7-9F97-1A71E079D0BE}"/>
              </a:ext>
            </a:extLst>
          </p:cNvPr>
          <p:cNvSpPr txBox="1"/>
          <p:nvPr/>
        </p:nvSpPr>
        <p:spPr>
          <a:xfrm>
            <a:off x="203200" y="301562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800" b="1" dirty="0"/>
              <a:t>Iterative Methods</a:t>
            </a:r>
            <a:endParaRPr lang="zh-CN" altLang="en-US" sz="4800" b="1" dirty="0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796CC4F-5E37-4EC7-9B51-197A3903D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670" y="1364343"/>
            <a:ext cx="95282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6953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下箭头 12"/>
          <p:cNvSpPr/>
          <p:nvPr/>
        </p:nvSpPr>
        <p:spPr>
          <a:xfrm>
            <a:off x="10246766" y="3362178"/>
            <a:ext cx="410351" cy="704555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下箭头 1"/>
          <p:cNvSpPr/>
          <p:nvPr/>
        </p:nvSpPr>
        <p:spPr>
          <a:xfrm>
            <a:off x="6682882" y="920764"/>
            <a:ext cx="362858" cy="314596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圆角矩形 2"/>
          <p:cNvSpPr/>
          <p:nvPr/>
        </p:nvSpPr>
        <p:spPr>
          <a:xfrm>
            <a:off x="5608407" y="180535"/>
            <a:ext cx="2496876" cy="7402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Build PG network</a:t>
            </a:r>
          </a:p>
          <a:p>
            <a:pPr algn="ctr"/>
            <a:r>
              <a:rPr lang="en-US" b="1"/>
              <a:t>irMgr::_pGraph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5608407" y="1309019"/>
            <a:ext cx="2496876" cy="9906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Extract RC of graph</a:t>
            </a:r>
          </a:p>
          <a:p>
            <a:pPr algn="ctr"/>
            <a:r>
              <a:rPr lang="en-US" b="1"/>
              <a:t>Add current and cap to node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5608407" y="2687876"/>
            <a:ext cx="2496876" cy="9906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SetupLDL</a:t>
            </a:r>
          </a:p>
          <a:p>
            <a:pPr algn="ctr"/>
            <a:r>
              <a:rPr lang="en-US" b="1"/>
              <a:t>Fill in G, C, I into solver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5608407" y="4066733"/>
            <a:ext cx="2496876" cy="9906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Run transient simulation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b="21785"/>
          <a:stretch/>
        </p:blipFill>
        <p:spPr>
          <a:xfrm>
            <a:off x="9073410" y="29384"/>
            <a:ext cx="2709572" cy="1849747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9179758" y="2687876"/>
            <a:ext cx="2496876" cy="99060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Export SPICE </a:t>
            </a:r>
          </a:p>
          <a:p>
            <a:pPr algn="ctr"/>
            <a:r>
              <a:rPr lang="en-US" b="1"/>
              <a:t>And I</a:t>
            </a:r>
          </a:p>
        </p:txBody>
      </p:sp>
      <p:cxnSp>
        <p:nvCxnSpPr>
          <p:cNvPr id="10" name="肘形连接符 9"/>
          <p:cNvCxnSpPr>
            <a:stCxn id="4" idx="3"/>
            <a:endCxn id="8" idx="0"/>
          </p:cNvCxnSpPr>
          <p:nvPr/>
        </p:nvCxnSpPr>
        <p:spPr>
          <a:xfrm>
            <a:off x="8105283" y="1804320"/>
            <a:ext cx="2322913" cy="883556"/>
          </a:xfrm>
          <a:prstGeom prst="bentConnector2">
            <a:avLst/>
          </a:prstGeom>
          <a:ln w="152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9179758" y="4087611"/>
            <a:ext cx="2496876" cy="99060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Run SPICE</a:t>
            </a:r>
          </a:p>
          <a:p>
            <a:pPr algn="ctr"/>
            <a:r>
              <a:rPr lang="en-US" b="1"/>
              <a:t>simulation</a:t>
            </a:r>
          </a:p>
        </p:txBody>
      </p:sp>
      <p:sp>
        <p:nvSpPr>
          <p:cNvPr id="14" name="菱形 13"/>
          <p:cNvSpPr/>
          <p:nvPr/>
        </p:nvSpPr>
        <p:spPr>
          <a:xfrm>
            <a:off x="7160455" y="5487346"/>
            <a:ext cx="2923692" cy="884872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VP agrees with SPICE?</a:t>
            </a:r>
          </a:p>
        </p:txBody>
      </p:sp>
      <p:cxnSp>
        <p:nvCxnSpPr>
          <p:cNvPr id="16" name="肘形连接符 15"/>
          <p:cNvCxnSpPr>
            <a:stCxn id="6" idx="2"/>
            <a:endCxn id="14" idx="1"/>
          </p:cNvCxnSpPr>
          <p:nvPr/>
        </p:nvCxnSpPr>
        <p:spPr>
          <a:xfrm rot="16200000" flipH="1">
            <a:off x="6572427" y="5341753"/>
            <a:ext cx="872447" cy="30361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肘形连接符 17"/>
          <p:cNvCxnSpPr>
            <a:stCxn id="12" idx="2"/>
            <a:endCxn id="14" idx="3"/>
          </p:cNvCxnSpPr>
          <p:nvPr/>
        </p:nvCxnSpPr>
        <p:spPr>
          <a:xfrm rot="5400000">
            <a:off x="9830388" y="5331973"/>
            <a:ext cx="851569" cy="3440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240608" y="354092"/>
            <a:ext cx="52126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Now we can dump out PG network in SPICE format</a:t>
            </a:r>
          </a:p>
          <a:p>
            <a:r>
              <a:rPr lang="en-US" b="1"/>
              <a:t>I can also dump out I and V from VP simulation</a:t>
            </a:r>
          </a:p>
          <a:p>
            <a:endParaRPr lang="en-US" b="1"/>
          </a:p>
          <a:p>
            <a:r>
              <a:rPr lang="en-US" b="1"/>
              <a:t>Task 2:</a:t>
            </a:r>
          </a:p>
          <a:p>
            <a:r>
              <a:rPr lang="en-US" b="1"/>
              <a:t>We want to check, if SPICE result correlates with VP?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40608" y="2887282"/>
            <a:ext cx="370781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Step 1:</a:t>
            </a:r>
          </a:p>
          <a:p>
            <a:r>
              <a:rPr lang="en-US" b="1"/>
              <a:t>	Verify static IR drop</a:t>
            </a:r>
          </a:p>
          <a:p>
            <a:endParaRPr lang="en-US" b="1"/>
          </a:p>
          <a:p>
            <a:r>
              <a:rPr lang="en-US" b="1"/>
              <a:t>Step 2:</a:t>
            </a:r>
          </a:p>
          <a:p>
            <a:r>
              <a:rPr lang="en-US" b="1"/>
              <a:t>	Verify vector-based IR drop</a:t>
            </a:r>
          </a:p>
        </p:txBody>
      </p:sp>
    </p:spTree>
    <p:extLst>
      <p:ext uri="{BB962C8B-B14F-4D97-AF65-F5344CB8AC3E}">
        <p14:creationId xmlns:p14="http://schemas.microsoft.com/office/powerpoint/2010/main" val="16915677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0010" y="2093931"/>
            <a:ext cx="447880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111F2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module load ngspice/26</a:t>
            </a:r>
          </a:p>
          <a:p>
            <a:r>
              <a:rPr lang="en-US">
                <a:solidFill>
                  <a:srgbClr val="111F2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ngspice some_circuit.sp</a:t>
            </a:r>
          </a:p>
        </p:txBody>
      </p:sp>
      <p:sp>
        <p:nvSpPr>
          <p:cNvPr id="5" name="矩形 4"/>
          <p:cNvSpPr/>
          <p:nvPr/>
        </p:nvSpPr>
        <p:spPr>
          <a:xfrm>
            <a:off x="244148" y="293531"/>
            <a:ext cx="25667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111F2C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ngspice</a:t>
            </a:r>
            <a:endParaRPr lang="en-US" sz="4800" b="1"/>
          </a:p>
        </p:txBody>
      </p:sp>
      <p:sp>
        <p:nvSpPr>
          <p:cNvPr id="7" name="矩形 6"/>
          <p:cNvSpPr/>
          <p:nvPr/>
        </p:nvSpPr>
        <p:spPr>
          <a:xfrm>
            <a:off x="613704" y="1209361"/>
            <a:ext cx="102526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/>
              <a:t>IT helped to install ngSPICE. (since ngSPICE supports mixed-signal and verilog-A)</a:t>
            </a:r>
          </a:p>
          <a:p>
            <a:r>
              <a:rPr lang="en-US" sz="2400" b="1"/>
              <a:t>Please let me know if you want other SPICE simulator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13704" y="5466387"/>
            <a:ext cx="111501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/>
              <a:t>You can find more example usage from ngSPICE homepage</a:t>
            </a:r>
          </a:p>
          <a:p>
            <a:r>
              <a:rPr lang="en-US" sz="3200" b="1"/>
              <a:t>Or /home/stor19d2p1/jchen2/folks_case/jx_static_ir/rc_test.sp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13704" y="3162506"/>
            <a:ext cx="88846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ngSPICE support four kinds of analyze mode</a:t>
            </a:r>
          </a:p>
          <a:p>
            <a:r>
              <a:rPr lang="en-US" sz="2400" b="1">
                <a:solidFill>
                  <a:srgbClr val="FF0000"/>
                </a:solidFill>
              </a:rPr>
              <a:t>.op       operating potint analysis  (stable v, for static IR drop analysis)</a:t>
            </a:r>
          </a:p>
          <a:p>
            <a:r>
              <a:rPr lang="en-US" sz="2400"/>
              <a:t>.dc        dc sweep analysis   .dc srcnam vstart vstop vincr</a:t>
            </a:r>
          </a:p>
          <a:p>
            <a:r>
              <a:rPr lang="en-US" sz="2400" b="1">
                <a:solidFill>
                  <a:srgbClr val="FF0000"/>
                </a:solidFill>
              </a:rPr>
              <a:t>.tran tstep tstop   transient analysis (for dynamic IR drop analysis)</a:t>
            </a:r>
          </a:p>
          <a:p>
            <a:r>
              <a:rPr lang="en-US" sz="2400"/>
              <a:t>.ac dec nd fstart fstop   AC analysis</a:t>
            </a:r>
          </a:p>
        </p:txBody>
      </p:sp>
    </p:spTree>
    <p:extLst>
      <p:ext uri="{BB962C8B-B14F-4D97-AF65-F5344CB8AC3E}">
        <p14:creationId xmlns:p14="http://schemas.microsoft.com/office/powerpoint/2010/main" val="32040289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27" y="272534"/>
            <a:ext cx="708174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/>
              <a:t>Static IR drop analysis</a:t>
            </a:r>
            <a:endParaRPr lang="en-US" sz="6000"/>
          </a:p>
        </p:txBody>
      </p:sp>
      <p:sp>
        <p:nvSpPr>
          <p:cNvPr id="3" name="矩形 2"/>
          <p:cNvSpPr/>
          <p:nvPr/>
        </p:nvSpPr>
        <p:spPr>
          <a:xfrm>
            <a:off x="0" y="1288197"/>
            <a:ext cx="9272218" cy="5262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/home/stor19d2p1/jchen2/</a:t>
            </a:r>
            <a:r>
              <a:rPr lang="en-US" sz="2800" b="1" dirty="0" err="1"/>
              <a:t>folks_case</a:t>
            </a:r>
            <a:r>
              <a:rPr lang="en-US" sz="2800" b="1" dirty="0"/>
              <a:t>/</a:t>
            </a:r>
            <a:r>
              <a:rPr lang="en-US" sz="2800" b="1" dirty="0" err="1"/>
              <a:t>jx_static_ir</a:t>
            </a:r>
            <a:endParaRPr lang="en-US" sz="2800" b="1" dirty="0"/>
          </a:p>
          <a:p>
            <a:endParaRPr lang="en-US" sz="2800" b="1" dirty="0"/>
          </a:p>
          <a:p>
            <a:r>
              <a:rPr lang="en-US" sz="2800" b="1" dirty="0"/>
              <a:t>You can check the static IR drop using script : </a:t>
            </a:r>
            <a:r>
              <a:rPr lang="en-US" sz="2800" b="1" dirty="0" err="1">
                <a:solidFill>
                  <a:srgbClr val="00B050"/>
                </a:solidFill>
              </a:rPr>
              <a:t>test_static_ir.tcl</a:t>
            </a:r>
            <a:endParaRPr lang="en-US" sz="2800" b="1" dirty="0">
              <a:solidFill>
                <a:srgbClr val="00B050"/>
              </a:solidFill>
            </a:endParaRPr>
          </a:p>
          <a:p>
            <a:r>
              <a:rPr lang="en-US" sz="2800" b="1" dirty="0"/>
              <a:t>PG network SPICE model: </a:t>
            </a:r>
            <a:r>
              <a:rPr lang="en-US" sz="2800" b="1" dirty="0" err="1">
                <a:solidFill>
                  <a:srgbClr val="00B050"/>
                </a:solidFill>
              </a:rPr>
              <a:t>pg.sp</a:t>
            </a:r>
            <a:endParaRPr lang="en-US" sz="2800" b="1" dirty="0">
              <a:solidFill>
                <a:srgbClr val="00B050"/>
              </a:solidFill>
            </a:endParaRPr>
          </a:p>
          <a:p>
            <a:r>
              <a:rPr lang="en-US" sz="2800" b="1" dirty="0"/>
              <a:t>SPICE static IR drop result: </a:t>
            </a:r>
            <a:r>
              <a:rPr lang="en-US" sz="2800" b="1" dirty="0" err="1">
                <a:solidFill>
                  <a:srgbClr val="00B050"/>
                </a:solidFill>
              </a:rPr>
              <a:t>static_ir_result</a:t>
            </a:r>
            <a:endParaRPr lang="en-US" sz="2800" b="1" dirty="0">
              <a:solidFill>
                <a:srgbClr val="00B050"/>
              </a:solidFill>
            </a:endParaRPr>
          </a:p>
          <a:p>
            <a:endParaRPr lang="en-US" sz="2800" b="1" dirty="0"/>
          </a:p>
          <a:p>
            <a:r>
              <a:rPr lang="en-US" sz="2800" b="1" dirty="0"/>
              <a:t>You can run:</a:t>
            </a:r>
          </a:p>
          <a:p>
            <a:r>
              <a:rPr lang="en-US" sz="2800" b="1" dirty="0"/>
              <a:t>    </a:t>
            </a:r>
            <a:r>
              <a:rPr lang="en-US" sz="2800" b="1" dirty="0" err="1"/>
              <a:t>ngSPICE</a:t>
            </a:r>
            <a:r>
              <a:rPr lang="en-US" sz="2800" b="1" dirty="0"/>
              <a:t>  </a:t>
            </a:r>
            <a:r>
              <a:rPr lang="en-US" sz="2800" b="1" dirty="0" err="1"/>
              <a:t>pg.sp</a:t>
            </a:r>
            <a:endParaRPr lang="en-US" sz="2800" b="1" dirty="0"/>
          </a:p>
          <a:p>
            <a:r>
              <a:rPr lang="en-US" sz="2800" b="1" dirty="0"/>
              <a:t>In the </a:t>
            </a:r>
            <a:r>
              <a:rPr lang="en-US" sz="2800" b="1" dirty="0" err="1"/>
              <a:t>ngSPICE</a:t>
            </a:r>
            <a:r>
              <a:rPr lang="en-US" sz="2800" b="1" dirty="0"/>
              <a:t> shell run:</a:t>
            </a:r>
          </a:p>
          <a:p>
            <a:r>
              <a:rPr lang="en-US" sz="2800" b="1" dirty="0"/>
              <a:t>   -&gt;  op</a:t>
            </a:r>
          </a:p>
          <a:p>
            <a:r>
              <a:rPr lang="en-US" sz="2800" b="1" dirty="0"/>
              <a:t>To perform static IR analysis</a:t>
            </a:r>
          </a:p>
          <a:p>
            <a:r>
              <a:rPr lang="en-US" sz="2800" b="1" dirty="0"/>
              <a:t>(takes </a:t>
            </a:r>
            <a:r>
              <a:rPr lang="en-US" sz="2800" dirty="0"/>
              <a:t>8797.436 seconds.</a:t>
            </a:r>
            <a:r>
              <a:rPr lang="en-US" sz="2800" b="1" dirty="0"/>
              <a:t>)</a:t>
            </a:r>
            <a:endParaRPr 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6109" y="3917752"/>
            <a:ext cx="7343168" cy="245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1832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2" y="1200150"/>
            <a:ext cx="11915587" cy="5462587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5753686" y="5781822"/>
            <a:ext cx="4670474" cy="37982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文本框 3"/>
          <p:cNvSpPr txBox="1"/>
          <p:nvPr/>
        </p:nvSpPr>
        <p:spPr>
          <a:xfrm>
            <a:off x="9096440" y="5412490"/>
            <a:ext cx="3033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Target node, node id and coor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2873828" y="3951094"/>
            <a:ext cx="2104571" cy="95473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文本框 5"/>
          <p:cNvSpPr txBox="1"/>
          <p:nvPr/>
        </p:nvSpPr>
        <p:spPr>
          <a:xfrm>
            <a:off x="2560245" y="5043158"/>
            <a:ext cx="293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In the GUI, I found 5mV drop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033026" y="2174600"/>
            <a:ext cx="3096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ngSPICE dump voltage of node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9434285" y="2604388"/>
            <a:ext cx="2104571" cy="29847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圆角矩形 8"/>
          <p:cNvSpPr/>
          <p:nvPr/>
        </p:nvSpPr>
        <p:spPr>
          <a:xfrm>
            <a:off x="6172105" y="3468914"/>
            <a:ext cx="2104571" cy="20033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文本框 9"/>
          <p:cNvSpPr txBox="1"/>
          <p:nvPr/>
        </p:nvSpPr>
        <p:spPr>
          <a:xfrm>
            <a:off x="5936153" y="3099582"/>
            <a:ext cx="2908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Node 1 is very close to 1.075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12967" y="217714"/>
            <a:ext cx="7219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/>
              <a:t>Primilarly check using ARM A5, 1.08 VDD result</a:t>
            </a:r>
          </a:p>
        </p:txBody>
      </p:sp>
    </p:spTree>
    <p:extLst>
      <p:ext uri="{BB962C8B-B14F-4D97-AF65-F5344CB8AC3E}">
        <p14:creationId xmlns:p14="http://schemas.microsoft.com/office/powerpoint/2010/main" val="2691036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矩形标注 186"/>
          <p:cNvSpPr/>
          <p:nvPr/>
        </p:nvSpPr>
        <p:spPr>
          <a:xfrm>
            <a:off x="4773510" y="2049715"/>
            <a:ext cx="2370969" cy="2522266"/>
          </a:xfrm>
          <a:prstGeom prst="wedgeRectCallout">
            <a:avLst>
              <a:gd name="adj1" fmla="val 107494"/>
              <a:gd name="adj2" fmla="val -514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本框 1"/>
          <p:cNvSpPr txBox="1"/>
          <p:nvPr/>
        </p:nvSpPr>
        <p:spPr>
          <a:xfrm>
            <a:off x="323744" y="194030"/>
            <a:ext cx="102795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Why dynamic IR drop happens?</a:t>
            </a:r>
          </a:p>
        </p:txBody>
      </p:sp>
      <p:pic>
        <p:nvPicPr>
          <p:cNvPr id="127" name="图片 1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860" y="2418839"/>
            <a:ext cx="4129039" cy="2154281"/>
          </a:xfrm>
          <a:prstGeom prst="rect">
            <a:avLst/>
          </a:prstGeom>
        </p:spPr>
      </p:pic>
      <p:sp>
        <p:nvSpPr>
          <p:cNvPr id="129" name="椭圆 128"/>
          <p:cNvSpPr/>
          <p:nvPr/>
        </p:nvSpPr>
        <p:spPr>
          <a:xfrm>
            <a:off x="2214584" y="2529566"/>
            <a:ext cx="1634442" cy="15177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椭圆 129"/>
          <p:cNvSpPr/>
          <p:nvPr/>
        </p:nvSpPr>
        <p:spPr>
          <a:xfrm>
            <a:off x="1440786" y="2333738"/>
            <a:ext cx="562708" cy="2185271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组合 133"/>
          <p:cNvGrpSpPr/>
          <p:nvPr/>
        </p:nvGrpSpPr>
        <p:grpSpPr>
          <a:xfrm>
            <a:off x="7743190" y="2029296"/>
            <a:ext cx="3894667" cy="1049866"/>
            <a:chOff x="2328331" y="3759538"/>
            <a:chExt cx="3894667" cy="1049866"/>
          </a:xfrm>
        </p:grpSpPr>
        <p:grpSp>
          <p:nvGrpSpPr>
            <p:cNvPr id="135" name="组合 134"/>
            <p:cNvGrpSpPr/>
            <p:nvPr/>
          </p:nvGrpSpPr>
          <p:grpSpPr>
            <a:xfrm>
              <a:off x="2328331" y="3759538"/>
              <a:ext cx="3894667" cy="1049866"/>
              <a:chOff x="1930398" y="4020796"/>
              <a:chExt cx="3894667" cy="1049866"/>
            </a:xfrm>
          </p:grpSpPr>
          <p:sp>
            <p:nvSpPr>
              <p:cNvPr id="138" name="平行四边形 137"/>
              <p:cNvSpPr/>
              <p:nvPr/>
            </p:nvSpPr>
            <p:spPr>
              <a:xfrm>
                <a:off x="1930398" y="4020796"/>
                <a:ext cx="3894667" cy="1049866"/>
              </a:xfrm>
              <a:prstGeom prst="parallelogram">
                <a:avLst>
                  <a:gd name="adj" fmla="val 118548"/>
                </a:avLst>
              </a:prstGeom>
              <a:solidFill>
                <a:srgbClr val="00B050">
                  <a:alpha val="17000"/>
                </a:srgb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9" name="直接连接符 138"/>
              <p:cNvCxnSpPr/>
              <p:nvPr/>
            </p:nvCxnSpPr>
            <p:spPr>
              <a:xfrm>
                <a:off x="2362199" y="4717143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2777066" y="4354286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36" name="直接连接符 135"/>
            <p:cNvCxnSpPr/>
            <p:nvPr/>
          </p:nvCxnSpPr>
          <p:spPr>
            <a:xfrm flipH="1">
              <a:off x="3156255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flipH="1">
              <a:off x="4269620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1" name="平行四边形 140"/>
          <p:cNvSpPr/>
          <p:nvPr/>
        </p:nvSpPr>
        <p:spPr>
          <a:xfrm>
            <a:off x="7743191" y="1791892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1">
              <a:alpha val="63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2" name="直接连接符 141"/>
          <p:cNvCxnSpPr/>
          <p:nvPr/>
        </p:nvCxnSpPr>
        <p:spPr>
          <a:xfrm flipH="1">
            <a:off x="8014125" y="1944291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3" name="直接连接符 142"/>
          <p:cNvCxnSpPr/>
          <p:nvPr/>
        </p:nvCxnSpPr>
        <p:spPr>
          <a:xfrm flipH="1">
            <a:off x="7844792" y="2096691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4" name="直接连接符 143"/>
          <p:cNvCxnSpPr/>
          <p:nvPr/>
        </p:nvCxnSpPr>
        <p:spPr>
          <a:xfrm flipH="1">
            <a:off x="7599258" y="2316825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5" name="直接连接符 144"/>
          <p:cNvCxnSpPr/>
          <p:nvPr/>
        </p:nvCxnSpPr>
        <p:spPr>
          <a:xfrm flipH="1">
            <a:off x="11460058" y="1944291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6" name="直接连接符 145"/>
          <p:cNvCxnSpPr/>
          <p:nvPr/>
        </p:nvCxnSpPr>
        <p:spPr>
          <a:xfrm flipH="1">
            <a:off x="11265324" y="2130558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7" name="直接连接符 146"/>
          <p:cNvCxnSpPr/>
          <p:nvPr/>
        </p:nvCxnSpPr>
        <p:spPr>
          <a:xfrm flipH="1">
            <a:off x="11062124" y="2282958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8" name="直接连接符 147"/>
          <p:cNvCxnSpPr>
            <a:stCxn id="141" idx="0"/>
          </p:cNvCxnSpPr>
          <p:nvPr/>
        </p:nvCxnSpPr>
        <p:spPr>
          <a:xfrm flipH="1">
            <a:off x="8606793" y="1791892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9" name="直接连接符 148"/>
          <p:cNvCxnSpPr/>
          <p:nvPr/>
        </p:nvCxnSpPr>
        <p:spPr>
          <a:xfrm flipH="1">
            <a:off x="9720158" y="1791892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0" name="等腰三角形 149"/>
          <p:cNvSpPr/>
          <p:nvPr/>
        </p:nvSpPr>
        <p:spPr>
          <a:xfrm rot="5400000">
            <a:off x="8287143" y="3292133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等腰三角形 150"/>
          <p:cNvSpPr/>
          <p:nvPr/>
        </p:nvSpPr>
        <p:spPr>
          <a:xfrm rot="5400000">
            <a:off x="9412109" y="3292263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2" name="直接连接符 151"/>
          <p:cNvCxnSpPr>
            <a:stCxn id="138" idx="4"/>
            <a:endCxn id="151" idx="1"/>
          </p:cNvCxnSpPr>
          <p:nvPr/>
        </p:nvCxnSpPr>
        <p:spPr>
          <a:xfrm flipH="1">
            <a:off x="9684480" y="3079162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3" name="直接连接符 152"/>
          <p:cNvCxnSpPr/>
          <p:nvPr/>
        </p:nvCxnSpPr>
        <p:spPr>
          <a:xfrm flipH="1">
            <a:off x="8559514" y="3088836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4" name="直接连接符 153"/>
          <p:cNvCxnSpPr>
            <a:stCxn id="150" idx="0"/>
            <a:endCxn id="151" idx="3"/>
          </p:cNvCxnSpPr>
          <p:nvPr/>
        </p:nvCxnSpPr>
        <p:spPr>
          <a:xfrm>
            <a:off x="8755230" y="3487850"/>
            <a:ext cx="733534" cy="1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平行四边形 156"/>
          <p:cNvSpPr/>
          <p:nvPr/>
        </p:nvSpPr>
        <p:spPr>
          <a:xfrm>
            <a:off x="6963634" y="4035592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2">
              <a:lumMod val="20000"/>
              <a:lumOff val="80000"/>
              <a:alpha val="62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直接连接符 157"/>
          <p:cNvCxnSpPr>
            <a:stCxn id="151" idx="5"/>
          </p:cNvCxnSpPr>
          <p:nvPr/>
        </p:nvCxnSpPr>
        <p:spPr>
          <a:xfrm flipH="1">
            <a:off x="9684479" y="3624165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/>
          <p:nvPr/>
        </p:nvCxnSpPr>
        <p:spPr>
          <a:xfrm flipH="1">
            <a:off x="8533763" y="3624165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组合 163"/>
          <p:cNvGrpSpPr/>
          <p:nvPr/>
        </p:nvGrpSpPr>
        <p:grpSpPr>
          <a:xfrm>
            <a:off x="8497010" y="4995990"/>
            <a:ext cx="1477433" cy="787790"/>
            <a:chOff x="3224107" y="5824794"/>
            <a:chExt cx="1477433" cy="787790"/>
          </a:xfrm>
        </p:grpSpPr>
        <p:sp>
          <p:nvSpPr>
            <p:cNvPr id="163" name="矩形标注 162"/>
            <p:cNvSpPr/>
            <p:nvPr/>
          </p:nvSpPr>
          <p:spPr>
            <a:xfrm>
              <a:off x="3224107" y="5824794"/>
              <a:ext cx="1477433" cy="787790"/>
            </a:xfrm>
            <a:prstGeom prst="wedgeRectCallout">
              <a:avLst>
                <a:gd name="adj1" fmla="val -8818"/>
                <a:gd name="adj2" fmla="val -2327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2" name="肘形连接符 161"/>
            <p:cNvCxnSpPr/>
            <p:nvPr/>
          </p:nvCxnSpPr>
          <p:spPr>
            <a:xfrm flipV="1">
              <a:off x="3372472" y="6014807"/>
              <a:ext cx="1005808" cy="407764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任意多边形 164"/>
          <p:cNvSpPr/>
          <p:nvPr/>
        </p:nvSpPr>
        <p:spPr>
          <a:xfrm>
            <a:off x="7607495" y="2201382"/>
            <a:ext cx="1786597" cy="1209821"/>
          </a:xfrm>
          <a:custGeom>
            <a:avLst/>
            <a:gdLst>
              <a:gd name="connsiteX0" fmla="*/ 0 w 1786597"/>
              <a:gd name="connsiteY0" fmla="*/ 0 h 1209821"/>
              <a:gd name="connsiteX1" fmla="*/ 379828 w 1786597"/>
              <a:gd name="connsiteY1" fmla="*/ 56271 h 1209821"/>
              <a:gd name="connsiteX2" fmla="*/ 717453 w 1786597"/>
              <a:gd name="connsiteY2" fmla="*/ 42203 h 1209821"/>
              <a:gd name="connsiteX3" fmla="*/ 956603 w 1786597"/>
              <a:gd name="connsiteY3" fmla="*/ 28135 h 1209821"/>
              <a:gd name="connsiteX4" fmla="*/ 1252025 w 1786597"/>
              <a:gd name="connsiteY4" fmla="*/ 56271 h 1209821"/>
              <a:gd name="connsiteX5" fmla="*/ 1392702 w 1786597"/>
              <a:gd name="connsiteY5" fmla="*/ 168812 h 1209821"/>
              <a:gd name="connsiteX6" fmla="*/ 1012874 w 1786597"/>
              <a:gd name="connsiteY6" fmla="*/ 478301 h 1209821"/>
              <a:gd name="connsiteX7" fmla="*/ 1012874 w 1786597"/>
              <a:gd name="connsiteY7" fmla="*/ 661181 h 1209821"/>
              <a:gd name="connsiteX8" fmla="*/ 1434905 w 1786597"/>
              <a:gd name="connsiteY8" fmla="*/ 604911 h 1209821"/>
              <a:gd name="connsiteX9" fmla="*/ 1280160 w 1786597"/>
              <a:gd name="connsiteY9" fmla="*/ 731520 h 1209821"/>
              <a:gd name="connsiteX10" fmla="*/ 1055077 w 1786597"/>
              <a:gd name="connsiteY10" fmla="*/ 844061 h 1209821"/>
              <a:gd name="connsiteX11" fmla="*/ 1012874 w 1786597"/>
              <a:gd name="connsiteY11" fmla="*/ 1026941 h 1209821"/>
              <a:gd name="connsiteX12" fmla="*/ 1055077 w 1786597"/>
              <a:gd name="connsiteY12" fmla="*/ 1083212 h 1209821"/>
              <a:gd name="connsiteX13" fmla="*/ 1125416 w 1786597"/>
              <a:gd name="connsiteY13" fmla="*/ 1167618 h 1209821"/>
              <a:gd name="connsiteX14" fmla="*/ 1322363 w 1786597"/>
              <a:gd name="connsiteY14" fmla="*/ 1181686 h 1209821"/>
              <a:gd name="connsiteX15" fmla="*/ 1491176 w 1786597"/>
              <a:gd name="connsiteY15" fmla="*/ 1181686 h 1209821"/>
              <a:gd name="connsiteX16" fmla="*/ 1786597 w 1786597"/>
              <a:gd name="connsiteY16" fmla="*/ 1209821 h 120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86597" h="1209821">
                <a:moveTo>
                  <a:pt x="0" y="0"/>
                </a:moveTo>
                <a:cubicBezTo>
                  <a:pt x="130126" y="24618"/>
                  <a:pt x="260253" y="49237"/>
                  <a:pt x="379828" y="56271"/>
                </a:cubicBezTo>
                <a:cubicBezTo>
                  <a:pt x="499403" y="63305"/>
                  <a:pt x="621324" y="46892"/>
                  <a:pt x="717453" y="42203"/>
                </a:cubicBezTo>
                <a:cubicBezTo>
                  <a:pt x="813582" y="37514"/>
                  <a:pt x="867508" y="25790"/>
                  <a:pt x="956603" y="28135"/>
                </a:cubicBezTo>
                <a:cubicBezTo>
                  <a:pt x="1045698" y="30480"/>
                  <a:pt x="1179342" y="32825"/>
                  <a:pt x="1252025" y="56271"/>
                </a:cubicBezTo>
                <a:cubicBezTo>
                  <a:pt x="1324708" y="79717"/>
                  <a:pt x="1432560" y="98474"/>
                  <a:pt x="1392702" y="168812"/>
                </a:cubicBezTo>
                <a:cubicBezTo>
                  <a:pt x="1352844" y="239150"/>
                  <a:pt x="1076179" y="396240"/>
                  <a:pt x="1012874" y="478301"/>
                </a:cubicBezTo>
                <a:cubicBezTo>
                  <a:pt x="949569" y="560362"/>
                  <a:pt x="942536" y="640079"/>
                  <a:pt x="1012874" y="661181"/>
                </a:cubicBezTo>
                <a:cubicBezTo>
                  <a:pt x="1083213" y="682283"/>
                  <a:pt x="1390357" y="593188"/>
                  <a:pt x="1434905" y="604911"/>
                </a:cubicBezTo>
                <a:cubicBezTo>
                  <a:pt x="1479453" y="616634"/>
                  <a:pt x="1343465" y="691662"/>
                  <a:pt x="1280160" y="731520"/>
                </a:cubicBezTo>
                <a:cubicBezTo>
                  <a:pt x="1216855" y="771378"/>
                  <a:pt x="1099624" y="794824"/>
                  <a:pt x="1055077" y="844061"/>
                </a:cubicBezTo>
                <a:cubicBezTo>
                  <a:pt x="1010530" y="893298"/>
                  <a:pt x="1012874" y="1026941"/>
                  <a:pt x="1012874" y="1026941"/>
                </a:cubicBezTo>
                <a:cubicBezTo>
                  <a:pt x="1012874" y="1066799"/>
                  <a:pt x="1036320" y="1059766"/>
                  <a:pt x="1055077" y="1083212"/>
                </a:cubicBezTo>
                <a:cubicBezTo>
                  <a:pt x="1073834" y="1106658"/>
                  <a:pt x="1080868" y="1151206"/>
                  <a:pt x="1125416" y="1167618"/>
                </a:cubicBezTo>
                <a:cubicBezTo>
                  <a:pt x="1169964" y="1184030"/>
                  <a:pt x="1261403" y="1179341"/>
                  <a:pt x="1322363" y="1181686"/>
                </a:cubicBezTo>
                <a:cubicBezTo>
                  <a:pt x="1383323" y="1184031"/>
                  <a:pt x="1413804" y="1176997"/>
                  <a:pt x="1491176" y="1181686"/>
                </a:cubicBezTo>
                <a:cubicBezTo>
                  <a:pt x="1568548" y="1186375"/>
                  <a:pt x="1677572" y="1198098"/>
                  <a:pt x="1786597" y="1209821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6" name="组合 185"/>
          <p:cNvGrpSpPr/>
          <p:nvPr/>
        </p:nvGrpSpPr>
        <p:grpSpPr>
          <a:xfrm>
            <a:off x="4875417" y="2110046"/>
            <a:ext cx="2163000" cy="2375006"/>
            <a:chOff x="4425475" y="1779714"/>
            <a:chExt cx="2163000" cy="2695352"/>
          </a:xfrm>
        </p:grpSpPr>
        <p:sp>
          <p:nvSpPr>
            <p:cNvPr id="166" name="任意多边形 165"/>
            <p:cNvSpPr/>
            <p:nvPr/>
          </p:nvSpPr>
          <p:spPr>
            <a:xfrm>
              <a:off x="4629046" y="2135556"/>
              <a:ext cx="1393372" cy="939186"/>
            </a:xfrm>
            <a:custGeom>
              <a:avLst/>
              <a:gdLst>
                <a:gd name="connsiteX0" fmla="*/ 0 w 1393372"/>
                <a:gd name="connsiteY0" fmla="*/ 1181722 h 1181722"/>
                <a:gd name="connsiteX1" fmla="*/ 362858 w 1393372"/>
                <a:gd name="connsiteY1" fmla="*/ 1123664 h 1181722"/>
                <a:gd name="connsiteX2" fmla="*/ 435429 w 1393372"/>
                <a:gd name="connsiteY2" fmla="*/ 891436 h 1181722"/>
                <a:gd name="connsiteX3" fmla="*/ 566058 w 1393372"/>
                <a:gd name="connsiteY3" fmla="*/ 107664 h 1181722"/>
                <a:gd name="connsiteX4" fmla="*/ 667658 w 1393372"/>
                <a:gd name="connsiteY4" fmla="*/ 64122 h 1181722"/>
                <a:gd name="connsiteX5" fmla="*/ 725715 w 1393372"/>
                <a:gd name="connsiteY5" fmla="*/ 644693 h 1181722"/>
                <a:gd name="connsiteX6" fmla="*/ 812800 w 1393372"/>
                <a:gd name="connsiteY6" fmla="*/ 833379 h 1181722"/>
                <a:gd name="connsiteX7" fmla="*/ 1059543 w 1393372"/>
                <a:gd name="connsiteY7" fmla="*/ 1051093 h 1181722"/>
                <a:gd name="connsiteX8" fmla="*/ 1393372 w 1393372"/>
                <a:gd name="connsiteY8" fmla="*/ 1167207 h 118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3372" h="1181722">
                  <a:moveTo>
                    <a:pt x="0" y="1181722"/>
                  </a:moveTo>
                  <a:cubicBezTo>
                    <a:pt x="145143" y="1176883"/>
                    <a:pt x="290287" y="1172045"/>
                    <a:pt x="362858" y="1123664"/>
                  </a:cubicBezTo>
                  <a:cubicBezTo>
                    <a:pt x="435429" y="1075283"/>
                    <a:pt x="401562" y="1060769"/>
                    <a:pt x="435429" y="891436"/>
                  </a:cubicBezTo>
                  <a:cubicBezTo>
                    <a:pt x="469296" y="722103"/>
                    <a:pt x="527353" y="245550"/>
                    <a:pt x="566058" y="107664"/>
                  </a:cubicBezTo>
                  <a:cubicBezTo>
                    <a:pt x="604763" y="-30222"/>
                    <a:pt x="641049" y="-25383"/>
                    <a:pt x="667658" y="64122"/>
                  </a:cubicBezTo>
                  <a:cubicBezTo>
                    <a:pt x="694267" y="153627"/>
                    <a:pt x="701525" y="516484"/>
                    <a:pt x="725715" y="644693"/>
                  </a:cubicBezTo>
                  <a:cubicBezTo>
                    <a:pt x="749905" y="772902"/>
                    <a:pt x="757162" y="765646"/>
                    <a:pt x="812800" y="833379"/>
                  </a:cubicBezTo>
                  <a:cubicBezTo>
                    <a:pt x="868438" y="901112"/>
                    <a:pt x="962781" y="995455"/>
                    <a:pt x="1059543" y="1051093"/>
                  </a:cubicBezTo>
                  <a:cubicBezTo>
                    <a:pt x="1156305" y="1106731"/>
                    <a:pt x="1274838" y="1136969"/>
                    <a:pt x="1393372" y="116720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任意多边形 166"/>
            <p:cNvSpPr/>
            <p:nvPr/>
          </p:nvSpPr>
          <p:spPr>
            <a:xfrm>
              <a:off x="4660817" y="3665246"/>
              <a:ext cx="1494972" cy="717047"/>
            </a:xfrm>
            <a:custGeom>
              <a:avLst/>
              <a:gdLst>
                <a:gd name="connsiteX0" fmla="*/ 0 w 1494972"/>
                <a:gd name="connsiteY0" fmla="*/ 5586 h 717047"/>
                <a:gd name="connsiteX1" fmla="*/ 362858 w 1494972"/>
                <a:gd name="connsiteY1" fmla="*/ 5586 h 717047"/>
                <a:gd name="connsiteX2" fmla="*/ 420915 w 1494972"/>
                <a:gd name="connsiteY2" fmla="*/ 63643 h 717047"/>
                <a:gd name="connsiteX3" fmla="*/ 449943 w 1494972"/>
                <a:gd name="connsiteY3" fmla="*/ 470043 h 717047"/>
                <a:gd name="connsiteX4" fmla="*/ 493486 w 1494972"/>
                <a:gd name="connsiteY4" fmla="*/ 716786 h 717047"/>
                <a:gd name="connsiteX5" fmla="*/ 638629 w 1494972"/>
                <a:gd name="connsiteY5" fmla="*/ 426500 h 717047"/>
                <a:gd name="connsiteX6" fmla="*/ 740229 w 1494972"/>
                <a:gd name="connsiteY6" fmla="*/ 92671 h 717047"/>
                <a:gd name="connsiteX7" fmla="*/ 899886 w 1494972"/>
                <a:gd name="connsiteY7" fmla="*/ 34614 h 717047"/>
                <a:gd name="connsiteX8" fmla="*/ 1219200 w 1494972"/>
                <a:gd name="connsiteY8" fmla="*/ 34614 h 717047"/>
                <a:gd name="connsiteX9" fmla="*/ 1494972 w 1494972"/>
                <a:gd name="connsiteY9" fmla="*/ 34614 h 717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4972" h="717047">
                  <a:moveTo>
                    <a:pt x="0" y="5586"/>
                  </a:moveTo>
                  <a:cubicBezTo>
                    <a:pt x="146352" y="748"/>
                    <a:pt x="292705" y="-4090"/>
                    <a:pt x="362858" y="5586"/>
                  </a:cubicBezTo>
                  <a:cubicBezTo>
                    <a:pt x="433011" y="15262"/>
                    <a:pt x="406401" y="-13766"/>
                    <a:pt x="420915" y="63643"/>
                  </a:cubicBezTo>
                  <a:cubicBezTo>
                    <a:pt x="435429" y="141052"/>
                    <a:pt x="437848" y="361186"/>
                    <a:pt x="449943" y="470043"/>
                  </a:cubicBezTo>
                  <a:cubicBezTo>
                    <a:pt x="462038" y="578900"/>
                    <a:pt x="462038" y="724043"/>
                    <a:pt x="493486" y="716786"/>
                  </a:cubicBezTo>
                  <a:cubicBezTo>
                    <a:pt x="524934" y="709529"/>
                    <a:pt x="597505" y="530519"/>
                    <a:pt x="638629" y="426500"/>
                  </a:cubicBezTo>
                  <a:cubicBezTo>
                    <a:pt x="679753" y="322481"/>
                    <a:pt x="696686" y="157985"/>
                    <a:pt x="740229" y="92671"/>
                  </a:cubicBezTo>
                  <a:cubicBezTo>
                    <a:pt x="783772" y="27357"/>
                    <a:pt x="820057" y="44290"/>
                    <a:pt x="899886" y="34614"/>
                  </a:cubicBezTo>
                  <a:cubicBezTo>
                    <a:pt x="979715" y="24938"/>
                    <a:pt x="1219200" y="34614"/>
                    <a:pt x="1219200" y="34614"/>
                  </a:cubicBezTo>
                  <a:lnTo>
                    <a:pt x="1494972" y="3461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9" name="直接箭头连接符 168"/>
            <p:cNvCxnSpPr/>
            <p:nvPr/>
          </p:nvCxnSpPr>
          <p:spPr>
            <a:xfrm>
              <a:off x="4469389" y="3205492"/>
              <a:ext cx="21190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箭头连接符 169"/>
            <p:cNvCxnSpPr/>
            <p:nvPr/>
          </p:nvCxnSpPr>
          <p:spPr>
            <a:xfrm>
              <a:off x="4469389" y="4461834"/>
              <a:ext cx="21190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箭头连接符 171"/>
            <p:cNvCxnSpPr/>
            <p:nvPr/>
          </p:nvCxnSpPr>
          <p:spPr>
            <a:xfrm flipV="1">
              <a:off x="4469389" y="1898152"/>
              <a:ext cx="0" cy="13073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 flipV="1">
              <a:off x="4469389" y="3404267"/>
              <a:ext cx="0" cy="1070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文本框 176"/>
            <p:cNvSpPr txBox="1"/>
            <p:nvPr/>
          </p:nvSpPr>
          <p:spPr>
            <a:xfrm>
              <a:off x="6324257" y="2894184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</a:t>
              </a:r>
            </a:p>
          </p:txBody>
        </p:sp>
        <p:sp>
          <p:nvSpPr>
            <p:cNvPr id="178" name="文本框 177"/>
            <p:cNvSpPr txBox="1"/>
            <p:nvPr/>
          </p:nvSpPr>
          <p:spPr>
            <a:xfrm>
              <a:off x="6324257" y="4105734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</a:t>
              </a:r>
            </a:p>
          </p:txBody>
        </p:sp>
        <p:sp>
          <p:nvSpPr>
            <p:cNvPr id="179" name="文本框 178"/>
            <p:cNvSpPr txBox="1"/>
            <p:nvPr/>
          </p:nvSpPr>
          <p:spPr>
            <a:xfrm>
              <a:off x="4425475" y="3262466"/>
              <a:ext cx="14729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VDD (IR drop)</a:t>
              </a:r>
            </a:p>
          </p:txBody>
        </p:sp>
        <p:sp>
          <p:nvSpPr>
            <p:cNvPr id="180" name="文本框 179"/>
            <p:cNvSpPr txBox="1"/>
            <p:nvPr/>
          </p:nvSpPr>
          <p:spPr>
            <a:xfrm>
              <a:off x="4469389" y="1779714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</a:t>
              </a:r>
            </a:p>
          </p:txBody>
        </p:sp>
      </p:grpSp>
      <p:sp>
        <p:nvSpPr>
          <p:cNvPr id="181" name="任意多边形 180"/>
          <p:cNvSpPr/>
          <p:nvPr/>
        </p:nvSpPr>
        <p:spPr>
          <a:xfrm flipV="1">
            <a:off x="4617755" y="5893472"/>
            <a:ext cx="1494972" cy="651567"/>
          </a:xfrm>
          <a:custGeom>
            <a:avLst/>
            <a:gdLst>
              <a:gd name="connsiteX0" fmla="*/ 0 w 1494972"/>
              <a:gd name="connsiteY0" fmla="*/ 5586 h 717047"/>
              <a:gd name="connsiteX1" fmla="*/ 362858 w 1494972"/>
              <a:gd name="connsiteY1" fmla="*/ 5586 h 717047"/>
              <a:gd name="connsiteX2" fmla="*/ 420915 w 1494972"/>
              <a:gd name="connsiteY2" fmla="*/ 63643 h 717047"/>
              <a:gd name="connsiteX3" fmla="*/ 449943 w 1494972"/>
              <a:gd name="connsiteY3" fmla="*/ 470043 h 717047"/>
              <a:gd name="connsiteX4" fmla="*/ 493486 w 1494972"/>
              <a:gd name="connsiteY4" fmla="*/ 716786 h 717047"/>
              <a:gd name="connsiteX5" fmla="*/ 638629 w 1494972"/>
              <a:gd name="connsiteY5" fmla="*/ 426500 h 717047"/>
              <a:gd name="connsiteX6" fmla="*/ 740229 w 1494972"/>
              <a:gd name="connsiteY6" fmla="*/ 92671 h 717047"/>
              <a:gd name="connsiteX7" fmla="*/ 899886 w 1494972"/>
              <a:gd name="connsiteY7" fmla="*/ 34614 h 717047"/>
              <a:gd name="connsiteX8" fmla="*/ 1219200 w 1494972"/>
              <a:gd name="connsiteY8" fmla="*/ 34614 h 717047"/>
              <a:gd name="connsiteX9" fmla="*/ 1494972 w 1494972"/>
              <a:gd name="connsiteY9" fmla="*/ 34614 h 71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94972" h="717047">
                <a:moveTo>
                  <a:pt x="0" y="5586"/>
                </a:moveTo>
                <a:cubicBezTo>
                  <a:pt x="146352" y="748"/>
                  <a:pt x="292705" y="-4090"/>
                  <a:pt x="362858" y="5586"/>
                </a:cubicBezTo>
                <a:cubicBezTo>
                  <a:pt x="433011" y="15262"/>
                  <a:pt x="406401" y="-13766"/>
                  <a:pt x="420915" y="63643"/>
                </a:cubicBezTo>
                <a:cubicBezTo>
                  <a:pt x="435429" y="141052"/>
                  <a:pt x="437848" y="361186"/>
                  <a:pt x="449943" y="470043"/>
                </a:cubicBezTo>
                <a:cubicBezTo>
                  <a:pt x="462038" y="578900"/>
                  <a:pt x="462038" y="724043"/>
                  <a:pt x="493486" y="716786"/>
                </a:cubicBezTo>
                <a:cubicBezTo>
                  <a:pt x="524934" y="709529"/>
                  <a:pt x="597505" y="530519"/>
                  <a:pt x="638629" y="426500"/>
                </a:cubicBezTo>
                <a:cubicBezTo>
                  <a:pt x="679753" y="322481"/>
                  <a:pt x="696686" y="157985"/>
                  <a:pt x="740229" y="92671"/>
                </a:cubicBezTo>
                <a:cubicBezTo>
                  <a:pt x="783772" y="27357"/>
                  <a:pt x="820057" y="44290"/>
                  <a:pt x="899886" y="34614"/>
                </a:cubicBezTo>
                <a:cubicBezTo>
                  <a:pt x="979715" y="24938"/>
                  <a:pt x="1219200" y="34614"/>
                  <a:pt x="1219200" y="34614"/>
                </a:cubicBezTo>
                <a:lnTo>
                  <a:pt x="1494972" y="3461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2" name="直接箭头连接符 181"/>
          <p:cNvCxnSpPr/>
          <p:nvPr/>
        </p:nvCxnSpPr>
        <p:spPr>
          <a:xfrm>
            <a:off x="4469389" y="6627658"/>
            <a:ext cx="21190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接箭头连接符 182"/>
          <p:cNvCxnSpPr/>
          <p:nvPr/>
        </p:nvCxnSpPr>
        <p:spPr>
          <a:xfrm flipV="1">
            <a:off x="4469389" y="5570091"/>
            <a:ext cx="0" cy="1070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文本框 183"/>
          <p:cNvSpPr txBox="1"/>
          <p:nvPr/>
        </p:nvSpPr>
        <p:spPr>
          <a:xfrm>
            <a:off x="6324257" y="627155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185" name="文本框 184"/>
          <p:cNvSpPr txBox="1"/>
          <p:nvPr/>
        </p:nvSpPr>
        <p:spPr>
          <a:xfrm>
            <a:off x="4425475" y="5428290"/>
            <a:ext cx="1268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VSS </a:t>
            </a:r>
            <a:r>
              <a:rPr lang="en-US" dirty="0" smtClean="0"/>
              <a:t>bounce</a:t>
            </a:r>
            <a:endParaRPr lang="en-US" dirty="0"/>
          </a:p>
        </p:txBody>
      </p:sp>
      <p:sp>
        <p:nvSpPr>
          <p:cNvPr id="188" name="文本框 187"/>
          <p:cNvSpPr txBox="1"/>
          <p:nvPr/>
        </p:nvSpPr>
        <p:spPr>
          <a:xfrm>
            <a:off x="403678" y="1185719"/>
            <a:ext cx="34814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When instance output is </a:t>
            </a:r>
            <a:r>
              <a:rPr lang="en-US" sz="2000" b="1"/>
              <a:t>rising</a:t>
            </a:r>
            <a:r>
              <a:rPr lang="en-US" sz="2000"/>
              <a:t>.</a:t>
            </a:r>
          </a:p>
          <a:p>
            <a:r>
              <a:rPr lang="en-US" sz="2000"/>
              <a:t>VDD will charge the load.</a:t>
            </a:r>
          </a:p>
          <a:p>
            <a:r>
              <a:rPr lang="en-US" sz="2000"/>
              <a:t>Cause </a:t>
            </a:r>
            <a:r>
              <a:rPr lang="en-US" sz="2000" b="1"/>
              <a:t>VDD IR drop</a:t>
            </a:r>
          </a:p>
        </p:txBody>
      </p:sp>
      <p:sp>
        <p:nvSpPr>
          <p:cNvPr id="189" name="文本框 188"/>
          <p:cNvSpPr txBox="1"/>
          <p:nvPr/>
        </p:nvSpPr>
        <p:spPr>
          <a:xfrm>
            <a:off x="403678" y="5529376"/>
            <a:ext cx="28670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Similarly, if load is </a:t>
            </a:r>
            <a:r>
              <a:rPr lang="en-US" sz="2000" b="1"/>
              <a:t>falling</a:t>
            </a:r>
          </a:p>
          <a:p>
            <a:r>
              <a:rPr lang="en-US" sz="2000"/>
              <a:t>Energy is dumping to VSS</a:t>
            </a:r>
          </a:p>
          <a:p>
            <a:r>
              <a:rPr lang="en-US" sz="2000"/>
              <a:t>Cause </a:t>
            </a:r>
            <a:r>
              <a:rPr lang="en-US" sz="2000" b="1"/>
              <a:t>VSS IR baunce </a:t>
            </a:r>
          </a:p>
        </p:txBody>
      </p:sp>
      <p:sp>
        <p:nvSpPr>
          <p:cNvPr id="3" name="任意多边形 2"/>
          <p:cNvSpPr/>
          <p:nvPr/>
        </p:nvSpPr>
        <p:spPr>
          <a:xfrm>
            <a:off x="2949100" y="4567613"/>
            <a:ext cx="1466850" cy="600075"/>
          </a:xfrm>
          <a:custGeom>
            <a:avLst/>
            <a:gdLst>
              <a:gd name="connsiteX0" fmla="*/ 0 w 1466850"/>
              <a:gd name="connsiteY0" fmla="*/ 600075 h 600075"/>
              <a:gd name="connsiteX1" fmla="*/ 190500 w 1466850"/>
              <a:gd name="connsiteY1" fmla="*/ 238125 h 600075"/>
              <a:gd name="connsiteX2" fmla="*/ 600075 w 1466850"/>
              <a:gd name="connsiteY2" fmla="*/ 47625 h 600075"/>
              <a:gd name="connsiteX3" fmla="*/ 1228725 w 1466850"/>
              <a:gd name="connsiteY3" fmla="*/ 19050 h 600075"/>
              <a:gd name="connsiteX4" fmla="*/ 1466850 w 1466850"/>
              <a:gd name="connsiteY4" fmla="*/ 0 h 60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850" h="600075">
                <a:moveTo>
                  <a:pt x="0" y="600075"/>
                </a:moveTo>
                <a:cubicBezTo>
                  <a:pt x="45244" y="465137"/>
                  <a:pt x="90488" y="330200"/>
                  <a:pt x="190500" y="238125"/>
                </a:cubicBezTo>
                <a:cubicBezTo>
                  <a:pt x="290512" y="146050"/>
                  <a:pt x="427038" y="84137"/>
                  <a:pt x="600075" y="47625"/>
                </a:cubicBezTo>
                <a:cubicBezTo>
                  <a:pt x="773112" y="11113"/>
                  <a:pt x="1084263" y="26987"/>
                  <a:pt x="1228725" y="19050"/>
                </a:cubicBezTo>
                <a:cubicBezTo>
                  <a:pt x="1373188" y="11112"/>
                  <a:pt x="1420019" y="5556"/>
                  <a:pt x="146685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箭头连接符 4"/>
          <p:cNvCxnSpPr/>
          <p:nvPr/>
        </p:nvCxnSpPr>
        <p:spPr>
          <a:xfrm>
            <a:off x="2463379" y="3426373"/>
            <a:ext cx="670346" cy="1092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425279" y="5085458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“0”</a:t>
            </a:r>
            <a:endParaRPr lang="zh-CN" alt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773154" y="4225229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“1”</a:t>
            </a:r>
            <a:endParaRPr lang="zh-CN" altLang="en-US" dirty="0"/>
          </a:p>
        </p:txBody>
      </p:sp>
      <p:sp>
        <p:nvSpPr>
          <p:cNvPr id="7" name="任意多边形 6"/>
          <p:cNvSpPr/>
          <p:nvPr/>
        </p:nvSpPr>
        <p:spPr>
          <a:xfrm>
            <a:off x="2962275" y="4938537"/>
            <a:ext cx="1476375" cy="300621"/>
          </a:xfrm>
          <a:custGeom>
            <a:avLst/>
            <a:gdLst>
              <a:gd name="connsiteX0" fmla="*/ 0 w 1476375"/>
              <a:gd name="connsiteY0" fmla="*/ 224013 h 300621"/>
              <a:gd name="connsiteX1" fmla="*/ 85725 w 1476375"/>
              <a:gd name="connsiteY1" fmla="*/ 62088 h 300621"/>
              <a:gd name="connsiteX2" fmla="*/ 247650 w 1476375"/>
              <a:gd name="connsiteY2" fmla="*/ 4938 h 300621"/>
              <a:gd name="connsiteX3" fmla="*/ 438150 w 1476375"/>
              <a:gd name="connsiteY3" fmla="*/ 176388 h 300621"/>
              <a:gd name="connsiteX4" fmla="*/ 666750 w 1476375"/>
              <a:gd name="connsiteY4" fmla="*/ 252588 h 300621"/>
              <a:gd name="connsiteX5" fmla="*/ 1104900 w 1476375"/>
              <a:gd name="connsiteY5" fmla="*/ 300213 h 300621"/>
              <a:gd name="connsiteX6" fmla="*/ 1476375 w 1476375"/>
              <a:gd name="connsiteY6" fmla="*/ 271638 h 300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6375" h="300621">
                <a:moveTo>
                  <a:pt x="0" y="224013"/>
                </a:moveTo>
                <a:cubicBezTo>
                  <a:pt x="22225" y="161306"/>
                  <a:pt x="44450" y="98600"/>
                  <a:pt x="85725" y="62088"/>
                </a:cubicBezTo>
                <a:cubicBezTo>
                  <a:pt x="127000" y="25576"/>
                  <a:pt x="188913" y="-14112"/>
                  <a:pt x="247650" y="4938"/>
                </a:cubicBezTo>
                <a:cubicBezTo>
                  <a:pt x="306387" y="23988"/>
                  <a:pt x="368300" y="135113"/>
                  <a:pt x="438150" y="176388"/>
                </a:cubicBezTo>
                <a:cubicBezTo>
                  <a:pt x="508000" y="217663"/>
                  <a:pt x="555625" y="231951"/>
                  <a:pt x="666750" y="252588"/>
                </a:cubicBezTo>
                <a:cubicBezTo>
                  <a:pt x="777875" y="273225"/>
                  <a:pt x="969963" y="297038"/>
                  <a:pt x="1104900" y="300213"/>
                </a:cubicBezTo>
                <a:cubicBezTo>
                  <a:pt x="1239837" y="303388"/>
                  <a:pt x="1358106" y="287513"/>
                  <a:pt x="1476375" y="27163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3773154" y="4915616"/>
            <a:ext cx="89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“failed”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10981592" y="3742007"/>
            <a:ext cx="4044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11460058" y="3243991"/>
            <a:ext cx="697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11386038" y="3254778"/>
            <a:ext cx="385934" cy="4872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11355991" y="3254778"/>
            <a:ext cx="104067" cy="4872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10981592" y="5652540"/>
            <a:ext cx="4044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11460058" y="5154524"/>
            <a:ext cx="697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11355991" y="5165311"/>
            <a:ext cx="104067" cy="4872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11535418" y="5652540"/>
            <a:ext cx="4044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12013884" y="5154524"/>
            <a:ext cx="697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 flipV="1">
            <a:off x="11909817" y="5165311"/>
            <a:ext cx="104067" cy="4872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 flipV="1">
            <a:off x="10943912" y="5928403"/>
            <a:ext cx="1730140" cy="527821"/>
            <a:chOff x="10981592" y="5902501"/>
            <a:chExt cx="1730140" cy="498016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10981592" y="6400517"/>
              <a:ext cx="4044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11460058" y="5902501"/>
              <a:ext cx="6978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11355991" y="5913288"/>
              <a:ext cx="104067" cy="4872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11535418" y="6400517"/>
              <a:ext cx="4044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12013884" y="5902501"/>
              <a:ext cx="6978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11909817" y="5913288"/>
              <a:ext cx="104067" cy="4872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34359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89" y="349522"/>
            <a:ext cx="11857771" cy="5912731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5846618" y="1454727"/>
            <a:ext cx="5306291" cy="457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圆角矩形 3"/>
          <p:cNvSpPr/>
          <p:nvPr/>
        </p:nvSpPr>
        <p:spPr>
          <a:xfrm>
            <a:off x="1731817" y="1801091"/>
            <a:ext cx="2479965" cy="303414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直接箭头连接符 5"/>
          <p:cNvCxnSpPr>
            <a:stCxn id="3" idx="1"/>
            <a:endCxn id="4" idx="3"/>
          </p:cNvCxnSpPr>
          <p:nvPr/>
        </p:nvCxnSpPr>
        <p:spPr>
          <a:xfrm flipH="1">
            <a:off x="4211782" y="1683327"/>
            <a:ext cx="1634836" cy="16348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1731817" y="762000"/>
            <a:ext cx="2812474" cy="692727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椭圆 7"/>
          <p:cNvSpPr/>
          <p:nvPr/>
        </p:nvSpPr>
        <p:spPr>
          <a:xfrm>
            <a:off x="4765962" y="5569526"/>
            <a:ext cx="2812474" cy="817419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任意多边形 8"/>
          <p:cNvSpPr/>
          <p:nvPr/>
        </p:nvSpPr>
        <p:spPr>
          <a:xfrm>
            <a:off x="833041" y="1108364"/>
            <a:ext cx="3946777" cy="4890654"/>
          </a:xfrm>
          <a:custGeom>
            <a:avLst/>
            <a:gdLst>
              <a:gd name="connsiteX0" fmla="*/ 898777 w 3946777"/>
              <a:gd name="connsiteY0" fmla="*/ 0 h 4890654"/>
              <a:gd name="connsiteX1" fmla="*/ 25941 w 3946777"/>
              <a:gd name="connsiteY1" fmla="*/ 1025236 h 4890654"/>
              <a:gd name="connsiteX2" fmla="*/ 386159 w 3946777"/>
              <a:gd name="connsiteY2" fmla="*/ 3394363 h 4890654"/>
              <a:gd name="connsiteX3" fmla="*/ 1937868 w 3946777"/>
              <a:gd name="connsiteY3" fmla="*/ 4502727 h 4890654"/>
              <a:gd name="connsiteX4" fmla="*/ 3946777 w 3946777"/>
              <a:gd name="connsiteY4" fmla="*/ 4890654 h 4890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6777" h="4890654">
                <a:moveTo>
                  <a:pt x="898777" y="0"/>
                </a:moveTo>
                <a:cubicBezTo>
                  <a:pt x="505077" y="229754"/>
                  <a:pt x="111377" y="459509"/>
                  <a:pt x="25941" y="1025236"/>
                </a:cubicBezTo>
                <a:cubicBezTo>
                  <a:pt x="-59495" y="1590963"/>
                  <a:pt x="67505" y="2814781"/>
                  <a:pt x="386159" y="3394363"/>
                </a:cubicBezTo>
                <a:cubicBezTo>
                  <a:pt x="704813" y="3973945"/>
                  <a:pt x="1344432" y="4253345"/>
                  <a:pt x="1937868" y="4502727"/>
                </a:cubicBezTo>
                <a:cubicBezTo>
                  <a:pt x="2531304" y="4752109"/>
                  <a:pt x="3239040" y="4821381"/>
                  <a:pt x="3946777" y="4890654"/>
                </a:cubicBezTo>
              </a:path>
            </a:pathLst>
          </a:cu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036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4457" y="377371"/>
            <a:ext cx="35143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/>
              <a:t>To start with…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1450" y="1595021"/>
            <a:ext cx="1309352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Setup a very simple </a:t>
            </a:r>
            <a:r>
              <a:rPr lang="en-US" sz="2800" dirty="0" err="1"/>
              <a:t>pg</a:t>
            </a:r>
            <a:r>
              <a:rPr lang="en-US" sz="2800" dirty="0"/>
              <a:t> network ( for example, 4X4 PG network, with four current source)</a:t>
            </a:r>
          </a:p>
          <a:p>
            <a:endParaRPr lang="en-US" sz="2800" dirty="0"/>
          </a:p>
          <a:p>
            <a:r>
              <a:rPr lang="en-US" sz="2800" dirty="0"/>
              <a:t>Run the </a:t>
            </a:r>
            <a:r>
              <a:rPr lang="en-US" sz="2800" dirty="0" err="1"/>
              <a:t>ngSPICE</a:t>
            </a:r>
            <a:r>
              <a:rPr lang="en-US" sz="2800" dirty="0"/>
              <a:t>, and try to extract voltage drop for each node.</a:t>
            </a:r>
          </a:p>
          <a:p>
            <a:endParaRPr lang="en-US" sz="2800" dirty="0"/>
          </a:p>
          <a:p>
            <a:r>
              <a:rPr lang="en-US" sz="2800" dirty="0"/>
              <a:t>Try to dump out target node (instance voltage drop ) from VP.</a:t>
            </a:r>
          </a:p>
          <a:p>
            <a:r>
              <a:rPr lang="en-US" sz="2800" dirty="0"/>
              <a:t>(You can check </a:t>
            </a:r>
            <a:r>
              <a:rPr lang="en-US" sz="2800" b="1" dirty="0" err="1"/>
              <a:t>report_power_network</a:t>
            </a:r>
            <a:r>
              <a:rPr lang="en-US" sz="2800" dirty="0"/>
              <a:t>)</a:t>
            </a:r>
          </a:p>
          <a:p>
            <a:r>
              <a:rPr lang="en-US" sz="2800" dirty="0"/>
              <a:t>If anything is missing, please let me know, I can enhance.</a:t>
            </a:r>
          </a:p>
          <a:p>
            <a:endParaRPr lang="en-US" sz="2800" dirty="0"/>
          </a:p>
          <a:p>
            <a:r>
              <a:rPr lang="en-US" sz="2800" dirty="0"/>
              <a:t>Try to compare worst static voltage drop, difference? Relative error?</a:t>
            </a:r>
          </a:p>
          <a:p>
            <a:endParaRPr lang="en-US" sz="2800" dirty="0"/>
          </a:p>
          <a:p>
            <a:r>
              <a:rPr lang="en-US" sz="2800" dirty="0"/>
              <a:t>Try to compare the voltage drop node-by-node, error, dev</a:t>
            </a:r>
            <a:r>
              <a:rPr lang="en-US" altLang="zh-CN" sz="2800" dirty="0"/>
              <a:t>iation</a:t>
            </a:r>
            <a:r>
              <a:rPr lang="en-US" sz="2800" dirty="0"/>
              <a:t>, </a:t>
            </a:r>
            <a:r>
              <a:rPr lang="en-US" altLang="zh-CN" sz="2800" dirty="0"/>
              <a:t>correlation, etc.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817821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07927" y="196334"/>
            <a:ext cx="81549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/>
              <a:t>Dynamic IR drop analysis</a:t>
            </a:r>
            <a:endParaRPr lang="en-US" sz="6000"/>
          </a:p>
        </p:txBody>
      </p:sp>
      <p:sp>
        <p:nvSpPr>
          <p:cNvPr id="11" name="文本框 10"/>
          <p:cNvSpPr txBox="1"/>
          <p:nvPr/>
        </p:nvSpPr>
        <p:spPr>
          <a:xfrm>
            <a:off x="307927" y="1457438"/>
            <a:ext cx="1087868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/home/stor19d2p1/jchen2/VP_QA_base/QA_designs_v2/ARM_tiny_case</a:t>
            </a:r>
          </a:p>
          <a:p>
            <a:endParaRPr lang="en-US" sz="2800"/>
          </a:p>
          <a:p>
            <a:r>
              <a:rPr lang="en-US" sz="2800"/>
              <a:t>A very tiny case with 400 instance (target nodes)</a:t>
            </a:r>
          </a:p>
          <a:p>
            <a:r>
              <a:rPr lang="en-US" sz="2800">
                <a:solidFill>
                  <a:srgbClr val="00B050"/>
                </a:solidFill>
              </a:rPr>
              <a:t>tiny_arm.tcl </a:t>
            </a:r>
            <a:r>
              <a:rPr lang="en-US" sz="2800"/>
              <a:t> Read design, link</a:t>
            </a:r>
          </a:p>
          <a:p>
            <a:r>
              <a:rPr lang="en-US" sz="2800">
                <a:solidFill>
                  <a:srgbClr val="00B050"/>
                </a:solidFill>
              </a:rPr>
              <a:t>tiny_sim.tcl</a:t>
            </a:r>
            <a:r>
              <a:rPr lang="en-US" sz="2800"/>
              <a:t>   script to perform simulation, generate VCD</a:t>
            </a:r>
          </a:p>
          <a:p>
            <a:r>
              <a:rPr lang="en-US" sz="2800">
                <a:solidFill>
                  <a:srgbClr val="00B050"/>
                </a:solidFill>
              </a:rPr>
              <a:t>tiny_arm_pg.tcl</a:t>
            </a:r>
            <a:r>
              <a:rPr lang="en-US" sz="2800"/>
              <a:t>  script to create power network (you can modify and try)</a:t>
            </a:r>
          </a:p>
          <a:p>
            <a:r>
              <a:rPr lang="en-US" sz="2800">
                <a:solidFill>
                  <a:srgbClr val="00B050"/>
                </a:solidFill>
              </a:rPr>
              <a:t>tiny_arm_stage2.tcl</a:t>
            </a:r>
            <a:r>
              <a:rPr lang="en-US" sz="2800"/>
              <a:t> analyze static, dynamic v-less, v-based IR drop</a:t>
            </a:r>
          </a:p>
        </p:txBody>
      </p:sp>
      <p:sp>
        <p:nvSpPr>
          <p:cNvPr id="2" name="矩形 1"/>
          <p:cNvSpPr/>
          <p:nvPr/>
        </p:nvSpPr>
        <p:spPr>
          <a:xfrm>
            <a:off x="307927" y="4811422"/>
            <a:ext cx="9929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B050"/>
                </a:solidFill>
              </a:rPr>
              <a:t>tiny_arm_dynamicir/		</a:t>
            </a:r>
            <a:r>
              <a:rPr lang="en-US" sz="2800"/>
              <a:t>dynamic IR analysis result directory</a:t>
            </a:r>
          </a:p>
        </p:txBody>
      </p:sp>
      <p:sp>
        <p:nvSpPr>
          <p:cNvPr id="3" name="矩形 2"/>
          <p:cNvSpPr/>
          <p:nvPr/>
        </p:nvSpPr>
        <p:spPr>
          <a:xfrm>
            <a:off x="859461" y="5334642"/>
            <a:ext cx="1148493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B050"/>
                </a:solidFill>
              </a:rPr>
              <a:t>pg.sp</a:t>
            </a:r>
            <a:r>
              <a:rPr lang="en-US" sz="2400"/>
              <a:t>			SPICE netlist of power network. Current source is “average current”  </a:t>
            </a:r>
          </a:p>
          <a:p>
            <a:r>
              <a:rPr lang="en-US" sz="2800">
                <a:solidFill>
                  <a:srgbClr val="00B050"/>
                </a:solidFill>
              </a:rPr>
              <a:t>pg_current.sp</a:t>
            </a:r>
            <a:r>
              <a:rPr lang="en-US" sz="2400"/>
              <a:t>	Current value of each target node + middle node</a:t>
            </a:r>
          </a:p>
          <a:p>
            <a:r>
              <a:rPr lang="en-US" sz="2800">
                <a:solidFill>
                  <a:srgbClr val="00B050"/>
                </a:solidFill>
              </a:rPr>
              <a:t>pg_voltage.sp</a:t>
            </a:r>
            <a:r>
              <a:rPr lang="en-US" sz="2400"/>
              <a:t>	voltage drop  value of each target node  + middle node</a:t>
            </a:r>
          </a:p>
        </p:txBody>
      </p:sp>
    </p:spTree>
    <p:extLst>
      <p:ext uri="{BB962C8B-B14F-4D97-AF65-F5344CB8AC3E}">
        <p14:creationId xmlns:p14="http://schemas.microsoft.com/office/powerpoint/2010/main" val="19443307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4457" y="377371"/>
            <a:ext cx="35143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/>
              <a:t>To start with…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64457" y="1459554"/>
            <a:ext cx="9058698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Write a script to parse pg_current.sp, pg_voltage.sp</a:t>
            </a:r>
          </a:p>
          <a:p>
            <a:r>
              <a:rPr lang="en-US" sz="2800"/>
              <a:t>Try to draw waveforms for a node.</a:t>
            </a:r>
          </a:p>
          <a:p>
            <a:endParaRPr lang="en-US" sz="2800"/>
          </a:p>
          <a:p>
            <a:r>
              <a:rPr lang="en-US" sz="2800"/>
              <a:t>Replace current source in pg.sp, replace with pwl source.</a:t>
            </a:r>
          </a:p>
          <a:p>
            <a:r>
              <a:rPr lang="en-US" sz="2800"/>
              <a:t>The pwl source can be extracted from pg_current.sp</a:t>
            </a:r>
          </a:p>
          <a:p>
            <a:endParaRPr lang="en-US" sz="2800"/>
          </a:p>
          <a:p>
            <a:r>
              <a:rPr lang="en-US" sz="2800"/>
              <a:t>Measure the volage drop value on each target node.</a:t>
            </a:r>
          </a:p>
          <a:p>
            <a:r>
              <a:rPr lang="en-US" sz="2800"/>
              <a:t>Measure the max dynamic voltage drop on each target node.</a:t>
            </a:r>
          </a:p>
        </p:txBody>
      </p:sp>
    </p:spTree>
    <p:extLst>
      <p:ext uri="{BB962C8B-B14F-4D97-AF65-F5344CB8AC3E}">
        <p14:creationId xmlns:p14="http://schemas.microsoft.com/office/powerpoint/2010/main" val="11032342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7416" y="28458"/>
            <a:ext cx="8116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/>
              <a:t>Modify PG structure, and check Irdrop (1)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417" y="2362017"/>
            <a:ext cx="5534025" cy="14859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416" y="5347855"/>
            <a:ext cx="5876925" cy="14478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17417" y="1573904"/>
            <a:ext cx="8312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/home/stor19d2p1/jchen2/VP_QA_base/QA_designs_v2/ARM_tiny_case</a:t>
            </a:r>
          </a:p>
          <a:p>
            <a:r>
              <a:rPr lang="en-US"/>
              <a:t>In </a:t>
            </a:r>
            <a:r>
              <a:rPr lang="en-US" b="1">
                <a:solidFill>
                  <a:srgbClr val="00B050"/>
                </a:solidFill>
              </a:rPr>
              <a:t>tiny_arm_stage2.tcl</a:t>
            </a:r>
            <a:r>
              <a:rPr lang="en-US"/>
              <a:t>,  suppose the static IR drop of VDD is shown in below.</a:t>
            </a:r>
          </a:p>
        </p:txBody>
      </p:sp>
      <p:sp>
        <p:nvSpPr>
          <p:cNvPr id="6" name="矩形 5"/>
          <p:cNvSpPr/>
          <p:nvPr/>
        </p:nvSpPr>
        <p:spPr>
          <a:xfrm>
            <a:off x="817416" y="729619"/>
            <a:ext cx="94072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After testing the correlation of static IR drop and dynamic IR drop.</a:t>
            </a:r>
          </a:p>
          <a:p>
            <a:r>
              <a:rPr lang="en-US"/>
              <a:t>We can also test the PG network shape impacts on IR drop. (narrower PG, larger IR drop)</a:t>
            </a:r>
          </a:p>
        </p:txBody>
      </p:sp>
      <p:sp>
        <p:nvSpPr>
          <p:cNvPr id="7" name="矩形 6"/>
          <p:cNvSpPr/>
          <p:nvPr/>
        </p:nvSpPr>
        <p:spPr>
          <a:xfrm>
            <a:off x="817417" y="4170265"/>
            <a:ext cx="10169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Then, if we down-size the power rail width, we should see larger IR drop.</a:t>
            </a:r>
          </a:p>
          <a:p>
            <a:r>
              <a:rPr lang="en-US"/>
              <a:t>Please refer to </a:t>
            </a:r>
            <a:r>
              <a:rPr lang="en-US" b="1">
                <a:solidFill>
                  <a:srgbClr val="00B050"/>
                </a:solidFill>
              </a:rPr>
              <a:t>tiny_arm_stage3.tcl</a:t>
            </a:r>
            <a:r>
              <a:rPr lang="en-US"/>
              <a:t> for reference.</a:t>
            </a:r>
          </a:p>
          <a:p>
            <a:r>
              <a:rPr lang="en-US"/>
              <a:t>In the script, I modify the rail width from 0.3 to 0.2 (compare </a:t>
            </a:r>
            <a:r>
              <a:rPr lang="en-US" b="1">
                <a:solidFill>
                  <a:srgbClr val="00B050"/>
                </a:solidFill>
              </a:rPr>
              <a:t>tiny_arm_pg3.tcl</a:t>
            </a:r>
            <a:r>
              <a:rPr lang="en-US"/>
              <a:t> and </a:t>
            </a:r>
            <a:r>
              <a:rPr lang="en-US" b="1">
                <a:solidFill>
                  <a:srgbClr val="00B050"/>
                </a:solidFill>
              </a:rPr>
              <a:t>tiny_arm_pg.tcl</a:t>
            </a:r>
            <a:r>
              <a:rPr lang="en-US"/>
              <a:t>)</a:t>
            </a:r>
          </a:p>
          <a:p>
            <a:r>
              <a:rPr lang="en-US"/>
              <a:t>You can see the IR drop becomes larger.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349590" y="6071755"/>
            <a:ext cx="3750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Please modify the pg parameter, and </a:t>
            </a:r>
          </a:p>
          <a:p>
            <a:r>
              <a:rPr lang="en-US" b="1">
                <a:solidFill>
                  <a:srgbClr val="FF0000"/>
                </a:solidFill>
              </a:rPr>
              <a:t>perform more correlation check.</a:t>
            </a:r>
          </a:p>
        </p:txBody>
      </p:sp>
    </p:spTree>
    <p:extLst>
      <p:ext uri="{BB962C8B-B14F-4D97-AF65-F5344CB8AC3E}">
        <p14:creationId xmlns:p14="http://schemas.microsoft.com/office/powerpoint/2010/main" val="287409584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7416" y="28458"/>
            <a:ext cx="8116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/>
              <a:t>Modify PG structure, and check Irdrop (2)</a:t>
            </a:r>
          </a:p>
        </p:txBody>
      </p:sp>
      <p:sp>
        <p:nvSpPr>
          <p:cNvPr id="3" name="矩形 2"/>
          <p:cNvSpPr/>
          <p:nvPr/>
        </p:nvSpPr>
        <p:spPr>
          <a:xfrm>
            <a:off x="817416" y="972189"/>
            <a:ext cx="11077648" cy="4893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/>
              <a:t>How to generate new data?</a:t>
            </a:r>
          </a:p>
          <a:p>
            <a:endParaRPr lang="en-US" sz="2400"/>
          </a:p>
          <a:p>
            <a:pPr marL="457200" indent="-457200">
              <a:buAutoNum type="arabicPeriod"/>
            </a:pPr>
            <a:r>
              <a:rPr lang="en-US" sz="2400"/>
              <a:t>Use customized AG build:     </a:t>
            </a:r>
            <a:r>
              <a:rPr lang="en-US" sz="2400">
                <a:solidFill>
                  <a:srgbClr val="00B050"/>
                </a:solidFill>
              </a:rPr>
              <a:t>/home/jchen/work_stor19d2p1/jchen2/dyna_build/AG</a:t>
            </a:r>
          </a:p>
          <a:p>
            <a:pPr marL="457200" indent="-457200">
              <a:buAutoNum type="arabicPeriod"/>
            </a:pPr>
            <a:endParaRPr lang="en-US" sz="2400"/>
          </a:p>
          <a:p>
            <a:pPr marL="457200" indent="-457200">
              <a:buAutoNum type="arabicPeriod"/>
            </a:pPr>
            <a:r>
              <a:rPr lang="en-US" sz="2400"/>
              <a:t>Source </a:t>
            </a:r>
            <a:r>
              <a:rPr lang="en-US" sz="2400">
                <a:solidFill>
                  <a:srgbClr val="00B050"/>
                </a:solidFill>
              </a:rPr>
              <a:t>tiny_arm_stage2.tcl   </a:t>
            </a:r>
            <a:endParaRPr lang="en-US" sz="2400"/>
          </a:p>
          <a:p>
            <a:r>
              <a:rPr lang="en-US" sz="2400"/>
              <a:t>	the vector-based IR drop analysis will generate SPICE netlist and waveform</a:t>
            </a:r>
          </a:p>
          <a:p>
            <a:r>
              <a:rPr lang="en-US" sz="2400"/>
              <a:t>	perform correlation check</a:t>
            </a:r>
          </a:p>
          <a:p>
            <a:endParaRPr lang="en-US" sz="2400">
              <a:solidFill>
                <a:srgbClr val="00B050"/>
              </a:solidFill>
            </a:endParaRPr>
          </a:p>
          <a:p>
            <a:pPr marL="457200" indent="-457200">
              <a:buAutoNum type="arabicPeriod" startAt="3"/>
            </a:pPr>
            <a:r>
              <a:rPr lang="en-US" sz="2400"/>
              <a:t>Modify</a:t>
            </a:r>
            <a:r>
              <a:rPr lang="en-US" sz="2400">
                <a:solidFill>
                  <a:srgbClr val="00B050"/>
                </a:solidFill>
              </a:rPr>
              <a:t> tiny_arm_pg3.tcl</a:t>
            </a:r>
            <a:r>
              <a:rPr lang="en-US" sz="2400"/>
              <a:t> , source </a:t>
            </a:r>
            <a:r>
              <a:rPr lang="en-US" sz="2400">
                <a:solidFill>
                  <a:srgbClr val="00B050"/>
                </a:solidFill>
              </a:rPr>
              <a:t>tiny_arm_stage3.tcl</a:t>
            </a:r>
          </a:p>
          <a:p>
            <a:r>
              <a:rPr lang="en-US" sz="2400"/>
              <a:t>	run vector-based IR drop to generae new SPICE netlist and waveform</a:t>
            </a:r>
          </a:p>
          <a:p>
            <a:r>
              <a:rPr lang="en-US" sz="2400"/>
              <a:t>	perform correlation check</a:t>
            </a:r>
          </a:p>
          <a:p>
            <a:endParaRPr lang="en-US" sz="2400">
              <a:solidFill>
                <a:srgbClr val="00B050"/>
              </a:solidFill>
            </a:endParaRPr>
          </a:p>
          <a:p>
            <a:endParaRPr lang="en-US" sz="2400">
              <a:solidFill>
                <a:srgbClr val="00B05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7415" y="5682780"/>
            <a:ext cx="81161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/>
              <a:t>More details on PG structure can be found in manual:</a:t>
            </a:r>
          </a:p>
          <a:p>
            <a:r>
              <a:rPr lang="en-US">
                <a:solidFill>
                  <a:srgbClr val="FF0000"/>
                </a:solidFill>
              </a:rPr>
              <a:t>http://172.168.8.15:8088/projects/aguda-techpub/wiki/Aguda_user_guide</a:t>
            </a:r>
          </a:p>
        </p:txBody>
      </p:sp>
    </p:spTree>
    <p:extLst>
      <p:ext uri="{BB962C8B-B14F-4D97-AF65-F5344CB8AC3E}">
        <p14:creationId xmlns:p14="http://schemas.microsoft.com/office/powerpoint/2010/main" val="3943745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矩形标注 186"/>
          <p:cNvSpPr/>
          <p:nvPr/>
        </p:nvSpPr>
        <p:spPr>
          <a:xfrm>
            <a:off x="4773510" y="2049715"/>
            <a:ext cx="2370969" cy="2522266"/>
          </a:xfrm>
          <a:prstGeom prst="wedgeRectCallout">
            <a:avLst>
              <a:gd name="adj1" fmla="val 107494"/>
              <a:gd name="adj2" fmla="val -514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本框 1"/>
          <p:cNvSpPr txBox="1"/>
          <p:nvPr/>
        </p:nvSpPr>
        <p:spPr>
          <a:xfrm>
            <a:off x="323744" y="194030"/>
            <a:ext cx="97751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/>
              <a:t>Why we need to care IR drop?</a:t>
            </a:r>
            <a:endParaRPr lang="en-US" sz="6000" b="1" dirty="0"/>
          </a:p>
        </p:txBody>
      </p:sp>
      <p:grpSp>
        <p:nvGrpSpPr>
          <p:cNvPr id="134" name="组合 133"/>
          <p:cNvGrpSpPr/>
          <p:nvPr/>
        </p:nvGrpSpPr>
        <p:grpSpPr>
          <a:xfrm>
            <a:off x="7743190" y="2029296"/>
            <a:ext cx="3894667" cy="1049866"/>
            <a:chOff x="2328331" y="3759538"/>
            <a:chExt cx="3894667" cy="1049866"/>
          </a:xfrm>
        </p:grpSpPr>
        <p:grpSp>
          <p:nvGrpSpPr>
            <p:cNvPr id="135" name="组合 134"/>
            <p:cNvGrpSpPr/>
            <p:nvPr/>
          </p:nvGrpSpPr>
          <p:grpSpPr>
            <a:xfrm>
              <a:off x="2328331" y="3759538"/>
              <a:ext cx="3894667" cy="1049866"/>
              <a:chOff x="1930398" y="4020796"/>
              <a:chExt cx="3894667" cy="1049866"/>
            </a:xfrm>
          </p:grpSpPr>
          <p:sp>
            <p:nvSpPr>
              <p:cNvPr id="138" name="平行四边形 137"/>
              <p:cNvSpPr/>
              <p:nvPr/>
            </p:nvSpPr>
            <p:spPr>
              <a:xfrm>
                <a:off x="1930398" y="4020796"/>
                <a:ext cx="3894667" cy="1049866"/>
              </a:xfrm>
              <a:prstGeom prst="parallelogram">
                <a:avLst>
                  <a:gd name="adj" fmla="val 118548"/>
                </a:avLst>
              </a:prstGeom>
              <a:solidFill>
                <a:srgbClr val="00B050">
                  <a:alpha val="17000"/>
                </a:srgb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9" name="直接连接符 138"/>
              <p:cNvCxnSpPr/>
              <p:nvPr/>
            </p:nvCxnSpPr>
            <p:spPr>
              <a:xfrm>
                <a:off x="2362199" y="4717143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2777066" y="4354286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36" name="直接连接符 135"/>
            <p:cNvCxnSpPr/>
            <p:nvPr/>
          </p:nvCxnSpPr>
          <p:spPr>
            <a:xfrm flipH="1">
              <a:off x="3156255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flipH="1">
              <a:off x="4269620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1" name="平行四边形 140"/>
          <p:cNvSpPr/>
          <p:nvPr/>
        </p:nvSpPr>
        <p:spPr>
          <a:xfrm>
            <a:off x="7743191" y="1791892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1">
              <a:alpha val="63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2" name="直接连接符 141"/>
          <p:cNvCxnSpPr/>
          <p:nvPr/>
        </p:nvCxnSpPr>
        <p:spPr>
          <a:xfrm flipH="1">
            <a:off x="8014125" y="1944291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3" name="直接连接符 142"/>
          <p:cNvCxnSpPr/>
          <p:nvPr/>
        </p:nvCxnSpPr>
        <p:spPr>
          <a:xfrm flipH="1">
            <a:off x="7844792" y="2096691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4" name="直接连接符 143"/>
          <p:cNvCxnSpPr/>
          <p:nvPr/>
        </p:nvCxnSpPr>
        <p:spPr>
          <a:xfrm flipH="1">
            <a:off x="7599258" y="2316825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5" name="直接连接符 144"/>
          <p:cNvCxnSpPr/>
          <p:nvPr/>
        </p:nvCxnSpPr>
        <p:spPr>
          <a:xfrm flipH="1">
            <a:off x="11460058" y="1944291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6" name="直接连接符 145"/>
          <p:cNvCxnSpPr/>
          <p:nvPr/>
        </p:nvCxnSpPr>
        <p:spPr>
          <a:xfrm flipH="1">
            <a:off x="11265324" y="2130558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7" name="直接连接符 146"/>
          <p:cNvCxnSpPr/>
          <p:nvPr/>
        </p:nvCxnSpPr>
        <p:spPr>
          <a:xfrm flipH="1">
            <a:off x="11062124" y="2282958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8" name="直接连接符 147"/>
          <p:cNvCxnSpPr>
            <a:stCxn id="141" idx="0"/>
          </p:cNvCxnSpPr>
          <p:nvPr/>
        </p:nvCxnSpPr>
        <p:spPr>
          <a:xfrm flipH="1">
            <a:off x="8606793" y="1791892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9" name="直接连接符 148"/>
          <p:cNvCxnSpPr/>
          <p:nvPr/>
        </p:nvCxnSpPr>
        <p:spPr>
          <a:xfrm flipH="1">
            <a:off x="9720158" y="1791892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0" name="等腰三角形 149"/>
          <p:cNvSpPr/>
          <p:nvPr/>
        </p:nvSpPr>
        <p:spPr>
          <a:xfrm rot="5400000">
            <a:off x="8287143" y="3292133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等腰三角形 150"/>
          <p:cNvSpPr/>
          <p:nvPr/>
        </p:nvSpPr>
        <p:spPr>
          <a:xfrm rot="5400000">
            <a:off x="9412109" y="3292263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2" name="直接连接符 151"/>
          <p:cNvCxnSpPr>
            <a:stCxn id="138" idx="4"/>
            <a:endCxn id="151" idx="1"/>
          </p:cNvCxnSpPr>
          <p:nvPr/>
        </p:nvCxnSpPr>
        <p:spPr>
          <a:xfrm flipH="1">
            <a:off x="9684480" y="3079162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3" name="直接连接符 152"/>
          <p:cNvCxnSpPr/>
          <p:nvPr/>
        </p:nvCxnSpPr>
        <p:spPr>
          <a:xfrm flipH="1">
            <a:off x="8559514" y="3088836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4" name="直接连接符 153"/>
          <p:cNvCxnSpPr>
            <a:stCxn id="150" idx="0"/>
            <a:endCxn id="151" idx="3"/>
          </p:cNvCxnSpPr>
          <p:nvPr/>
        </p:nvCxnSpPr>
        <p:spPr>
          <a:xfrm>
            <a:off x="8755230" y="3487850"/>
            <a:ext cx="733534" cy="1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平行四边形 156"/>
          <p:cNvSpPr/>
          <p:nvPr/>
        </p:nvSpPr>
        <p:spPr>
          <a:xfrm>
            <a:off x="6963634" y="4035592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2">
              <a:lumMod val="20000"/>
              <a:lumOff val="80000"/>
              <a:alpha val="62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直接连接符 157"/>
          <p:cNvCxnSpPr>
            <a:stCxn id="151" idx="5"/>
          </p:cNvCxnSpPr>
          <p:nvPr/>
        </p:nvCxnSpPr>
        <p:spPr>
          <a:xfrm flipH="1">
            <a:off x="9684479" y="3624165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/>
          <p:nvPr/>
        </p:nvCxnSpPr>
        <p:spPr>
          <a:xfrm flipH="1">
            <a:off x="8533763" y="3624165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组合 163"/>
          <p:cNvGrpSpPr/>
          <p:nvPr/>
        </p:nvGrpSpPr>
        <p:grpSpPr>
          <a:xfrm>
            <a:off x="8497010" y="4995990"/>
            <a:ext cx="1477433" cy="787790"/>
            <a:chOff x="3224107" y="5824794"/>
            <a:chExt cx="1477433" cy="787790"/>
          </a:xfrm>
        </p:grpSpPr>
        <p:sp>
          <p:nvSpPr>
            <p:cNvPr id="163" name="矩形标注 162"/>
            <p:cNvSpPr/>
            <p:nvPr/>
          </p:nvSpPr>
          <p:spPr>
            <a:xfrm>
              <a:off x="3224107" y="5824794"/>
              <a:ext cx="1477433" cy="787790"/>
            </a:xfrm>
            <a:prstGeom prst="wedgeRectCallout">
              <a:avLst>
                <a:gd name="adj1" fmla="val -8818"/>
                <a:gd name="adj2" fmla="val -2327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2" name="肘形连接符 161"/>
            <p:cNvCxnSpPr/>
            <p:nvPr/>
          </p:nvCxnSpPr>
          <p:spPr>
            <a:xfrm flipV="1">
              <a:off x="3372472" y="5914262"/>
              <a:ext cx="1009471" cy="508310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任意多边形 164"/>
          <p:cNvSpPr/>
          <p:nvPr/>
        </p:nvSpPr>
        <p:spPr>
          <a:xfrm>
            <a:off x="7607495" y="2201382"/>
            <a:ext cx="1786597" cy="1209821"/>
          </a:xfrm>
          <a:custGeom>
            <a:avLst/>
            <a:gdLst>
              <a:gd name="connsiteX0" fmla="*/ 0 w 1786597"/>
              <a:gd name="connsiteY0" fmla="*/ 0 h 1209821"/>
              <a:gd name="connsiteX1" fmla="*/ 379828 w 1786597"/>
              <a:gd name="connsiteY1" fmla="*/ 56271 h 1209821"/>
              <a:gd name="connsiteX2" fmla="*/ 717453 w 1786597"/>
              <a:gd name="connsiteY2" fmla="*/ 42203 h 1209821"/>
              <a:gd name="connsiteX3" fmla="*/ 956603 w 1786597"/>
              <a:gd name="connsiteY3" fmla="*/ 28135 h 1209821"/>
              <a:gd name="connsiteX4" fmla="*/ 1252025 w 1786597"/>
              <a:gd name="connsiteY4" fmla="*/ 56271 h 1209821"/>
              <a:gd name="connsiteX5" fmla="*/ 1392702 w 1786597"/>
              <a:gd name="connsiteY5" fmla="*/ 168812 h 1209821"/>
              <a:gd name="connsiteX6" fmla="*/ 1012874 w 1786597"/>
              <a:gd name="connsiteY6" fmla="*/ 478301 h 1209821"/>
              <a:gd name="connsiteX7" fmla="*/ 1012874 w 1786597"/>
              <a:gd name="connsiteY7" fmla="*/ 661181 h 1209821"/>
              <a:gd name="connsiteX8" fmla="*/ 1434905 w 1786597"/>
              <a:gd name="connsiteY8" fmla="*/ 604911 h 1209821"/>
              <a:gd name="connsiteX9" fmla="*/ 1280160 w 1786597"/>
              <a:gd name="connsiteY9" fmla="*/ 731520 h 1209821"/>
              <a:gd name="connsiteX10" fmla="*/ 1055077 w 1786597"/>
              <a:gd name="connsiteY10" fmla="*/ 844061 h 1209821"/>
              <a:gd name="connsiteX11" fmla="*/ 1012874 w 1786597"/>
              <a:gd name="connsiteY11" fmla="*/ 1026941 h 1209821"/>
              <a:gd name="connsiteX12" fmla="*/ 1055077 w 1786597"/>
              <a:gd name="connsiteY12" fmla="*/ 1083212 h 1209821"/>
              <a:gd name="connsiteX13" fmla="*/ 1125416 w 1786597"/>
              <a:gd name="connsiteY13" fmla="*/ 1167618 h 1209821"/>
              <a:gd name="connsiteX14" fmla="*/ 1322363 w 1786597"/>
              <a:gd name="connsiteY14" fmla="*/ 1181686 h 1209821"/>
              <a:gd name="connsiteX15" fmla="*/ 1491176 w 1786597"/>
              <a:gd name="connsiteY15" fmla="*/ 1181686 h 1209821"/>
              <a:gd name="connsiteX16" fmla="*/ 1786597 w 1786597"/>
              <a:gd name="connsiteY16" fmla="*/ 1209821 h 120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86597" h="1209821">
                <a:moveTo>
                  <a:pt x="0" y="0"/>
                </a:moveTo>
                <a:cubicBezTo>
                  <a:pt x="130126" y="24618"/>
                  <a:pt x="260253" y="49237"/>
                  <a:pt x="379828" y="56271"/>
                </a:cubicBezTo>
                <a:cubicBezTo>
                  <a:pt x="499403" y="63305"/>
                  <a:pt x="621324" y="46892"/>
                  <a:pt x="717453" y="42203"/>
                </a:cubicBezTo>
                <a:cubicBezTo>
                  <a:pt x="813582" y="37514"/>
                  <a:pt x="867508" y="25790"/>
                  <a:pt x="956603" y="28135"/>
                </a:cubicBezTo>
                <a:cubicBezTo>
                  <a:pt x="1045698" y="30480"/>
                  <a:pt x="1179342" y="32825"/>
                  <a:pt x="1252025" y="56271"/>
                </a:cubicBezTo>
                <a:cubicBezTo>
                  <a:pt x="1324708" y="79717"/>
                  <a:pt x="1432560" y="98474"/>
                  <a:pt x="1392702" y="168812"/>
                </a:cubicBezTo>
                <a:cubicBezTo>
                  <a:pt x="1352844" y="239150"/>
                  <a:pt x="1076179" y="396240"/>
                  <a:pt x="1012874" y="478301"/>
                </a:cubicBezTo>
                <a:cubicBezTo>
                  <a:pt x="949569" y="560362"/>
                  <a:pt x="942536" y="640079"/>
                  <a:pt x="1012874" y="661181"/>
                </a:cubicBezTo>
                <a:cubicBezTo>
                  <a:pt x="1083213" y="682283"/>
                  <a:pt x="1390357" y="593188"/>
                  <a:pt x="1434905" y="604911"/>
                </a:cubicBezTo>
                <a:cubicBezTo>
                  <a:pt x="1479453" y="616634"/>
                  <a:pt x="1343465" y="691662"/>
                  <a:pt x="1280160" y="731520"/>
                </a:cubicBezTo>
                <a:cubicBezTo>
                  <a:pt x="1216855" y="771378"/>
                  <a:pt x="1099624" y="794824"/>
                  <a:pt x="1055077" y="844061"/>
                </a:cubicBezTo>
                <a:cubicBezTo>
                  <a:pt x="1010530" y="893298"/>
                  <a:pt x="1012874" y="1026941"/>
                  <a:pt x="1012874" y="1026941"/>
                </a:cubicBezTo>
                <a:cubicBezTo>
                  <a:pt x="1012874" y="1066799"/>
                  <a:pt x="1036320" y="1059766"/>
                  <a:pt x="1055077" y="1083212"/>
                </a:cubicBezTo>
                <a:cubicBezTo>
                  <a:pt x="1073834" y="1106658"/>
                  <a:pt x="1080868" y="1151206"/>
                  <a:pt x="1125416" y="1167618"/>
                </a:cubicBezTo>
                <a:cubicBezTo>
                  <a:pt x="1169964" y="1184030"/>
                  <a:pt x="1261403" y="1179341"/>
                  <a:pt x="1322363" y="1181686"/>
                </a:cubicBezTo>
                <a:cubicBezTo>
                  <a:pt x="1383323" y="1184031"/>
                  <a:pt x="1413804" y="1176997"/>
                  <a:pt x="1491176" y="1181686"/>
                </a:cubicBezTo>
                <a:cubicBezTo>
                  <a:pt x="1568548" y="1186375"/>
                  <a:pt x="1677572" y="1198098"/>
                  <a:pt x="1786597" y="1209821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6" name="组合 185"/>
          <p:cNvGrpSpPr/>
          <p:nvPr/>
        </p:nvGrpSpPr>
        <p:grpSpPr>
          <a:xfrm>
            <a:off x="4875417" y="2110046"/>
            <a:ext cx="2163000" cy="2375006"/>
            <a:chOff x="4425475" y="1779714"/>
            <a:chExt cx="2163000" cy="2695352"/>
          </a:xfrm>
        </p:grpSpPr>
        <p:sp>
          <p:nvSpPr>
            <p:cNvPr id="166" name="任意多边形 165"/>
            <p:cNvSpPr/>
            <p:nvPr/>
          </p:nvSpPr>
          <p:spPr>
            <a:xfrm>
              <a:off x="4629046" y="2135556"/>
              <a:ext cx="1393372" cy="939186"/>
            </a:xfrm>
            <a:custGeom>
              <a:avLst/>
              <a:gdLst>
                <a:gd name="connsiteX0" fmla="*/ 0 w 1393372"/>
                <a:gd name="connsiteY0" fmla="*/ 1181722 h 1181722"/>
                <a:gd name="connsiteX1" fmla="*/ 362858 w 1393372"/>
                <a:gd name="connsiteY1" fmla="*/ 1123664 h 1181722"/>
                <a:gd name="connsiteX2" fmla="*/ 435429 w 1393372"/>
                <a:gd name="connsiteY2" fmla="*/ 891436 h 1181722"/>
                <a:gd name="connsiteX3" fmla="*/ 566058 w 1393372"/>
                <a:gd name="connsiteY3" fmla="*/ 107664 h 1181722"/>
                <a:gd name="connsiteX4" fmla="*/ 667658 w 1393372"/>
                <a:gd name="connsiteY4" fmla="*/ 64122 h 1181722"/>
                <a:gd name="connsiteX5" fmla="*/ 725715 w 1393372"/>
                <a:gd name="connsiteY5" fmla="*/ 644693 h 1181722"/>
                <a:gd name="connsiteX6" fmla="*/ 812800 w 1393372"/>
                <a:gd name="connsiteY6" fmla="*/ 833379 h 1181722"/>
                <a:gd name="connsiteX7" fmla="*/ 1059543 w 1393372"/>
                <a:gd name="connsiteY7" fmla="*/ 1051093 h 1181722"/>
                <a:gd name="connsiteX8" fmla="*/ 1393372 w 1393372"/>
                <a:gd name="connsiteY8" fmla="*/ 1167207 h 118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3372" h="1181722">
                  <a:moveTo>
                    <a:pt x="0" y="1181722"/>
                  </a:moveTo>
                  <a:cubicBezTo>
                    <a:pt x="145143" y="1176883"/>
                    <a:pt x="290287" y="1172045"/>
                    <a:pt x="362858" y="1123664"/>
                  </a:cubicBezTo>
                  <a:cubicBezTo>
                    <a:pt x="435429" y="1075283"/>
                    <a:pt x="401562" y="1060769"/>
                    <a:pt x="435429" y="891436"/>
                  </a:cubicBezTo>
                  <a:cubicBezTo>
                    <a:pt x="469296" y="722103"/>
                    <a:pt x="527353" y="245550"/>
                    <a:pt x="566058" y="107664"/>
                  </a:cubicBezTo>
                  <a:cubicBezTo>
                    <a:pt x="604763" y="-30222"/>
                    <a:pt x="641049" y="-25383"/>
                    <a:pt x="667658" y="64122"/>
                  </a:cubicBezTo>
                  <a:cubicBezTo>
                    <a:pt x="694267" y="153627"/>
                    <a:pt x="701525" y="516484"/>
                    <a:pt x="725715" y="644693"/>
                  </a:cubicBezTo>
                  <a:cubicBezTo>
                    <a:pt x="749905" y="772902"/>
                    <a:pt x="757162" y="765646"/>
                    <a:pt x="812800" y="833379"/>
                  </a:cubicBezTo>
                  <a:cubicBezTo>
                    <a:pt x="868438" y="901112"/>
                    <a:pt x="962781" y="995455"/>
                    <a:pt x="1059543" y="1051093"/>
                  </a:cubicBezTo>
                  <a:cubicBezTo>
                    <a:pt x="1156305" y="1106731"/>
                    <a:pt x="1274838" y="1136969"/>
                    <a:pt x="1393372" y="116720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任意多边形 166"/>
            <p:cNvSpPr/>
            <p:nvPr/>
          </p:nvSpPr>
          <p:spPr>
            <a:xfrm>
              <a:off x="4660817" y="3665246"/>
              <a:ext cx="1494972" cy="717047"/>
            </a:xfrm>
            <a:custGeom>
              <a:avLst/>
              <a:gdLst>
                <a:gd name="connsiteX0" fmla="*/ 0 w 1494972"/>
                <a:gd name="connsiteY0" fmla="*/ 5586 h 717047"/>
                <a:gd name="connsiteX1" fmla="*/ 362858 w 1494972"/>
                <a:gd name="connsiteY1" fmla="*/ 5586 h 717047"/>
                <a:gd name="connsiteX2" fmla="*/ 420915 w 1494972"/>
                <a:gd name="connsiteY2" fmla="*/ 63643 h 717047"/>
                <a:gd name="connsiteX3" fmla="*/ 449943 w 1494972"/>
                <a:gd name="connsiteY3" fmla="*/ 470043 h 717047"/>
                <a:gd name="connsiteX4" fmla="*/ 493486 w 1494972"/>
                <a:gd name="connsiteY4" fmla="*/ 716786 h 717047"/>
                <a:gd name="connsiteX5" fmla="*/ 638629 w 1494972"/>
                <a:gd name="connsiteY5" fmla="*/ 426500 h 717047"/>
                <a:gd name="connsiteX6" fmla="*/ 740229 w 1494972"/>
                <a:gd name="connsiteY6" fmla="*/ 92671 h 717047"/>
                <a:gd name="connsiteX7" fmla="*/ 899886 w 1494972"/>
                <a:gd name="connsiteY7" fmla="*/ 34614 h 717047"/>
                <a:gd name="connsiteX8" fmla="*/ 1219200 w 1494972"/>
                <a:gd name="connsiteY8" fmla="*/ 34614 h 717047"/>
                <a:gd name="connsiteX9" fmla="*/ 1494972 w 1494972"/>
                <a:gd name="connsiteY9" fmla="*/ 34614 h 717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4972" h="717047">
                  <a:moveTo>
                    <a:pt x="0" y="5586"/>
                  </a:moveTo>
                  <a:cubicBezTo>
                    <a:pt x="146352" y="748"/>
                    <a:pt x="292705" y="-4090"/>
                    <a:pt x="362858" y="5586"/>
                  </a:cubicBezTo>
                  <a:cubicBezTo>
                    <a:pt x="433011" y="15262"/>
                    <a:pt x="406401" y="-13766"/>
                    <a:pt x="420915" y="63643"/>
                  </a:cubicBezTo>
                  <a:cubicBezTo>
                    <a:pt x="435429" y="141052"/>
                    <a:pt x="437848" y="361186"/>
                    <a:pt x="449943" y="470043"/>
                  </a:cubicBezTo>
                  <a:cubicBezTo>
                    <a:pt x="462038" y="578900"/>
                    <a:pt x="462038" y="724043"/>
                    <a:pt x="493486" y="716786"/>
                  </a:cubicBezTo>
                  <a:cubicBezTo>
                    <a:pt x="524934" y="709529"/>
                    <a:pt x="597505" y="530519"/>
                    <a:pt x="638629" y="426500"/>
                  </a:cubicBezTo>
                  <a:cubicBezTo>
                    <a:pt x="679753" y="322481"/>
                    <a:pt x="696686" y="157985"/>
                    <a:pt x="740229" y="92671"/>
                  </a:cubicBezTo>
                  <a:cubicBezTo>
                    <a:pt x="783772" y="27357"/>
                    <a:pt x="820057" y="44290"/>
                    <a:pt x="899886" y="34614"/>
                  </a:cubicBezTo>
                  <a:cubicBezTo>
                    <a:pt x="979715" y="24938"/>
                    <a:pt x="1219200" y="34614"/>
                    <a:pt x="1219200" y="34614"/>
                  </a:cubicBezTo>
                  <a:lnTo>
                    <a:pt x="1494972" y="3461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9" name="直接箭头连接符 168"/>
            <p:cNvCxnSpPr/>
            <p:nvPr/>
          </p:nvCxnSpPr>
          <p:spPr>
            <a:xfrm>
              <a:off x="4469389" y="3205492"/>
              <a:ext cx="21190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箭头连接符 169"/>
            <p:cNvCxnSpPr/>
            <p:nvPr/>
          </p:nvCxnSpPr>
          <p:spPr>
            <a:xfrm>
              <a:off x="4469389" y="4461834"/>
              <a:ext cx="21190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箭头连接符 171"/>
            <p:cNvCxnSpPr/>
            <p:nvPr/>
          </p:nvCxnSpPr>
          <p:spPr>
            <a:xfrm flipV="1">
              <a:off x="4469389" y="1898152"/>
              <a:ext cx="0" cy="13073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 flipV="1">
              <a:off x="4469389" y="3404267"/>
              <a:ext cx="0" cy="1070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文本框 176"/>
            <p:cNvSpPr txBox="1"/>
            <p:nvPr/>
          </p:nvSpPr>
          <p:spPr>
            <a:xfrm>
              <a:off x="6324257" y="2894184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</a:t>
              </a:r>
            </a:p>
          </p:txBody>
        </p:sp>
        <p:sp>
          <p:nvSpPr>
            <p:cNvPr id="178" name="文本框 177"/>
            <p:cNvSpPr txBox="1"/>
            <p:nvPr/>
          </p:nvSpPr>
          <p:spPr>
            <a:xfrm>
              <a:off x="6324257" y="4105734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</a:t>
              </a:r>
            </a:p>
          </p:txBody>
        </p:sp>
        <p:sp>
          <p:nvSpPr>
            <p:cNvPr id="179" name="文本框 178"/>
            <p:cNvSpPr txBox="1"/>
            <p:nvPr/>
          </p:nvSpPr>
          <p:spPr>
            <a:xfrm>
              <a:off x="4425475" y="3262466"/>
              <a:ext cx="14729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VDD (IR drop)</a:t>
              </a:r>
            </a:p>
          </p:txBody>
        </p:sp>
        <p:sp>
          <p:nvSpPr>
            <p:cNvPr id="180" name="文本框 179"/>
            <p:cNvSpPr txBox="1"/>
            <p:nvPr/>
          </p:nvSpPr>
          <p:spPr>
            <a:xfrm>
              <a:off x="4469389" y="1779714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</a:t>
              </a:r>
            </a:p>
          </p:txBody>
        </p:sp>
      </p:grpSp>
      <p:sp>
        <p:nvSpPr>
          <p:cNvPr id="188" name="文本框 187"/>
          <p:cNvSpPr txBox="1"/>
          <p:nvPr/>
        </p:nvSpPr>
        <p:spPr>
          <a:xfrm>
            <a:off x="323744" y="1169234"/>
            <a:ext cx="351756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If too much IR drop, </a:t>
            </a:r>
          </a:p>
          <a:p>
            <a:r>
              <a:rPr lang="en-US" sz="2800" dirty="0"/>
              <a:t>Timing impact (slower)</a:t>
            </a:r>
          </a:p>
          <a:p>
            <a:r>
              <a:rPr lang="en-US" sz="2800" dirty="0"/>
              <a:t>Function error</a:t>
            </a:r>
          </a:p>
          <a:p>
            <a:r>
              <a:rPr lang="en-US" sz="2800" dirty="0"/>
              <a:t>Typically max 10% VDD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9158514" y="5428290"/>
            <a:ext cx="101600" cy="141801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9260114" y="5428290"/>
            <a:ext cx="133978" cy="165478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9394092" y="5570091"/>
            <a:ext cx="486104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8672410" y="5570091"/>
            <a:ext cx="486104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5355771" y="4159616"/>
            <a:ext cx="537029" cy="313777"/>
          </a:xfrm>
          <a:prstGeom prst="ellipse">
            <a:avLst/>
          </a:prstGeom>
          <a:solidFill>
            <a:srgbClr val="FF000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2" t="16848" r="15116" b="18179"/>
          <a:stretch/>
        </p:blipFill>
        <p:spPr>
          <a:xfrm>
            <a:off x="435185" y="3423572"/>
            <a:ext cx="3439887" cy="332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67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744" y="62405"/>
            <a:ext cx="72003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How to model IR drop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068" y="1156768"/>
            <a:ext cx="4682134" cy="1993565"/>
          </a:xfrm>
          <a:prstGeom prst="rect">
            <a:avLst/>
          </a:prstGeom>
        </p:spPr>
      </p:pic>
      <p:sp>
        <p:nvSpPr>
          <p:cNvPr id="14" name="平行四边形 13"/>
          <p:cNvSpPr/>
          <p:nvPr/>
        </p:nvSpPr>
        <p:spPr>
          <a:xfrm>
            <a:off x="539525" y="2926080"/>
            <a:ext cx="4630057" cy="2075543"/>
          </a:xfrm>
          <a:prstGeom prst="parallelogram">
            <a:avLst>
              <a:gd name="adj" fmla="val 84091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矩形 16"/>
          <p:cNvSpPr/>
          <p:nvPr/>
        </p:nvSpPr>
        <p:spPr>
          <a:xfrm>
            <a:off x="374899" y="1110934"/>
            <a:ext cx="603620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bool</a:t>
            </a:r>
            <a:r>
              <a:rPr lang="en-US" sz="2400" b="1" dirty="0"/>
              <a:t> </a:t>
            </a:r>
            <a:r>
              <a:rPr lang="en-US" sz="2400" b="1" dirty="0" err="1"/>
              <a:t>irPGMgr</a:t>
            </a:r>
            <a:r>
              <a:rPr lang="en-US" sz="2400" b="1" dirty="0"/>
              <a:t>::</a:t>
            </a:r>
            <a:r>
              <a:rPr lang="en-US" sz="2400" b="1" dirty="0" err="1"/>
              <a:t>ExtractPGraph</a:t>
            </a:r>
            <a:r>
              <a:rPr lang="en-US" sz="2400" b="1" dirty="0"/>
              <a:t> will extract </a:t>
            </a:r>
            <a:r>
              <a:rPr lang="en-US" sz="2400" b="1" dirty="0">
                <a:solidFill>
                  <a:srgbClr val="0070C0"/>
                </a:solidFill>
              </a:rPr>
              <a:t>RC</a:t>
            </a:r>
          </a:p>
          <a:p>
            <a:r>
              <a:rPr lang="en-US" sz="2400" b="1" dirty="0"/>
              <a:t>Of PG network</a:t>
            </a:r>
            <a:r>
              <a:rPr lang="en-US" sz="2400" b="1" dirty="0" smtClean="0"/>
              <a:t>. (Work/</a:t>
            </a:r>
            <a:r>
              <a:rPr lang="en-US" sz="2400" b="1" dirty="0" err="1" smtClean="0"/>
              <a:t>src</a:t>
            </a:r>
            <a:r>
              <a:rPr lang="en-US" sz="2400" b="1" dirty="0" smtClean="0"/>
              <a:t>/</a:t>
            </a:r>
            <a:r>
              <a:rPr lang="en-US" sz="2400" b="1" dirty="0" err="1" smtClean="0"/>
              <a:t>ir</a:t>
            </a:r>
            <a:r>
              <a:rPr lang="en-US" sz="2400" b="1" dirty="0" smtClean="0"/>
              <a:t>/irMgr.cpp)</a:t>
            </a:r>
            <a:endParaRPr lang="en-US" sz="2400" b="1" dirty="0"/>
          </a:p>
          <a:p>
            <a:r>
              <a:rPr lang="en-US" sz="2400" b="1" dirty="0"/>
              <a:t>Inst. Rise/fall is modeled by </a:t>
            </a:r>
            <a:r>
              <a:rPr lang="en-US" sz="2400" b="1" dirty="0">
                <a:solidFill>
                  <a:srgbClr val="7030A0"/>
                </a:solidFill>
              </a:rPr>
              <a:t>current source.</a:t>
            </a:r>
          </a:p>
          <a:p>
            <a:r>
              <a:rPr lang="en-US" sz="2400" b="1" dirty="0"/>
              <a:t>Charging and discharging is model by </a:t>
            </a:r>
            <a:r>
              <a:rPr lang="en-US" sz="2400" b="1" dirty="0">
                <a:solidFill>
                  <a:srgbClr val="FF0000"/>
                </a:solidFill>
              </a:rPr>
              <a:t>load cap</a:t>
            </a:r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1381355" y="2926080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2451783" y="2926080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689782" y="3603852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1083325" y="4325166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451783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矩形 49"/>
          <p:cNvSpPr/>
          <p:nvPr/>
        </p:nvSpPr>
        <p:spPr>
          <a:xfrm>
            <a:off x="3317363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矩形 50"/>
          <p:cNvSpPr/>
          <p:nvPr/>
        </p:nvSpPr>
        <p:spPr>
          <a:xfrm>
            <a:off x="4429596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矩形 51"/>
          <p:cNvSpPr/>
          <p:nvPr/>
        </p:nvSpPr>
        <p:spPr>
          <a:xfrm>
            <a:off x="1929632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矩形 52"/>
          <p:cNvSpPr/>
          <p:nvPr/>
        </p:nvSpPr>
        <p:spPr>
          <a:xfrm>
            <a:off x="2795212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矩形 53"/>
          <p:cNvSpPr/>
          <p:nvPr/>
        </p:nvSpPr>
        <p:spPr>
          <a:xfrm>
            <a:off x="3907445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矩形 54"/>
          <p:cNvSpPr/>
          <p:nvPr/>
        </p:nvSpPr>
        <p:spPr>
          <a:xfrm>
            <a:off x="1334786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矩形 55"/>
          <p:cNvSpPr/>
          <p:nvPr/>
        </p:nvSpPr>
        <p:spPr>
          <a:xfrm>
            <a:off x="2200366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矩形 56"/>
          <p:cNvSpPr/>
          <p:nvPr/>
        </p:nvSpPr>
        <p:spPr>
          <a:xfrm>
            <a:off x="3312599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矩形 57"/>
          <p:cNvSpPr/>
          <p:nvPr/>
        </p:nvSpPr>
        <p:spPr>
          <a:xfrm>
            <a:off x="811471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矩形 58"/>
          <p:cNvSpPr/>
          <p:nvPr/>
        </p:nvSpPr>
        <p:spPr>
          <a:xfrm>
            <a:off x="1677051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矩形 59"/>
          <p:cNvSpPr/>
          <p:nvPr/>
        </p:nvSpPr>
        <p:spPr>
          <a:xfrm>
            <a:off x="2789284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矩形 60"/>
          <p:cNvSpPr/>
          <p:nvPr/>
        </p:nvSpPr>
        <p:spPr>
          <a:xfrm rot="18574612">
            <a:off x="1856467" y="316267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矩形 61"/>
          <p:cNvSpPr/>
          <p:nvPr/>
        </p:nvSpPr>
        <p:spPr>
          <a:xfrm rot="18574612">
            <a:off x="2571661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矩形 62"/>
          <p:cNvSpPr/>
          <p:nvPr/>
        </p:nvSpPr>
        <p:spPr>
          <a:xfrm rot="18574612">
            <a:off x="3638757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矩形 63"/>
          <p:cNvSpPr/>
          <p:nvPr/>
        </p:nvSpPr>
        <p:spPr>
          <a:xfrm rot="18574612">
            <a:off x="4705179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矩形 64"/>
          <p:cNvSpPr/>
          <p:nvPr/>
        </p:nvSpPr>
        <p:spPr>
          <a:xfrm rot="18574612">
            <a:off x="1293101" y="385543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矩形 65"/>
          <p:cNvSpPr/>
          <p:nvPr/>
        </p:nvSpPr>
        <p:spPr>
          <a:xfrm rot="18574612">
            <a:off x="2008295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矩形 66"/>
          <p:cNvSpPr/>
          <p:nvPr/>
        </p:nvSpPr>
        <p:spPr>
          <a:xfrm rot="18574612">
            <a:off x="3075391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矩形 67"/>
          <p:cNvSpPr/>
          <p:nvPr/>
        </p:nvSpPr>
        <p:spPr>
          <a:xfrm rot="18574612">
            <a:off x="4141813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矩形 68"/>
          <p:cNvSpPr/>
          <p:nvPr/>
        </p:nvSpPr>
        <p:spPr>
          <a:xfrm rot="18574612">
            <a:off x="688472" y="456277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矩形 69"/>
          <p:cNvSpPr/>
          <p:nvPr/>
        </p:nvSpPr>
        <p:spPr>
          <a:xfrm rot="18574612">
            <a:off x="1427462" y="462601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矩形 70"/>
          <p:cNvSpPr/>
          <p:nvPr/>
        </p:nvSpPr>
        <p:spPr>
          <a:xfrm rot="18574612">
            <a:off x="2516450" y="460690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矩形 71"/>
          <p:cNvSpPr/>
          <p:nvPr/>
        </p:nvSpPr>
        <p:spPr>
          <a:xfrm rot="18574612">
            <a:off x="3537184" y="459358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3240230" y="5319716"/>
            <a:ext cx="388707" cy="523220"/>
            <a:chOff x="3620873" y="5108700"/>
            <a:chExt cx="388707" cy="523220"/>
          </a:xfrm>
        </p:grpSpPr>
        <p:sp>
          <p:nvSpPr>
            <p:cNvPr id="29" name="流程图: 接点 28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/>
                <a:t>~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244467" y="5291580"/>
            <a:ext cx="388707" cy="523220"/>
            <a:chOff x="3620873" y="5108700"/>
            <a:chExt cx="388707" cy="523220"/>
          </a:xfrm>
        </p:grpSpPr>
        <p:sp>
          <p:nvSpPr>
            <p:cNvPr id="74" name="流程图: 接点 73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172284" y="5291580"/>
            <a:ext cx="388707" cy="523220"/>
            <a:chOff x="3620873" y="5108700"/>
            <a:chExt cx="388707" cy="523220"/>
          </a:xfrm>
        </p:grpSpPr>
        <p:sp>
          <p:nvSpPr>
            <p:cNvPr id="77" name="流程图: 接点 76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23744" y="5291580"/>
            <a:ext cx="388707" cy="523220"/>
            <a:chOff x="3620873" y="5108700"/>
            <a:chExt cx="388707" cy="523220"/>
          </a:xfrm>
        </p:grpSpPr>
        <p:sp>
          <p:nvSpPr>
            <p:cNvPr id="80" name="流程图: 接点 79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245178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135385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51202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343521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383082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383082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343458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>
            <a:off x="401521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401521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343458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43458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245241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284802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284802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245178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>
            <a:off x="303241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>
            <a:off x="303241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/>
          <p:nvPr/>
        </p:nvCxnSpPr>
        <p:spPr>
          <a:xfrm>
            <a:off x="245178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245178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>
            <a:off x="135448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>
            <a:off x="175009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>
            <a:off x="175009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>
            <a:off x="135385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193448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>
          <a:xfrm>
            <a:off x="193448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135385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135385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51265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90826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90826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51202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109265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109265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>
            <a:off x="51202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51202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等腰三角形 122"/>
          <p:cNvSpPr/>
          <p:nvPr/>
        </p:nvSpPr>
        <p:spPr>
          <a:xfrm rot="10800000">
            <a:off x="3275467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等腰三角形 123"/>
          <p:cNvSpPr/>
          <p:nvPr/>
        </p:nvSpPr>
        <p:spPr>
          <a:xfrm rot="10800000">
            <a:off x="2303818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等腰三角形 124"/>
          <p:cNvSpPr/>
          <p:nvPr/>
        </p:nvSpPr>
        <p:spPr>
          <a:xfrm rot="10800000">
            <a:off x="1220578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等腰三角形 125"/>
          <p:cNvSpPr/>
          <p:nvPr/>
        </p:nvSpPr>
        <p:spPr>
          <a:xfrm rot="10800000">
            <a:off x="374900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7" name="图片 1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943" y="4211189"/>
            <a:ext cx="4129039" cy="2154281"/>
          </a:xfrm>
          <a:prstGeom prst="rect">
            <a:avLst/>
          </a:prstGeom>
        </p:spPr>
      </p:pic>
      <p:sp>
        <p:nvSpPr>
          <p:cNvPr id="128" name="椭圆 127"/>
          <p:cNvSpPr/>
          <p:nvPr/>
        </p:nvSpPr>
        <p:spPr>
          <a:xfrm>
            <a:off x="3772873" y="5217692"/>
            <a:ext cx="463330" cy="8826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椭圆 128"/>
          <p:cNvSpPr/>
          <p:nvPr/>
        </p:nvSpPr>
        <p:spPr>
          <a:xfrm>
            <a:off x="8330870" y="4325166"/>
            <a:ext cx="1634442" cy="15177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椭圆 129"/>
          <p:cNvSpPr/>
          <p:nvPr/>
        </p:nvSpPr>
        <p:spPr>
          <a:xfrm>
            <a:off x="7557072" y="4129339"/>
            <a:ext cx="562708" cy="116224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椭圆 130"/>
          <p:cNvSpPr/>
          <p:nvPr/>
        </p:nvSpPr>
        <p:spPr>
          <a:xfrm>
            <a:off x="3153558" y="5185593"/>
            <a:ext cx="562708" cy="64695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任意多边形 131"/>
          <p:cNvSpPr/>
          <p:nvPr/>
        </p:nvSpPr>
        <p:spPr>
          <a:xfrm>
            <a:off x="3562135" y="3984631"/>
            <a:ext cx="4107478" cy="1126210"/>
          </a:xfrm>
          <a:custGeom>
            <a:avLst/>
            <a:gdLst>
              <a:gd name="connsiteX0" fmla="*/ 0 w 4121833"/>
              <a:gd name="connsiteY0" fmla="*/ 1192281 h 1192281"/>
              <a:gd name="connsiteX1" fmla="*/ 661181 w 4121833"/>
              <a:gd name="connsiteY1" fmla="*/ 798385 h 1192281"/>
              <a:gd name="connsiteX2" fmla="*/ 1491175 w 4121833"/>
              <a:gd name="connsiteY2" fmla="*/ 404490 h 1192281"/>
              <a:gd name="connsiteX3" fmla="*/ 3052689 w 4121833"/>
              <a:gd name="connsiteY3" fmla="*/ 10595 h 1192281"/>
              <a:gd name="connsiteX4" fmla="*/ 4121833 w 4121833"/>
              <a:gd name="connsiteY4" fmla="*/ 151272 h 1192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21833" h="1192281">
                <a:moveTo>
                  <a:pt x="0" y="1192281"/>
                </a:moveTo>
                <a:cubicBezTo>
                  <a:pt x="206326" y="1060982"/>
                  <a:pt x="412652" y="929684"/>
                  <a:pt x="661181" y="798385"/>
                </a:cubicBezTo>
                <a:cubicBezTo>
                  <a:pt x="909710" y="667086"/>
                  <a:pt x="1092590" y="535788"/>
                  <a:pt x="1491175" y="404490"/>
                </a:cubicBezTo>
                <a:cubicBezTo>
                  <a:pt x="1889760" y="273192"/>
                  <a:pt x="2614246" y="52798"/>
                  <a:pt x="3052689" y="10595"/>
                </a:cubicBezTo>
                <a:cubicBezTo>
                  <a:pt x="3491132" y="-31608"/>
                  <a:pt x="3806482" y="59832"/>
                  <a:pt x="4121833" y="151272"/>
                </a:cubicBezTo>
              </a:path>
            </a:pathLst>
          </a:custGeom>
          <a:noFill/>
          <a:ln>
            <a:solidFill>
              <a:srgbClr val="7030A0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任意多边形 132"/>
          <p:cNvSpPr/>
          <p:nvPr/>
        </p:nvSpPr>
        <p:spPr>
          <a:xfrm>
            <a:off x="4363706" y="5866228"/>
            <a:ext cx="4670474" cy="805576"/>
          </a:xfrm>
          <a:custGeom>
            <a:avLst/>
            <a:gdLst>
              <a:gd name="connsiteX0" fmla="*/ 4670474 w 4670474"/>
              <a:gd name="connsiteY0" fmla="*/ 0 h 805576"/>
              <a:gd name="connsiteX1" fmla="*/ 4248443 w 4670474"/>
              <a:gd name="connsiteY1" fmla="*/ 450166 h 805576"/>
              <a:gd name="connsiteX2" fmla="*/ 2532184 w 4670474"/>
              <a:gd name="connsiteY2" fmla="*/ 801858 h 805576"/>
              <a:gd name="connsiteX3" fmla="*/ 689317 w 4670474"/>
              <a:gd name="connsiteY3" fmla="*/ 225083 h 805576"/>
              <a:gd name="connsiteX4" fmla="*/ 0 w 4670474"/>
              <a:gd name="connsiteY4" fmla="*/ 0 h 80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0474" h="805576">
                <a:moveTo>
                  <a:pt x="4670474" y="0"/>
                </a:moveTo>
                <a:cubicBezTo>
                  <a:pt x="4637649" y="158261"/>
                  <a:pt x="4604825" y="316523"/>
                  <a:pt x="4248443" y="450166"/>
                </a:cubicBezTo>
                <a:cubicBezTo>
                  <a:pt x="3892061" y="583809"/>
                  <a:pt x="3125372" y="839372"/>
                  <a:pt x="2532184" y="801858"/>
                </a:cubicBezTo>
                <a:cubicBezTo>
                  <a:pt x="1938996" y="764344"/>
                  <a:pt x="689317" y="225083"/>
                  <a:pt x="689317" y="225083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下箭头 3"/>
          <p:cNvSpPr/>
          <p:nvPr/>
        </p:nvSpPr>
        <p:spPr>
          <a:xfrm rot="3445649">
            <a:off x="6209780" y="2116883"/>
            <a:ext cx="458933" cy="205026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82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7372" y="285447"/>
            <a:ext cx="3145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/>
              <a:t>IR drop types:</a:t>
            </a:r>
          </a:p>
        </p:txBody>
      </p:sp>
      <p:sp>
        <p:nvSpPr>
          <p:cNvPr id="3" name="平行四边形 2"/>
          <p:cNvSpPr/>
          <p:nvPr/>
        </p:nvSpPr>
        <p:spPr>
          <a:xfrm>
            <a:off x="539525" y="2926080"/>
            <a:ext cx="4630057" cy="2075543"/>
          </a:xfrm>
          <a:prstGeom prst="parallelogram">
            <a:avLst>
              <a:gd name="adj" fmla="val 84091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1381355" y="2926080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2451783" y="2926080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689782" y="3603852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083325" y="4325166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451783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8"/>
          <p:cNvSpPr/>
          <p:nvPr/>
        </p:nvSpPr>
        <p:spPr>
          <a:xfrm>
            <a:off x="3317363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矩形 9"/>
          <p:cNvSpPr/>
          <p:nvPr/>
        </p:nvSpPr>
        <p:spPr>
          <a:xfrm>
            <a:off x="4429596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矩形 10"/>
          <p:cNvSpPr/>
          <p:nvPr/>
        </p:nvSpPr>
        <p:spPr>
          <a:xfrm>
            <a:off x="1929632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矩形 11"/>
          <p:cNvSpPr/>
          <p:nvPr/>
        </p:nvSpPr>
        <p:spPr>
          <a:xfrm>
            <a:off x="2795212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矩形 12"/>
          <p:cNvSpPr/>
          <p:nvPr/>
        </p:nvSpPr>
        <p:spPr>
          <a:xfrm>
            <a:off x="3907445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矩形 13"/>
          <p:cNvSpPr/>
          <p:nvPr/>
        </p:nvSpPr>
        <p:spPr>
          <a:xfrm>
            <a:off x="1334786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矩形 14"/>
          <p:cNvSpPr/>
          <p:nvPr/>
        </p:nvSpPr>
        <p:spPr>
          <a:xfrm>
            <a:off x="2200366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矩形 15"/>
          <p:cNvSpPr/>
          <p:nvPr/>
        </p:nvSpPr>
        <p:spPr>
          <a:xfrm>
            <a:off x="3312599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矩形 16"/>
          <p:cNvSpPr/>
          <p:nvPr/>
        </p:nvSpPr>
        <p:spPr>
          <a:xfrm>
            <a:off x="811471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矩形 17"/>
          <p:cNvSpPr/>
          <p:nvPr/>
        </p:nvSpPr>
        <p:spPr>
          <a:xfrm>
            <a:off x="1677051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矩形 18"/>
          <p:cNvSpPr/>
          <p:nvPr/>
        </p:nvSpPr>
        <p:spPr>
          <a:xfrm>
            <a:off x="2789284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矩形 19"/>
          <p:cNvSpPr/>
          <p:nvPr/>
        </p:nvSpPr>
        <p:spPr>
          <a:xfrm rot="18574612">
            <a:off x="1856467" y="316267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矩形 20"/>
          <p:cNvSpPr/>
          <p:nvPr/>
        </p:nvSpPr>
        <p:spPr>
          <a:xfrm rot="18574612">
            <a:off x="2571661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矩形 21"/>
          <p:cNvSpPr/>
          <p:nvPr/>
        </p:nvSpPr>
        <p:spPr>
          <a:xfrm rot="18574612">
            <a:off x="3638757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矩形 22"/>
          <p:cNvSpPr/>
          <p:nvPr/>
        </p:nvSpPr>
        <p:spPr>
          <a:xfrm rot="18574612">
            <a:off x="4705179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矩形 23"/>
          <p:cNvSpPr/>
          <p:nvPr/>
        </p:nvSpPr>
        <p:spPr>
          <a:xfrm rot="18574612">
            <a:off x="1293101" y="385543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矩形 24"/>
          <p:cNvSpPr/>
          <p:nvPr/>
        </p:nvSpPr>
        <p:spPr>
          <a:xfrm rot="18574612">
            <a:off x="2008295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矩形 25"/>
          <p:cNvSpPr/>
          <p:nvPr/>
        </p:nvSpPr>
        <p:spPr>
          <a:xfrm rot="18574612">
            <a:off x="3075391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矩形 26"/>
          <p:cNvSpPr/>
          <p:nvPr/>
        </p:nvSpPr>
        <p:spPr>
          <a:xfrm rot="18574612">
            <a:off x="4141813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矩形 27"/>
          <p:cNvSpPr/>
          <p:nvPr/>
        </p:nvSpPr>
        <p:spPr>
          <a:xfrm rot="18574612">
            <a:off x="688472" y="456277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矩形 28"/>
          <p:cNvSpPr/>
          <p:nvPr/>
        </p:nvSpPr>
        <p:spPr>
          <a:xfrm rot="18574612">
            <a:off x="1427462" y="462601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矩形 29"/>
          <p:cNvSpPr/>
          <p:nvPr/>
        </p:nvSpPr>
        <p:spPr>
          <a:xfrm rot="18574612">
            <a:off x="2516450" y="460690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矩形 30"/>
          <p:cNvSpPr/>
          <p:nvPr/>
        </p:nvSpPr>
        <p:spPr>
          <a:xfrm rot="18574612">
            <a:off x="3537184" y="459358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240230" y="5319716"/>
            <a:ext cx="388707" cy="523220"/>
            <a:chOff x="3620873" y="5108700"/>
            <a:chExt cx="388707" cy="523220"/>
          </a:xfrm>
        </p:grpSpPr>
        <p:sp>
          <p:nvSpPr>
            <p:cNvPr id="33" name="流程图: 接点 32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244467" y="5291580"/>
            <a:ext cx="388707" cy="523220"/>
            <a:chOff x="3620873" y="5108700"/>
            <a:chExt cx="388707" cy="523220"/>
          </a:xfrm>
        </p:grpSpPr>
        <p:sp>
          <p:nvSpPr>
            <p:cNvPr id="36" name="流程图: 接点 35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/>
                <a:t>~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172284" y="5291580"/>
            <a:ext cx="388707" cy="523220"/>
            <a:chOff x="3620873" y="5108700"/>
            <a:chExt cx="388707" cy="523220"/>
          </a:xfrm>
        </p:grpSpPr>
        <p:sp>
          <p:nvSpPr>
            <p:cNvPr id="39" name="流程图: 接点 38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23744" y="5291580"/>
            <a:ext cx="388707" cy="523220"/>
            <a:chOff x="3620873" y="5108700"/>
            <a:chExt cx="388707" cy="523220"/>
          </a:xfrm>
        </p:grpSpPr>
        <p:sp>
          <p:nvSpPr>
            <p:cNvPr id="42" name="流程图: 接点 41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/>
                <a:t>~</a:t>
              </a: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245178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135385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51202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343521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83082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383082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343458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401521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401521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343458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343458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245241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284802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284802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245178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303241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303241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245178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245178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135448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175009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175009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135385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193448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193448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135385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135385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51265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90826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90826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51202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109265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109265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51202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51202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等腰三角形 78"/>
          <p:cNvSpPr/>
          <p:nvPr/>
        </p:nvSpPr>
        <p:spPr>
          <a:xfrm rot="10800000">
            <a:off x="3275467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等腰三角形 79"/>
          <p:cNvSpPr/>
          <p:nvPr/>
        </p:nvSpPr>
        <p:spPr>
          <a:xfrm rot="10800000">
            <a:off x="2303818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等腰三角形 80"/>
          <p:cNvSpPr/>
          <p:nvPr/>
        </p:nvSpPr>
        <p:spPr>
          <a:xfrm rot="10800000">
            <a:off x="1220578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等腰三角形 81"/>
          <p:cNvSpPr/>
          <p:nvPr/>
        </p:nvSpPr>
        <p:spPr>
          <a:xfrm rot="10800000">
            <a:off x="374900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椭圆 83"/>
          <p:cNvSpPr/>
          <p:nvPr/>
        </p:nvSpPr>
        <p:spPr>
          <a:xfrm>
            <a:off x="3153558" y="5185593"/>
            <a:ext cx="562708" cy="64695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6" name="直接连接符 85"/>
          <p:cNvCxnSpPr>
            <a:stCxn id="84" idx="7"/>
            <a:endCxn id="87" idx="1"/>
          </p:cNvCxnSpPr>
          <p:nvPr/>
        </p:nvCxnSpPr>
        <p:spPr>
          <a:xfrm flipV="1">
            <a:off x="3633859" y="3271803"/>
            <a:ext cx="2988247" cy="2008534"/>
          </a:xfrm>
          <a:prstGeom prst="lin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文本框 86"/>
              <p:cNvSpPr txBox="1"/>
              <p:nvPr/>
            </p:nvSpPr>
            <p:spPr>
              <a:xfrm>
                <a:off x="6622106" y="2937352"/>
                <a:ext cx="5834802" cy="6689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If use average current: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𝑙𝑒𝑎𝑘𝑎𝑔𝑒</m:t>
                        </m:r>
                      </m:sub>
                    </m:sSub>
                  </m:oMath>
                </a14:m>
                <a:r>
                  <a:rPr lang="en-US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𝑖𝑛𝑡𝑒𝑟𝑛𝑎𝑙</m:t>
                        </m:r>
                      </m:sub>
                    </m:sSub>
                  </m:oMath>
                </a14:m>
                <a:r>
                  <a:rPr lang="en-US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𝑠𝑤𝑖𝑡𝑐h</m:t>
                        </m:r>
                      </m:sub>
                    </m:sSub>
                  </m:oMath>
                </a14:m>
                <a:r>
                  <a:rPr lang="en-US"/>
                  <a:t>) / VDD</a:t>
                </a:r>
              </a:p>
              <a:p>
                <a:r>
                  <a:rPr lang="en-US"/>
                  <a:t>Static IR drop analysis</a:t>
                </a:r>
              </a:p>
            </p:txBody>
          </p:sp>
        </mc:Choice>
        <mc:Fallback xmlns="">
          <p:sp>
            <p:nvSpPr>
              <p:cNvPr id="87" name="文本框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106" y="2937352"/>
                <a:ext cx="5834802" cy="668901"/>
              </a:xfrm>
              <a:prstGeom prst="rect">
                <a:avLst/>
              </a:prstGeom>
              <a:blipFill>
                <a:blip r:embed="rId3"/>
                <a:stretch>
                  <a:fillRect l="-836" t="-4545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直接连接符 87"/>
          <p:cNvCxnSpPr>
            <a:stCxn id="84" idx="6"/>
          </p:cNvCxnSpPr>
          <p:nvPr/>
        </p:nvCxnSpPr>
        <p:spPr>
          <a:xfrm flipV="1">
            <a:off x="3716266" y="4664961"/>
            <a:ext cx="2645756" cy="844109"/>
          </a:xfrm>
          <a:prstGeom prst="lin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2" name="文本框 91"/>
          <p:cNvSpPr txBox="1"/>
          <p:nvPr/>
        </p:nvSpPr>
        <p:spPr>
          <a:xfrm>
            <a:off x="6617545" y="4182953"/>
            <a:ext cx="30109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If use worst simutinous switch</a:t>
            </a:r>
          </a:p>
          <a:p>
            <a:r>
              <a:rPr lang="en-US"/>
              <a:t>Dynamic vector-less</a:t>
            </a:r>
          </a:p>
          <a:p>
            <a:r>
              <a:rPr lang="en-US"/>
              <a:t>IR drop analysis</a:t>
            </a:r>
          </a:p>
        </p:txBody>
      </p:sp>
      <p:grpSp>
        <p:nvGrpSpPr>
          <p:cNvPr id="118" name="组合 117"/>
          <p:cNvGrpSpPr/>
          <p:nvPr/>
        </p:nvGrpSpPr>
        <p:grpSpPr>
          <a:xfrm>
            <a:off x="9628497" y="4190343"/>
            <a:ext cx="2147950" cy="1151962"/>
            <a:chOff x="9610760" y="3247588"/>
            <a:chExt cx="2147950" cy="1151962"/>
          </a:xfrm>
        </p:grpSpPr>
        <p:grpSp>
          <p:nvGrpSpPr>
            <p:cNvPr id="95" name="组合 94"/>
            <p:cNvGrpSpPr/>
            <p:nvPr/>
          </p:nvGrpSpPr>
          <p:grpSpPr>
            <a:xfrm>
              <a:off x="9639624" y="3247588"/>
              <a:ext cx="2119086" cy="1151962"/>
              <a:chOff x="4469389" y="1898152"/>
              <a:chExt cx="2119086" cy="1307341"/>
            </a:xfrm>
            <a:solidFill>
              <a:schemeClr val="bg1"/>
            </a:solidFill>
          </p:grpSpPr>
          <p:sp>
            <p:nvSpPr>
              <p:cNvPr id="96" name="任意多边形 95"/>
              <p:cNvSpPr/>
              <p:nvPr/>
            </p:nvSpPr>
            <p:spPr>
              <a:xfrm>
                <a:off x="4629046" y="2135556"/>
                <a:ext cx="1393372" cy="939186"/>
              </a:xfrm>
              <a:custGeom>
                <a:avLst/>
                <a:gdLst>
                  <a:gd name="connsiteX0" fmla="*/ 0 w 1393372"/>
                  <a:gd name="connsiteY0" fmla="*/ 1181722 h 1181722"/>
                  <a:gd name="connsiteX1" fmla="*/ 362858 w 1393372"/>
                  <a:gd name="connsiteY1" fmla="*/ 1123664 h 1181722"/>
                  <a:gd name="connsiteX2" fmla="*/ 435429 w 1393372"/>
                  <a:gd name="connsiteY2" fmla="*/ 891436 h 1181722"/>
                  <a:gd name="connsiteX3" fmla="*/ 566058 w 1393372"/>
                  <a:gd name="connsiteY3" fmla="*/ 107664 h 1181722"/>
                  <a:gd name="connsiteX4" fmla="*/ 667658 w 1393372"/>
                  <a:gd name="connsiteY4" fmla="*/ 64122 h 1181722"/>
                  <a:gd name="connsiteX5" fmla="*/ 725715 w 1393372"/>
                  <a:gd name="connsiteY5" fmla="*/ 644693 h 1181722"/>
                  <a:gd name="connsiteX6" fmla="*/ 812800 w 1393372"/>
                  <a:gd name="connsiteY6" fmla="*/ 833379 h 1181722"/>
                  <a:gd name="connsiteX7" fmla="*/ 1059543 w 1393372"/>
                  <a:gd name="connsiteY7" fmla="*/ 1051093 h 1181722"/>
                  <a:gd name="connsiteX8" fmla="*/ 1393372 w 1393372"/>
                  <a:gd name="connsiteY8" fmla="*/ 1167207 h 1181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3372" h="1181722">
                    <a:moveTo>
                      <a:pt x="0" y="1181722"/>
                    </a:moveTo>
                    <a:cubicBezTo>
                      <a:pt x="145143" y="1176883"/>
                      <a:pt x="290287" y="1172045"/>
                      <a:pt x="362858" y="1123664"/>
                    </a:cubicBezTo>
                    <a:cubicBezTo>
                      <a:pt x="435429" y="1075283"/>
                      <a:pt x="401562" y="1060769"/>
                      <a:pt x="435429" y="891436"/>
                    </a:cubicBezTo>
                    <a:cubicBezTo>
                      <a:pt x="469296" y="722103"/>
                      <a:pt x="527353" y="245550"/>
                      <a:pt x="566058" y="107664"/>
                    </a:cubicBezTo>
                    <a:cubicBezTo>
                      <a:pt x="604763" y="-30222"/>
                      <a:pt x="641049" y="-25383"/>
                      <a:pt x="667658" y="64122"/>
                    </a:cubicBezTo>
                    <a:cubicBezTo>
                      <a:pt x="694267" y="153627"/>
                      <a:pt x="701525" y="516484"/>
                      <a:pt x="725715" y="644693"/>
                    </a:cubicBezTo>
                    <a:cubicBezTo>
                      <a:pt x="749905" y="772902"/>
                      <a:pt x="757162" y="765646"/>
                      <a:pt x="812800" y="833379"/>
                    </a:cubicBezTo>
                    <a:cubicBezTo>
                      <a:pt x="868438" y="901112"/>
                      <a:pt x="962781" y="995455"/>
                      <a:pt x="1059543" y="1051093"/>
                    </a:cubicBezTo>
                    <a:cubicBezTo>
                      <a:pt x="1156305" y="1106731"/>
                      <a:pt x="1274838" y="1136969"/>
                      <a:pt x="1393372" y="1167207"/>
                    </a:cubicBezTo>
                  </a:path>
                </a:pathLst>
              </a:cu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8" name="直接箭头连接符 97"/>
              <p:cNvCxnSpPr/>
              <p:nvPr/>
            </p:nvCxnSpPr>
            <p:spPr>
              <a:xfrm>
                <a:off x="4469389" y="3205492"/>
                <a:ext cx="2119086" cy="0"/>
              </a:xfrm>
              <a:prstGeom prst="straightConnector1">
                <a:avLst/>
              </a:prstGeom>
              <a:grpFill/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箭头连接符 99"/>
              <p:cNvCxnSpPr/>
              <p:nvPr/>
            </p:nvCxnSpPr>
            <p:spPr>
              <a:xfrm flipV="1">
                <a:off x="4469389" y="1898152"/>
                <a:ext cx="0" cy="1307341"/>
              </a:xfrm>
              <a:prstGeom prst="straightConnector1">
                <a:avLst/>
              </a:prstGeom>
              <a:grpFill/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文本框 101"/>
              <p:cNvSpPr txBox="1"/>
              <p:nvPr/>
            </p:nvSpPr>
            <p:spPr>
              <a:xfrm>
                <a:off x="6152342" y="2836160"/>
                <a:ext cx="261610" cy="369331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t</a:t>
                </a: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4499122" y="1901102"/>
                <a:ext cx="242374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I</a:t>
                </a:r>
              </a:p>
            </p:txBody>
          </p:sp>
        </p:grpSp>
        <p:sp>
          <p:nvSpPr>
            <p:cNvPr id="107" name="任意多边形 106"/>
            <p:cNvSpPr/>
            <p:nvPr/>
          </p:nvSpPr>
          <p:spPr>
            <a:xfrm>
              <a:off x="9610760" y="3892590"/>
              <a:ext cx="1393372" cy="457497"/>
            </a:xfrm>
            <a:custGeom>
              <a:avLst/>
              <a:gdLst>
                <a:gd name="connsiteX0" fmla="*/ 0 w 1393372"/>
                <a:gd name="connsiteY0" fmla="*/ 1181722 h 1181722"/>
                <a:gd name="connsiteX1" fmla="*/ 362858 w 1393372"/>
                <a:gd name="connsiteY1" fmla="*/ 1123664 h 1181722"/>
                <a:gd name="connsiteX2" fmla="*/ 435429 w 1393372"/>
                <a:gd name="connsiteY2" fmla="*/ 891436 h 1181722"/>
                <a:gd name="connsiteX3" fmla="*/ 566058 w 1393372"/>
                <a:gd name="connsiteY3" fmla="*/ 107664 h 1181722"/>
                <a:gd name="connsiteX4" fmla="*/ 667658 w 1393372"/>
                <a:gd name="connsiteY4" fmla="*/ 64122 h 1181722"/>
                <a:gd name="connsiteX5" fmla="*/ 725715 w 1393372"/>
                <a:gd name="connsiteY5" fmla="*/ 644693 h 1181722"/>
                <a:gd name="connsiteX6" fmla="*/ 812800 w 1393372"/>
                <a:gd name="connsiteY6" fmla="*/ 833379 h 1181722"/>
                <a:gd name="connsiteX7" fmla="*/ 1059543 w 1393372"/>
                <a:gd name="connsiteY7" fmla="*/ 1051093 h 1181722"/>
                <a:gd name="connsiteX8" fmla="*/ 1393372 w 1393372"/>
                <a:gd name="connsiteY8" fmla="*/ 1167207 h 118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3372" h="1181722">
                  <a:moveTo>
                    <a:pt x="0" y="1181722"/>
                  </a:moveTo>
                  <a:cubicBezTo>
                    <a:pt x="145143" y="1176883"/>
                    <a:pt x="290287" y="1172045"/>
                    <a:pt x="362858" y="1123664"/>
                  </a:cubicBezTo>
                  <a:cubicBezTo>
                    <a:pt x="435429" y="1075283"/>
                    <a:pt x="401562" y="1060769"/>
                    <a:pt x="435429" y="891436"/>
                  </a:cubicBezTo>
                  <a:cubicBezTo>
                    <a:pt x="469296" y="722103"/>
                    <a:pt x="527353" y="245550"/>
                    <a:pt x="566058" y="107664"/>
                  </a:cubicBezTo>
                  <a:cubicBezTo>
                    <a:pt x="604763" y="-30222"/>
                    <a:pt x="641049" y="-25383"/>
                    <a:pt x="667658" y="64122"/>
                  </a:cubicBezTo>
                  <a:cubicBezTo>
                    <a:pt x="694267" y="153627"/>
                    <a:pt x="701525" y="516484"/>
                    <a:pt x="725715" y="644693"/>
                  </a:cubicBezTo>
                  <a:cubicBezTo>
                    <a:pt x="749905" y="772902"/>
                    <a:pt x="757162" y="765646"/>
                    <a:pt x="812800" y="833379"/>
                  </a:cubicBezTo>
                  <a:cubicBezTo>
                    <a:pt x="868438" y="901112"/>
                    <a:pt x="962781" y="995455"/>
                    <a:pt x="1059543" y="1051093"/>
                  </a:cubicBezTo>
                  <a:cubicBezTo>
                    <a:pt x="1156305" y="1106731"/>
                    <a:pt x="1274838" y="1136969"/>
                    <a:pt x="1393372" y="116720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任意多边形 112"/>
            <p:cNvSpPr/>
            <p:nvPr/>
          </p:nvSpPr>
          <p:spPr>
            <a:xfrm>
              <a:off x="9958938" y="3401093"/>
              <a:ext cx="1393372" cy="938927"/>
            </a:xfrm>
            <a:custGeom>
              <a:avLst/>
              <a:gdLst>
                <a:gd name="connsiteX0" fmla="*/ 0 w 1393372"/>
                <a:gd name="connsiteY0" fmla="*/ 1181722 h 1181722"/>
                <a:gd name="connsiteX1" fmla="*/ 362858 w 1393372"/>
                <a:gd name="connsiteY1" fmla="*/ 1123664 h 1181722"/>
                <a:gd name="connsiteX2" fmla="*/ 435429 w 1393372"/>
                <a:gd name="connsiteY2" fmla="*/ 891436 h 1181722"/>
                <a:gd name="connsiteX3" fmla="*/ 566058 w 1393372"/>
                <a:gd name="connsiteY3" fmla="*/ 107664 h 1181722"/>
                <a:gd name="connsiteX4" fmla="*/ 667658 w 1393372"/>
                <a:gd name="connsiteY4" fmla="*/ 64122 h 1181722"/>
                <a:gd name="connsiteX5" fmla="*/ 725715 w 1393372"/>
                <a:gd name="connsiteY5" fmla="*/ 644693 h 1181722"/>
                <a:gd name="connsiteX6" fmla="*/ 812800 w 1393372"/>
                <a:gd name="connsiteY6" fmla="*/ 833379 h 1181722"/>
                <a:gd name="connsiteX7" fmla="*/ 1059543 w 1393372"/>
                <a:gd name="connsiteY7" fmla="*/ 1051093 h 1181722"/>
                <a:gd name="connsiteX8" fmla="*/ 1393372 w 1393372"/>
                <a:gd name="connsiteY8" fmla="*/ 1167207 h 118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3372" h="1181722">
                  <a:moveTo>
                    <a:pt x="0" y="1181722"/>
                  </a:moveTo>
                  <a:cubicBezTo>
                    <a:pt x="145143" y="1176883"/>
                    <a:pt x="290287" y="1172045"/>
                    <a:pt x="362858" y="1123664"/>
                  </a:cubicBezTo>
                  <a:cubicBezTo>
                    <a:pt x="435429" y="1075283"/>
                    <a:pt x="401562" y="1060769"/>
                    <a:pt x="435429" y="891436"/>
                  </a:cubicBezTo>
                  <a:cubicBezTo>
                    <a:pt x="469296" y="722103"/>
                    <a:pt x="527353" y="245550"/>
                    <a:pt x="566058" y="107664"/>
                  </a:cubicBezTo>
                  <a:cubicBezTo>
                    <a:pt x="604763" y="-30222"/>
                    <a:pt x="641049" y="-25383"/>
                    <a:pt x="667658" y="64122"/>
                  </a:cubicBezTo>
                  <a:cubicBezTo>
                    <a:pt x="694267" y="153627"/>
                    <a:pt x="701525" y="516484"/>
                    <a:pt x="725715" y="644693"/>
                  </a:cubicBezTo>
                  <a:cubicBezTo>
                    <a:pt x="749905" y="772902"/>
                    <a:pt x="757162" y="765646"/>
                    <a:pt x="812800" y="833379"/>
                  </a:cubicBezTo>
                  <a:cubicBezTo>
                    <a:pt x="868438" y="901112"/>
                    <a:pt x="962781" y="995455"/>
                    <a:pt x="1059543" y="1051093"/>
                  </a:cubicBezTo>
                  <a:cubicBezTo>
                    <a:pt x="1156305" y="1106731"/>
                    <a:pt x="1274838" y="1136969"/>
                    <a:pt x="1393372" y="116720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9" name="直接连接符 118"/>
          <p:cNvCxnSpPr>
            <a:stCxn id="84" idx="5"/>
          </p:cNvCxnSpPr>
          <p:nvPr/>
        </p:nvCxnSpPr>
        <p:spPr>
          <a:xfrm>
            <a:off x="3633859" y="5737802"/>
            <a:ext cx="2989419" cy="232933"/>
          </a:xfrm>
          <a:prstGeom prst="lin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3" name="文本框 122"/>
          <p:cNvSpPr txBox="1"/>
          <p:nvPr/>
        </p:nvSpPr>
        <p:spPr>
          <a:xfrm>
            <a:off x="6937829" y="5750102"/>
            <a:ext cx="4202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If use actual switch current (e.g. from VCD)</a:t>
            </a:r>
          </a:p>
          <a:p>
            <a:r>
              <a:rPr lang="en-US"/>
              <a:t>Dynamic vector based IR drop analysis</a:t>
            </a:r>
          </a:p>
        </p:txBody>
      </p:sp>
      <p:graphicFrame>
        <p:nvGraphicFramePr>
          <p:cNvPr id="127" name="表格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641818"/>
              </p:ext>
            </p:extLst>
          </p:nvPr>
        </p:nvGraphicFramePr>
        <p:xfrm>
          <a:off x="3830829" y="311932"/>
          <a:ext cx="8127999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xmlns="" val="12255930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390833189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3622274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23604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Static IR drop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Very</a:t>
                      </a:r>
                      <a:r>
                        <a:rPr lang="en-US" baseline="0" dirty="0"/>
                        <a:t> fast. Find high resistance hot spot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Can not fix dynamic drop</a:t>
                      </a:r>
                    </a:p>
                    <a:p>
                      <a:r>
                        <a:rPr lang="en-US" dirty="0"/>
                        <a:t>(e.g.</a:t>
                      </a:r>
                      <a:r>
                        <a:rPr lang="en-US" baseline="0" dirty="0"/>
                        <a:t> switching current)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62741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Vector-less </a:t>
                      </a:r>
                      <a:r>
                        <a:rPr lang="en-US" altLang="zh-CN" dirty="0"/>
                        <a:t>dynamic </a:t>
                      </a:r>
                      <a:r>
                        <a:rPr lang="en-US" dirty="0"/>
                        <a:t>IR drop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Middle.</a:t>
                      </a:r>
                    </a:p>
                    <a:p>
                      <a:r>
                        <a:rPr lang="en-US" dirty="0"/>
                        <a:t>Find </a:t>
                      </a:r>
                      <a:r>
                        <a:rPr lang="en-US" dirty="0" smtClean="0"/>
                        <a:t>dynamic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/>
                        <a:t>drop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Too pessimistic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04663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Vector based </a:t>
                      </a:r>
                      <a:r>
                        <a:rPr lang="en-US" altLang="zh-CN" dirty="0"/>
                        <a:t>dynamic </a:t>
                      </a:r>
                      <a:r>
                        <a:rPr lang="en-US" dirty="0"/>
                        <a:t>IR drop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Slow. High accuracy.</a:t>
                      </a:r>
                    </a:p>
                    <a:p>
                      <a:r>
                        <a:rPr lang="en-US" dirty="0"/>
                        <a:t>Find actual dynamic drop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Need</a:t>
                      </a:r>
                      <a:r>
                        <a:rPr lang="en-US" baseline="0" dirty="0"/>
                        <a:t> many input vectors</a:t>
                      </a:r>
                    </a:p>
                    <a:p>
                      <a:r>
                        <a:rPr lang="en-US" baseline="0" dirty="0"/>
                        <a:t>(huge VCD file)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9954522"/>
                  </a:ext>
                </a:extLst>
              </a:tr>
            </a:tbl>
          </a:graphicData>
        </a:graphic>
      </p:graphicFrame>
      <p:sp>
        <p:nvSpPr>
          <p:cNvPr id="128" name="矩形 127"/>
          <p:cNvSpPr/>
          <p:nvPr/>
        </p:nvSpPr>
        <p:spPr>
          <a:xfrm>
            <a:off x="374899" y="1261622"/>
            <a:ext cx="25745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/>
              <a:t>For details:</a:t>
            </a:r>
          </a:p>
          <a:p>
            <a:r>
              <a:rPr lang="en-US" b="1"/>
              <a:t>Check manual</a:t>
            </a:r>
          </a:p>
          <a:p>
            <a:r>
              <a:rPr lang="en-US" b="1">
                <a:solidFill>
                  <a:srgbClr val="0070C0"/>
                </a:solidFill>
              </a:rPr>
              <a:t>Analyze_power_network</a:t>
            </a:r>
          </a:p>
        </p:txBody>
      </p:sp>
    </p:spTree>
    <p:extLst>
      <p:ext uri="{BB962C8B-B14F-4D97-AF65-F5344CB8AC3E}">
        <p14:creationId xmlns:p14="http://schemas.microsoft.com/office/powerpoint/2010/main" val="3843269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" y="1338765"/>
            <a:ext cx="1219199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最后，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VP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进行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IR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仿真后，为了估计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VDD/VSS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波动对于某个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instance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的时序影响，需要获得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timing window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中平均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最坏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最好的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(VDD-VSS)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，分别用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efftw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,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mintw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,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maxtw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。如果仿真若干个周期，那么整个周期最坏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最好的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(VDD-VSS)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用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minwc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,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maxwc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表示。在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vector-based 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仿真中，实际的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instance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的翻转期间（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switching window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），可能远远小于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timing window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，甚至落在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timing window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之外。则在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switching window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中，最好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最坏的（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VDD-VSS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）分别用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max_switching_win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min_switching_win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表示。这些概念如下图所示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025" name="图片 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70" y="3954675"/>
            <a:ext cx="392430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88036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-1" y="817685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[DTH] display </a:t>
            </a:r>
            <a:r>
              <a:rPr lang="en-US" altLang="zh-CN" dirty="0" err="1"/>
              <a:t>mintw</a:t>
            </a:r>
            <a:r>
              <a:rPr lang="en-US" altLang="zh-CN" dirty="0"/>
              <a:t>, </a:t>
            </a:r>
            <a:r>
              <a:rPr lang="en-US" altLang="zh-CN" dirty="0" err="1"/>
              <a:t>efftw</a:t>
            </a:r>
            <a:r>
              <a:rPr lang="en-US" altLang="zh-CN" dirty="0"/>
              <a:t>, </a:t>
            </a:r>
            <a:r>
              <a:rPr lang="en-US" altLang="zh-CN" dirty="0" err="1"/>
              <a:t>maxtw</a:t>
            </a:r>
            <a:r>
              <a:rPr lang="en-US" altLang="zh-CN" dirty="0"/>
              <a:t>, </a:t>
            </a:r>
            <a:r>
              <a:rPr lang="en-US" altLang="zh-CN" dirty="0" err="1"/>
              <a:t>minwc</a:t>
            </a:r>
            <a:r>
              <a:rPr lang="en-US" altLang="zh-CN" dirty="0"/>
              <a:t>, </a:t>
            </a:r>
            <a:r>
              <a:rPr lang="en-US" altLang="zh-CN" dirty="0" err="1"/>
              <a:t>maxwc</a:t>
            </a:r>
            <a:r>
              <a:rPr lang="en-US" altLang="zh-CN" dirty="0"/>
              <a:t> </a:t>
            </a:r>
            <a:r>
              <a:rPr lang="en-US" altLang="zh-CN" dirty="0" err="1"/>
              <a:t>min_switching_win</a:t>
            </a:r>
            <a:r>
              <a:rPr lang="en-US" altLang="zh-CN" dirty="0"/>
              <a:t>, </a:t>
            </a:r>
            <a:r>
              <a:rPr lang="en-US" altLang="zh-CN" dirty="0" err="1"/>
              <a:t>eff_switching_win</a:t>
            </a:r>
            <a:r>
              <a:rPr lang="en-US" altLang="zh-CN" dirty="0"/>
              <a:t>, </a:t>
            </a:r>
            <a:r>
              <a:rPr lang="en-US" altLang="zh-CN" dirty="0" err="1"/>
              <a:t>max_switching_win</a:t>
            </a:r>
            <a:r>
              <a:rPr lang="en-US" altLang="zh-CN" dirty="0"/>
              <a:t> for dynamic IR drop map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11606" y="6502313"/>
            <a:ext cx="2918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For each cell, we have </a:t>
            </a:r>
            <a:r>
              <a:rPr lang="en-US" altLang="zh-CN" dirty="0" err="1" smtClean="0"/>
              <a:t>minwc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6439717" y="3217085"/>
            <a:ext cx="3894667" cy="1049866"/>
            <a:chOff x="2328331" y="3759538"/>
            <a:chExt cx="3894667" cy="1049866"/>
          </a:xfrm>
        </p:grpSpPr>
        <p:grpSp>
          <p:nvGrpSpPr>
            <p:cNvPr id="10" name="组合 9"/>
            <p:cNvGrpSpPr/>
            <p:nvPr/>
          </p:nvGrpSpPr>
          <p:grpSpPr>
            <a:xfrm>
              <a:off x="2328331" y="3759538"/>
              <a:ext cx="3894667" cy="1049866"/>
              <a:chOff x="1930398" y="4020796"/>
              <a:chExt cx="3894667" cy="1049866"/>
            </a:xfrm>
          </p:grpSpPr>
          <p:sp>
            <p:nvSpPr>
              <p:cNvPr id="13" name="平行四边形 12"/>
              <p:cNvSpPr/>
              <p:nvPr/>
            </p:nvSpPr>
            <p:spPr>
              <a:xfrm>
                <a:off x="1930398" y="4020796"/>
                <a:ext cx="3894667" cy="1049866"/>
              </a:xfrm>
              <a:prstGeom prst="parallelogram">
                <a:avLst>
                  <a:gd name="adj" fmla="val 118548"/>
                </a:avLst>
              </a:prstGeom>
              <a:solidFill>
                <a:srgbClr val="00B050">
                  <a:alpha val="17000"/>
                </a:srgb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2362199" y="4717143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2777066" y="4354286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1" name="直接连接符 10"/>
            <p:cNvCxnSpPr/>
            <p:nvPr/>
          </p:nvCxnSpPr>
          <p:spPr>
            <a:xfrm flipH="1">
              <a:off x="3156255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4269620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6" name="平行四边形 15"/>
          <p:cNvSpPr/>
          <p:nvPr/>
        </p:nvSpPr>
        <p:spPr>
          <a:xfrm>
            <a:off x="6439718" y="2979681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1">
              <a:alpha val="63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6710652" y="3132080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6541319" y="3284480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6295785" y="3504614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0156585" y="3132080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9961851" y="3318347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9758651" y="3470747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>
            <a:stCxn id="16" idx="0"/>
          </p:cNvCxnSpPr>
          <p:nvPr/>
        </p:nvCxnSpPr>
        <p:spPr>
          <a:xfrm flipH="1">
            <a:off x="7303320" y="2979681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8416685" y="2979681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等腰三角形 24"/>
          <p:cNvSpPr/>
          <p:nvPr/>
        </p:nvSpPr>
        <p:spPr>
          <a:xfrm rot="5400000">
            <a:off x="6983670" y="4479922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等腰三角形 25"/>
          <p:cNvSpPr/>
          <p:nvPr/>
        </p:nvSpPr>
        <p:spPr>
          <a:xfrm rot="5400000">
            <a:off x="8108636" y="4480052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直接连接符 26"/>
          <p:cNvCxnSpPr>
            <a:stCxn id="13" idx="4"/>
            <a:endCxn id="26" idx="1"/>
          </p:cNvCxnSpPr>
          <p:nvPr/>
        </p:nvCxnSpPr>
        <p:spPr>
          <a:xfrm flipH="1">
            <a:off x="8381007" y="4266951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256041" y="4276625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>
            <a:stCxn id="25" idx="0"/>
            <a:endCxn id="26" idx="3"/>
          </p:cNvCxnSpPr>
          <p:nvPr/>
        </p:nvCxnSpPr>
        <p:spPr>
          <a:xfrm>
            <a:off x="7451757" y="4675639"/>
            <a:ext cx="733534" cy="1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平行四边形 29"/>
          <p:cNvSpPr/>
          <p:nvPr/>
        </p:nvSpPr>
        <p:spPr>
          <a:xfrm>
            <a:off x="5660161" y="5223381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2">
              <a:lumMod val="20000"/>
              <a:lumOff val="80000"/>
              <a:alpha val="62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直接连接符 30"/>
          <p:cNvCxnSpPr>
            <a:stCxn id="26" idx="5"/>
          </p:cNvCxnSpPr>
          <p:nvPr/>
        </p:nvCxnSpPr>
        <p:spPr>
          <a:xfrm flipH="1">
            <a:off x="8381006" y="4811954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7230290" y="4811954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7193537" y="6183779"/>
            <a:ext cx="1477433" cy="787790"/>
            <a:chOff x="3224107" y="5824794"/>
            <a:chExt cx="1477433" cy="787790"/>
          </a:xfrm>
        </p:grpSpPr>
        <p:sp>
          <p:nvSpPr>
            <p:cNvPr id="34" name="矩形标注 33"/>
            <p:cNvSpPr/>
            <p:nvPr/>
          </p:nvSpPr>
          <p:spPr>
            <a:xfrm>
              <a:off x="3224107" y="5824794"/>
              <a:ext cx="1477433" cy="787790"/>
            </a:xfrm>
            <a:prstGeom prst="wedgeRectCallout">
              <a:avLst>
                <a:gd name="adj1" fmla="val -8818"/>
                <a:gd name="adj2" fmla="val -2327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肘形连接符 34"/>
            <p:cNvCxnSpPr/>
            <p:nvPr/>
          </p:nvCxnSpPr>
          <p:spPr>
            <a:xfrm flipV="1">
              <a:off x="3372472" y="5914262"/>
              <a:ext cx="1009471" cy="508310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任意多边形 35"/>
          <p:cNvSpPr/>
          <p:nvPr/>
        </p:nvSpPr>
        <p:spPr>
          <a:xfrm>
            <a:off x="6304022" y="3389171"/>
            <a:ext cx="1786597" cy="1209821"/>
          </a:xfrm>
          <a:custGeom>
            <a:avLst/>
            <a:gdLst>
              <a:gd name="connsiteX0" fmla="*/ 0 w 1786597"/>
              <a:gd name="connsiteY0" fmla="*/ 0 h 1209821"/>
              <a:gd name="connsiteX1" fmla="*/ 379828 w 1786597"/>
              <a:gd name="connsiteY1" fmla="*/ 56271 h 1209821"/>
              <a:gd name="connsiteX2" fmla="*/ 717453 w 1786597"/>
              <a:gd name="connsiteY2" fmla="*/ 42203 h 1209821"/>
              <a:gd name="connsiteX3" fmla="*/ 956603 w 1786597"/>
              <a:gd name="connsiteY3" fmla="*/ 28135 h 1209821"/>
              <a:gd name="connsiteX4" fmla="*/ 1252025 w 1786597"/>
              <a:gd name="connsiteY4" fmla="*/ 56271 h 1209821"/>
              <a:gd name="connsiteX5" fmla="*/ 1392702 w 1786597"/>
              <a:gd name="connsiteY5" fmla="*/ 168812 h 1209821"/>
              <a:gd name="connsiteX6" fmla="*/ 1012874 w 1786597"/>
              <a:gd name="connsiteY6" fmla="*/ 478301 h 1209821"/>
              <a:gd name="connsiteX7" fmla="*/ 1012874 w 1786597"/>
              <a:gd name="connsiteY7" fmla="*/ 661181 h 1209821"/>
              <a:gd name="connsiteX8" fmla="*/ 1434905 w 1786597"/>
              <a:gd name="connsiteY8" fmla="*/ 604911 h 1209821"/>
              <a:gd name="connsiteX9" fmla="*/ 1280160 w 1786597"/>
              <a:gd name="connsiteY9" fmla="*/ 731520 h 1209821"/>
              <a:gd name="connsiteX10" fmla="*/ 1055077 w 1786597"/>
              <a:gd name="connsiteY10" fmla="*/ 844061 h 1209821"/>
              <a:gd name="connsiteX11" fmla="*/ 1012874 w 1786597"/>
              <a:gd name="connsiteY11" fmla="*/ 1026941 h 1209821"/>
              <a:gd name="connsiteX12" fmla="*/ 1055077 w 1786597"/>
              <a:gd name="connsiteY12" fmla="*/ 1083212 h 1209821"/>
              <a:gd name="connsiteX13" fmla="*/ 1125416 w 1786597"/>
              <a:gd name="connsiteY13" fmla="*/ 1167618 h 1209821"/>
              <a:gd name="connsiteX14" fmla="*/ 1322363 w 1786597"/>
              <a:gd name="connsiteY14" fmla="*/ 1181686 h 1209821"/>
              <a:gd name="connsiteX15" fmla="*/ 1491176 w 1786597"/>
              <a:gd name="connsiteY15" fmla="*/ 1181686 h 1209821"/>
              <a:gd name="connsiteX16" fmla="*/ 1786597 w 1786597"/>
              <a:gd name="connsiteY16" fmla="*/ 1209821 h 120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86597" h="1209821">
                <a:moveTo>
                  <a:pt x="0" y="0"/>
                </a:moveTo>
                <a:cubicBezTo>
                  <a:pt x="130126" y="24618"/>
                  <a:pt x="260253" y="49237"/>
                  <a:pt x="379828" y="56271"/>
                </a:cubicBezTo>
                <a:cubicBezTo>
                  <a:pt x="499403" y="63305"/>
                  <a:pt x="621324" y="46892"/>
                  <a:pt x="717453" y="42203"/>
                </a:cubicBezTo>
                <a:cubicBezTo>
                  <a:pt x="813582" y="37514"/>
                  <a:pt x="867508" y="25790"/>
                  <a:pt x="956603" y="28135"/>
                </a:cubicBezTo>
                <a:cubicBezTo>
                  <a:pt x="1045698" y="30480"/>
                  <a:pt x="1179342" y="32825"/>
                  <a:pt x="1252025" y="56271"/>
                </a:cubicBezTo>
                <a:cubicBezTo>
                  <a:pt x="1324708" y="79717"/>
                  <a:pt x="1432560" y="98474"/>
                  <a:pt x="1392702" y="168812"/>
                </a:cubicBezTo>
                <a:cubicBezTo>
                  <a:pt x="1352844" y="239150"/>
                  <a:pt x="1076179" y="396240"/>
                  <a:pt x="1012874" y="478301"/>
                </a:cubicBezTo>
                <a:cubicBezTo>
                  <a:pt x="949569" y="560362"/>
                  <a:pt x="942536" y="640079"/>
                  <a:pt x="1012874" y="661181"/>
                </a:cubicBezTo>
                <a:cubicBezTo>
                  <a:pt x="1083213" y="682283"/>
                  <a:pt x="1390357" y="593188"/>
                  <a:pt x="1434905" y="604911"/>
                </a:cubicBezTo>
                <a:cubicBezTo>
                  <a:pt x="1479453" y="616634"/>
                  <a:pt x="1343465" y="691662"/>
                  <a:pt x="1280160" y="731520"/>
                </a:cubicBezTo>
                <a:cubicBezTo>
                  <a:pt x="1216855" y="771378"/>
                  <a:pt x="1099624" y="794824"/>
                  <a:pt x="1055077" y="844061"/>
                </a:cubicBezTo>
                <a:cubicBezTo>
                  <a:pt x="1010530" y="893298"/>
                  <a:pt x="1012874" y="1026941"/>
                  <a:pt x="1012874" y="1026941"/>
                </a:cubicBezTo>
                <a:cubicBezTo>
                  <a:pt x="1012874" y="1066799"/>
                  <a:pt x="1036320" y="1059766"/>
                  <a:pt x="1055077" y="1083212"/>
                </a:cubicBezTo>
                <a:cubicBezTo>
                  <a:pt x="1073834" y="1106658"/>
                  <a:pt x="1080868" y="1151206"/>
                  <a:pt x="1125416" y="1167618"/>
                </a:cubicBezTo>
                <a:cubicBezTo>
                  <a:pt x="1169964" y="1184030"/>
                  <a:pt x="1261403" y="1179341"/>
                  <a:pt x="1322363" y="1181686"/>
                </a:cubicBezTo>
                <a:cubicBezTo>
                  <a:pt x="1383323" y="1184031"/>
                  <a:pt x="1413804" y="1176997"/>
                  <a:pt x="1491176" y="1181686"/>
                </a:cubicBezTo>
                <a:cubicBezTo>
                  <a:pt x="1568548" y="1186375"/>
                  <a:pt x="1677572" y="1198098"/>
                  <a:pt x="1786597" y="1209821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7855041" y="6616079"/>
            <a:ext cx="101600" cy="141801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7956641" y="6616079"/>
            <a:ext cx="133978" cy="165478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8090619" y="6757880"/>
            <a:ext cx="486104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368937" y="6757880"/>
            <a:ext cx="486104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 flipV="1">
            <a:off x="3533775" y="4403267"/>
            <a:ext cx="3696516" cy="8201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组合 57"/>
          <p:cNvGrpSpPr/>
          <p:nvPr/>
        </p:nvGrpSpPr>
        <p:grpSpPr>
          <a:xfrm>
            <a:off x="402577" y="3637942"/>
            <a:ext cx="1001389" cy="526464"/>
            <a:chOff x="619125" y="2726087"/>
            <a:chExt cx="1001389" cy="526464"/>
          </a:xfrm>
        </p:grpSpPr>
        <p:cxnSp>
          <p:nvCxnSpPr>
            <p:cNvPr id="59" name="直接连接符 58"/>
            <p:cNvCxnSpPr/>
            <p:nvPr/>
          </p:nvCxnSpPr>
          <p:spPr>
            <a:xfrm>
              <a:off x="619125" y="3252551"/>
              <a:ext cx="4584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1162050" y="2726087"/>
              <a:ext cx="4584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1077589" y="2727618"/>
              <a:ext cx="84461" cy="5249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矩形 48"/>
          <p:cNvSpPr/>
          <p:nvPr/>
        </p:nvSpPr>
        <p:spPr>
          <a:xfrm>
            <a:off x="877233" y="3504615"/>
            <a:ext cx="61602" cy="659792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9474341" y="4392931"/>
            <a:ext cx="2453054" cy="1213243"/>
          </a:xfrm>
          <a:custGeom>
            <a:avLst/>
            <a:gdLst>
              <a:gd name="connsiteX0" fmla="*/ 0 w 2453054"/>
              <a:gd name="connsiteY0" fmla="*/ 1200303 h 1213243"/>
              <a:gd name="connsiteX1" fmla="*/ 342900 w 2453054"/>
              <a:gd name="connsiteY1" fmla="*/ 1191511 h 1213243"/>
              <a:gd name="connsiteX2" fmla="*/ 589085 w 2453054"/>
              <a:gd name="connsiteY2" fmla="*/ 998080 h 1213243"/>
              <a:gd name="connsiteX3" fmla="*/ 791308 w 2453054"/>
              <a:gd name="connsiteY3" fmla="*/ 444165 h 1213243"/>
              <a:gd name="connsiteX4" fmla="*/ 1090246 w 2453054"/>
              <a:gd name="connsiteY4" fmla="*/ 4549 h 1213243"/>
              <a:gd name="connsiteX5" fmla="*/ 1547446 w 2453054"/>
              <a:gd name="connsiteY5" fmla="*/ 250734 h 1213243"/>
              <a:gd name="connsiteX6" fmla="*/ 1846385 w 2453054"/>
              <a:gd name="connsiteY6" fmla="*/ 804649 h 1213243"/>
              <a:gd name="connsiteX7" fmla="*/ 2048608 w 2453054"/>
              <a:gd name="connsiteY7" fmla="*/ 910157 h 1213243"/>
              <a:gd name="connsiteX8" fmla="*/ 2453054 w 2453054"/>
              <a:gd name="connsiteY8" fmla="*/ 1103588 h 1213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3054" h="1213243">
                <a:moveTo>
                  <a:pt x="0" y="1200303"/>
                </a:moveTo>
                <a:cubicBezTo>
                  <a:pt x="122359" y="1212759"/>
                  <a:pt x="244719" y="1225215"/>
                  <a:pt x="342900" y="1191511"/>
                </a:cubicBezTo>
                <a:cubicBezTo>
                  <a:pt x="441081" y="1157807"/>
                  <a:pt x="514350" y="1122638"/>
                  <a:pt x="589085" y="998080"/>
                </a:cubicBezTo>
                <a:cubicBezTo>
                  <a:pt x="663820" y="873522"/>
                  <a:pt x="707781" y="609753"/>
                  <a:pt x="791308" y="444165"/>
                </a:cubicBezTo>
                <a:cubicBezTo>
                  <a:pt x="874835" y="278577"/>
                  <a:pt x="964223" y="36787"/>
                  <a:pt x="1090246" y="4549"/>
                </a:cubicBezTo>
                <a:cubicBezTo>
                  <a:pt x="1216269" y="-27689"/>
                  <a:pt x="1421423" y="117384"/>
                  <a:pt x="1547446" y="250734"/>
                </a:cubicBezTo>
                <a:cubicBezTo>
                  <a:pt x="1673469" y="384084"/>
                  <a:pt x="1762858" y="694745"/>
                  <a:pt x="1846385" y="804649"/>
                </a:cubicBezTo>
                <a:cubicBezTo>
                  <a:pt x="1929912" y="914553"/>
                  <a:pt x="1947497" y="860334"/>
                  <a:pt x="2048608" y="910157"/>
                </a:cubicBezTo>
                <a:cubicBezTo>
                  <a:pt x="2149719" y="959980"/>
                  <a:pt x="2301386" y="1031784"/>
                  <a:pt x="2453054" y="110358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455946" y="5511000"/>
            <a:ext cx="105834" cy="178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9853880" y="5421525"/>
            <a:ext cx="105834" cy="178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145979" y="4928651"/>
            <a:ext cx="105834" cy="178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10526987" y="4303456"/>
            <a:ext cx="105834" cy="178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11300384" y="5107601"/>
            <a:ext cx="105834" cy="178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1833783" y="5340338"/>
            <a:ext cx="105834" cy="178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直接连接符 41"/>
          <p:cNvCxnSpPr>
            <a:endCxn id="43" idx="0"/>
          </p:cNvCxnSpPr>
          <p:nvPr/>
        </p:nvCxnSpPr>
        <p:spPr>
          <a:xfrm flipV="1">
            <a:off x="10057079" y="4294781"/>
            <a:ext cx="536989" cy="11957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任意多边形 42"/>
          <p:cNvSpPr/>
          <p:nvPr/>
        </p:nvSpPr>
        <p:spPr>
          <a:xfrm>
            <a:off x="10594068" y="4294781"/>
            <a:ext cx="1553135" cy="1126744"/>
          </a:xfrm>
          <a:custGeom>
            <a:avLst/>
            <a:gdLst>
              <a:gd name="connsiteX0" fmla="*/ 0 w 1239715"/>
              <a:gd name="connsiteY0" fmla="*/ 0 h 1195754"/>
              <a:gd name="connsiteX1" fmla="*/ 149469 w 1239715"/>
              <a:gd name="connsiteY1" fmla="*/ 501162 h 1195754"/>
              <a:gd name="connsiteX2" fmla="*/ 509954 w 1239715"/>
              <a:gd name="connsiteY2" fmla="*/ 958362 h 1195754"/>
              <a:gd name="connsiteX3" fmla="*/ 1239715 w 1239715"/>
              <a:gd name="connsiteY3" fmla="*/ 1195754 h 119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9715" h="1195754">
                <a:moveTo>
                  <a:pt x="0" y="0"/>
                </a:moveTo>
                <a:cubicBezTo>
                  <a:pt x="32238" y="170717"/>
                  <a:pt x="64477" y="341435"/>
                  <a:pt x="149469" y="501162"/>
                </a:cubicBezTo>
                <a:cubicBezTo>
                  <a:pt x="234461" y="660889"/>
                  <a:pt x="328247" y="842597"/>
                  <a:pt x="509954" y="958362"/>
                </a:cubicBezTo>
                <a:cubicBezTo>
                  <a:pt x="691661" y="1074127"/>
                  <a:pt x="965688" y="1134940"/>
                  <a:pt x="1239715" y="119575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9699953" y="5647113"/>
            <a:ext cx="20018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Dynamic IR</a:t>
            </a:r>
          </a:p>
          <a:p>
            <a:pPr marL="342900" indent="-342900">
              <a:buAutoNum type="arabicPeriod"/>
            </a:pPr>
            <a:r>
              <a:rPr lang="en-US" altLang="zh-CN" dirty="0" smtClean="0"/>
              <a:t>From .lib</a:t>
            </a:r>
          </a:p>
          <a:p>
            <a:pPr marL="342900" indent="-342900">
              <a:buAutoNum type="arabicPeriod"/>
            </a:pPr>
            <a:r>
              <a:rPr lang="en-US" altLang="zh-CN" dirty="0" smtClean="0"/>
              <a:t>Simplified wave</a:t>
            </a:r>
            <a:endParaRPr lang="zh-CN" altLang="en-US" dirty="0"/>
          </a:p>
        </p:txBody>
      </p:sp>
      <p:sp>
        <p:nvSpPr>
          <p:cNvPr id="55" name="文本框 1"/>
          <p:cNvSpPr txBox="1"/>
          <p:nvPr/>
        </p:nvSpPr>
        <p:spPr>
          <a:xfrm>
            <a:off x="187570" y="-1"/>
            <a:ext cx="73775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Dynamic </a:t>
            </a:r>
            <a:r>
              <a:rPr lang="en-US" sz="6000" b="1" dirty="0" smtClean="0">
                <a:solidFill>
                  <a:srgbClr val="FF0000"/>
                </a:solidFill>
              </a:rPr>
              <a:t>I </a:t>
            </a:r>
            <a:r>
              <a:rPr lang="en-US" sz="6000" b="1" dirty="0"/>
              <a:t>terminology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544809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4072</TotalTime>
  <Words>3010</Words>
  <Application>Microsoft Office PowerPoint</Application>
  <PresentationFormat>自定义</PresentationFormat>
  <Paragraphs>654</Paragraphs>
  <Slides>55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5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 chen</dc:creator>
  <cp:lastModifiedBy>user</cp:lastModifiedBy>
  <cp:revision>288</cp:revision>
  <dcterms:created xsi:type="dcterms:W3CDTF">2020-07-21T03:51:08Z</dcterms:created>
  <dcterms:modified xsi:type="dcterms:W3CDTF">2022-01-12T12:06:15Z</dcterms:modified>
</cp:coreProperties>
</file>