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257" r:id="rId2"/>
    <p:sldId id="265" r:id="rId3"/>
    <p:sldId id="263" r:id="rId4"/>
    <p:sldId id="266" r:id="rId5"/>
    <p:sldId id="262" r:id="rId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47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23F78"/>
    <a:srgbClr val="D75451"/>
    <a:srgbClr val="FF9F9F"/>
    <a:srgbClr val="D9D9D9"/>
    <a:srgbClr val="DCDCDC"/>
    <a:srgbClr val="023E78"/>
    <a:srgbClr val="C60F21"/>
    <a:srgbClr val="1187AF"/>
    <a:srgbClr val="C1D0DE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78" autoAdjust="0"/>
    <p:restoredTop sz="85878" autoAdjust="0"/>
  </p:normalViewPr>
  <p:slideViewPr>
    <p:cSldViewPr snapToGrid="0">
      <p:cViewPr varScale="1">
        <p:scale>
          <a:sx n="101" d="100"/>
          <a:sy n="101" d="100"/>
        </p:scale>
        <p:origin x="144" y="1326"/>
      </p:cViewPr>
      <p:guideLst>
        <p:guide orient="horz" pos="2247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122" d="100"/>
          <a:sy n="122" d="100"/>
        </p:scale>
        <p:origin x="2772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966A6AB-5EBF-4CB7-8816-79BC3AFD3301}" type="datetimeFigureOut">
              <a:rPr lang="zh-CN" altLang="en-US" smtClean="0"/>
              <a:t>2021/9/24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F96F5C1-744E-4598-ABEE-A95B6956AE5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042057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B916704-48B6-411D-8848-A407EC1A753C}" type="datetimeFigureOut">
              <a:rPr lang="zh-CN" altLang="en-US" smtClean="0"/>
              <a:t>2021/9/24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0A2C6A1-956B-453F-BBAC-9CC85492A28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64882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6.xml"/><Relationship Id="rId1" Type="http://schemas.openxmlformats.org/officeDocument/2006/relationships/tags" Target="../tags/tag5.xml"/><Relationship Id="rId4" Type="http://schemas.openxmlformats.org/officeDocument/2006/relationships/image" Target="../media/image2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4" Type="http://schemas.openxmlformats.org/officeDocument/2006/relationships/image" Target="../media/image3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1.xml"/><Relationship Id="rId7" Type="http://schemas.openxmlformats.org/officeDocument/2006/relationships/image" Target="../media/image4.jpg"/><Relationship Id="rId2" Type="http://schemas.openxmlformats.org/officeDocument/2006/relationships/tags" Target="../tags/tag10.xml"/><Relationship Id="rId1" Type="http://schemas.openxmlformats.org/officeDocument/2006/relationships/tags" Target="../tags/tag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3.xml"/><Relationship Id="rId4" Type="http://schemas.openxmlformats.org/officeDocument/2006/relationships/tags" Target="../tags/tag12.xml"/></Relationships>
</file>

<file path=ppt/slideLayouts/_rels/slideLayout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g"/><Relationship Id="rId3" Type="http://schemas.openxmlformats.org/officeDocument/2006/relationships/tags" Target="../tags/tag16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15.xml"/><Relationship Id="rId1" Type="http://schemas.openxmlformats.org/officeDocument/2006/relationships/tags" Target="../tags/tag14.xml"/><Relationship Id="rId6" Type="http://schemas.openxmlformats.org/officeDocument/2006/relationships/tags" Target="../tags/tag19.xml"/><Relationship Id="rId5" Type="http://schemas.openxmlformats.org/officeDocument/2006/relationships/tags" Target="../tags/tag18.xml"/><Relationship Id="rId4" Type="http://schemas.openxmlformats.org/officeDocument/2006/relationships/tags" Target="../tags/tag17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21.xml"/><Relationship Id="rId1" Type="http://schemas.openxmlformats.org/officeDocument/2006/relationships/tags" Target="../tags/tag20.xml"/><Relationship Id="rId4" Type="http://schemas.openxmlformats.org/officeDocument/2006/relationships/image" Target="../media/image1.png"/></Relationships>
</file>

<file path=ppt/slideLayouts/_rels/slideLayout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30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image" Target="../media/image5.jpg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198800" y="2825527"/>
            <a:ext cx="9799200" cy="1018800"/>
          </a:xfrm>
          <a:prstGeom prst="rect">
            <a:avLst/>
          </a:prstGeo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bg1"/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2"/>
            </p:custDataLst>
          </p:nvPr>
        </p:nvSpPr>
        <p:spPr>
          <a:xfrm>
            <a:off x="1198800" y="3901927"/>
            <a:ext cx="9799200" cy="47160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1167791"/>
            <a:ext cx="9799200" cy="2570400"/>
          </a:xfrm>
          <a:prstGeom prst="rect">
            <a:avLst/>
          </a:prstGeo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bg1"/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813791"/>
            <a:ext cx="9799200" cy="147240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bg1"/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blipFill dpi="0" rotWithShape="1">
          <a:blip r:embed="rId7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608400" y="1137209"/>
            <a:ext cx="10969200" cy="705600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200" b="0" i="0" u="none" strike="noStrike" kern="1200" cap="none" spc="300" normalizeH="0" baseline="0" noProof="1" dirty="0">
                <a:solidFill>
                  <a:srgbClr val="023F78"/>
                </a:solidFill>
                <a:uFillTx/>
                <a:latin typeface="Helvetica 65 Medium" panose="020B0500000000000000"/>
                <a:ea typeface="思源黑体 Medium" panose="020B0600000000000000"/>
                <a:cs typeface="+mj-cs"/>
                <a:sym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</a:pPr>
            <a:r>
              <a:rPr lang="zh-CN" altLang="en-US" dirty="0" smtClean="0">
                <a:sym typeface="+mn-ea"/>
              </a:rPr>
              <a:t>单击此处编辑标题样式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  <p:custDataLst>
              <p:tags r:id="rId2"/>
            </p:custDataLst>
          </p:nvPr>
        </p:nvSpPr>
        <p:spPr>
          <a:xfrm>
            <a:off x="608400" y="1961002"/>
            <a:ext cx="10969200" cy="4288598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>
            <a:lvl1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●"/>
              <a:tabLst/>
              <a:defRPr kumimoji="0" lang="zh-CN" altLang="en-US" sz="2400" b="0" i="0" u="none" strike="noStrike" kern="1200" cap="none" spc="300" normalizeH="0" baseline="0" noProof="1" dirty="0">
                <a:solidFill>
                  <a:srgbClr val="023F78"/>
                </a:solidFill>
                <a:uFillTx/>
                <a:latin typeface="Helvetica 65 Medium" panose="020B0500000000000000"/>
                <a:ea typeface="思源黑体 Medium" panose="020B0600000000000000"/>
                <a:cs typeface="+mj-cs"/>
                <a:sym typeface="+mn-ea"/>
              </a:defRPr>
            </a:lvl1pPr>
            <a:lvl2pPr marL="800100" marR="0" lvl="1" indent="-34290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2000" b="0" i="0" u="none" strike="noStrike" kern="1200" cap="none" spc="150" normalizeH="0" baseline="0" noProof="1" dirty="0">
                <a:solidFill>
                  <a:srgbClr val="023F78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914400" marR="0" lvl="2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371600" marR="0" lvl="3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rgbClr val="023F78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1828800" marR="0" lvl="4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</a:pPr>
            <a:r>
              <a:rPr dirty="0" smtClean="0">
                <a:sym typeface="+mn-ea"/>
              </a:rPr>
              <a:t>单击此处编辑文本样式</a:t>
            </a:r>
            <a:endParaRPr lang="en-US" dirty="0" smtClean="0">
              <a:sym typeface="+mn-ea"/>
            </a:endParaRPr>
          </a:p>
          <a:p>
            <a:pPr marL="800100" marR="0" lvl="1" indent="-34290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●"/>
              <a:tabLst/>
              <a:defRPr/>
            </a:pPr>
            <a:r>
              <a:rPr lang="zh-CN" altLang="en-US" dirty="0" smtClean="0">
                <a:sym typeface="+mn-ea"/>
              </a:rPr>
              <a:t>单击此处编辑文本样式</a:t>
            </a:r>
          </a:p>
          <a:p>
            <a:pPr marL="1371600" marR="0" lvl="3" indent="-34290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●"/>
              <a:tabLst/>
              <a:defRPr/>
            </a:pPr>
            <a:r>
              <a:rPr lang="zh-CN" altLang="en-US" dirty="0" smtClean="0">
                <a:sym typeface="+mn-ea"/>
              </a:rPr>
              <a:t>单击此处编辑文本样式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</a:pPr>
            <a:endParaRPr lang="en-US" dirty="0" smtClean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/>
          <a:lstStyle>
            <a:lvl1pPr>
              <a:defRPr sz="1000">
                <a:solidFill>
                  <a:srgbClr val="023F78"/>
                </a:solidFill>
              </a:defRPr>
            </a:lvl1pPr>
          </a:lstStyle>
          <a:p>
            <a:pPr algn="ctr"/>
            <a:fld id="{63665685-4CC2-4A01-9698-59848B882BE3}" type="datetime1">
              <a:rPr lang="zh-CN" altLang="en-US" smtClean="0"/>
              <a:t>2021/9/24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/>
          <a:lstStyle>
            <a:lvl1pPr algn="ctr">
              <a:defRPr sz="1000"/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000">
                <a:solidFill>
                  <a:srgbClr val="023F78"/>
                </a:solidFill>
              </a:defRPr>
            </a:lvl1pPr>
          </a:lstStyle>
          <a:p>
            <a:pPr algn="ctr"/>
            <a:r>
              <a:rPr lang="en-US" altLang="zh-CN" dirty="0" smtClean="0"/>
              <a:t>Confidential</a:t>
            </a:r>
            <a:endParaRPr lang="zh-CN" altLang="en-US" dirty="0" smtClean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blipFill dpi="0" rotWithShape="1">
          <a:blip r:embed="rId8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608400" y="1058400"/>
            <a:ext cx="10969200" cy="705600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200" b="0" i="0" u="none" strike="noStrike" kern="1200" cap="none" spc="300" normalizeH="0" baseline="0" noProof="1" dirty="0">
                <a:solidFill>
                  <a:srgbClr val="023F78"/>
                </a:solidFill>
                <a:uFillTx/>
                <a:latin typeface="Helvetica 65 Medium" panose="020B0500000000000000"/>
                <a:ea typeface="思源黑体 Medium" panose="020B0600000000000000"/>
                <a:cs typeface="+mj-cs"/>
                <a:sym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</a:pPr>
            <a:r>
              <a:rPr lang="zh-CN" altLang="en-US" dirty="0" smtClean="0">
                <a:sym typeface="+mn-ea"/>
              </a:rPr>
              <a:t>单击此处编辑标题样式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  <p:custDataLst>
              <p:tags r:id="rId2"/>
            </p:custDataLst>
          </p:nvPr>
        </p:nvSpPr>
        <p:spPr>
          <a:xfrm>
            <a:off x="608400" y="1883884"/>
            <a:ext cx="5176800" cy="4365715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>
            <a:lvl1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2400" b="0" i="0" u="none" strike="noStrike" kern="1200" cap="none" spc="300" normalizeH="0" baseline="0" noProof="1" dirty="0">
                <a:solidFill>
                  <a:srgbClr val="023F78"/>
                </a:solidFill>
                <a:uFillTx/>
                <a:latin typeface="Helvetica 65 Medium" panose="020B0500000000000000"/>
                <a:ea typeface="思源黑体 Medium" panose="020B0600000000000000"/>
                <a:cs typeface="+mj-cs"/>
                <a:sym typeface="+mn-ea"/>
              </a:defRPr>
            </a:lvl1pPr>
            <a:lvl2pPr marL="800100" marR="0" lvl="1" indent="-34290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●"/>
              <a:tabLst/>
              <a:defRPr kumimoji="0" lang="zh-CN" altLang="en-US" sz="2000" b="0" i="0" u="none" strike="noStrike" kern="1200" cap="none" spc="150" normalizeH="0" baseline="0" noProof="1">
                <a:solidFill>
                  <a:srgbClr val="023F78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371600" marR="0" lvl="3" indent="-34290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●"/>
              <a:tabLst/>
              <a:defRPr kumimoji="0" lang="zh-CN" altLang="en-US" sz="1600" b="0" i="0" u="none" strike="noStrike" kern="1200" cap="none" spc="150" normalizeH="0" baseline="0" noProof="1">
                <a:solidFill>
                  <a:srgbClr val="023F78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</a:pPr>
            <a:r>
              <a:rPr lang="zh-CN" altLang="en-US" dirty="0" smtClean="0">
                <a:sym typeface="+mn-ea"/>
              </a:rPr>
              <a:t>单击此处编辑文本样式</a:t>
            </a:r>
          </a:p>
          <a:p>
            <a:pPr marL="800100" marR="0" lvl="1" indent="-34290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●"/>
              <a:tabLst/>
              <a:defRPr/>
            </a:pPr>
            <a:r>
              <a:rPr lang="zh-CN" altLang="en-US" dirty="0" smtClean="0">
                <a:sym typeface="+mn-ea"/>
              </a:rPr>
              <a:t>单击此处编辑文本样式</a:t>
            </a:r>
          </a:p>
          <a:p>
            <a:pPr marL="1371600" marR="0" lvl="3" indent="-34290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●"/>
              <a:tabLst/>
              <a:defRPr/>
            </a:pPr>
            <a:r>
              <a:rPr lang="zh-CN" altLang="en-US" dirty="0" smtClean="0">
                <a:sym typeface="+mn-ea"/>
              </a:rPr>
              <a:t>单击此处编辑文本样式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  <p:custDataLst>
              <p:tags r:id="rId3"/>
            </p:custDataLst>
          </p:nvPr>
        </p:nvSpPr>
        <p:spPr>
          <a:xfrm>
            <a:off x="6411600" y="1883884"/>
            <a:ext cx="5176800" cy="4365716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>
            <a:lvl1pPr marL="342900" marR="0" indent="-34290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2400" b="0" i="0" u="none" strike="noStrike" kern="1200" cap="none" spc="300" normalizeH="0" baseline="0" noProof="1" dirty="0">
                <a:solidFill>
                  <a:srgbClr val="023F78"/>
                </a:solidFill>
                <a:uFillTx/>
                <a:latin typeface="Helvetica 65 Medium" panose="020B0500000000000000"/>
                <a:ea typeface="思源黑体 Medium" panose="020B0600000000000000"/>
                <a:cs typeface="+mj-cs"/>
                <a:sym typeface="+mn-ea"/>
              </a:defRPr>
            </a:lvl1pPr>
            <a:lvl2pPr marL="800100" marR="0" indent="-34290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●"/>
              <a:tabLst/>
              <a:defRPr sz="2000" u="none" strike="noStrike" kern="1200" cap="none" spc="150" normalizeH="0" baseline="0">
                <a:solidFill>
                  <a:srgbClr val="023F78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371600" marR="0" indent="-34290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●"/>
              <a:tabLst/>
              <a:defRPr sz="1600" u="none" strike="noStrike" kern="1200" cap="none" spc="150" normalizeH="0" baseline="0">
                <a:solidFill>
                  <a:srgbClr val="023F78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</a:pPr>
            <a:r>
              <a:rPr lang="zh-CN" altLang="en-US" dirty="0" smtClean="0">
                <a:sym typeface="+mn-ea"/>
              </a:rPr>
              <a:t>单击此处编辑文本样式</a:t>
            </a:r>
          </a:p>
          <a:p>
            <a:pPr marL="800100" marR="0" lvl="1" indent="-34290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●"/>
              <a:tabLst/>
              <a:defRPr/>
            </a:pPr>
            <a:r>
              <a:rPr lang="zh-CN" altLang="en-US" dirty="0" smtClean="0">
                <a:sym typeface="+mn-ea"/>
              </a:rPr>
              <a:t>单击此处编辑文本样式</a:t>
            </a:r>
          </a:p>
          <a:p>
            <a:pPr marL="1371600" marR="0" lvl="3" indent="-34290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●"/>
              <a:tabLst/>
              <a:defRPr/>
            </a:pPr>
            <a:r>
              <a:rPr lang="zh-CN" altLang="en-US" dirty="0" smtClean="0">
                <a:sym typeface="+mn-ea"/>
              </a:rPr>
              <a:t>单击此处编辑文本样式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/>
          <a:lstStyle>
            <a:lvl1pPr algn="ctr">
              <a:defRPr sz="1000">
                <a:solidFill>
                  <a:srgbClr val="023F78"/>
                </a:solidFill>
              </a:defRPr>
            </a:lvl1pPr>
          </a:lstStyle>
          <a:p>
            <a:fld id="{39477F11-12C8-40FD-B23E-06C89FD15C90}" type="datetime1">
              <a:rPr lang="zh-CN" altLang="en-US" smtClean="0"/>
              <a:t>2021/9/24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/>
          <a:lstStyle>
            <a:lvl1pPr algn="ctr">
              <a:defRPr sz="1000"/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/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000">
                <a:solidFill>
                  <a:srgbClr val="023F78"/>
                </a:solidFill>
              </a:defRPr>
            </a:lvl1pPr>
          </a:lstStyle>
          <a:p>
            <a:r>
              <a:rPr lang="en-US" altLang="zh-CN" dirty="0" smtClean="0"/>
              <a:t>Confidential</a:t>
            </a:r>
            <a:endParaRPr lang="zh-CN" altLang="en-US" dirty="0" smtClean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608400" y="1137209"/>
            <a:ext cx="10969200" cy="705600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200" b="0" i="0" u="none" strike="noStrike" kern="1200" cap="none" spc="300" normalizeH="0" baseline="0" noProof="1" dirty="0">
                <a:solidFill>
                  <a:schemeClr val="bg1"/>
                </a:solidFill>
                <a:uFillTx/>
                <a:latin typeface="Helvetica 65 Medium" panose="020B0500000000000000"/>
                <a:ea typeface="思源黑体 Medium" panose="020B0600000000000000"/>
                <a:cs typeface="+mj-cs"/>
                <a:sym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</a:pPr>
            <a:r>
              <a:rPr lang="zh-CN" altLang="en-US" dirty="0" smtClean="0">
                <a:sym typeface="+mn-ea"/>
              </a:rPr>
              <a:t>单击此处编辑标题样式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  <p:custDataLst>
              <p:tags r:id="rId2"/>
            </p:custDataLst>
          </p:nvPr>
        </p:nvSpPr>
        <p:spPr>
          <a:xfrm>
            <a:off x="608400" y="1961002"/>
            <a:ext cx="10969200" cy="4288598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>
            <a:lvl1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2400" b="0" i="0" u="none" strike="noStrike" kern="1200" cap="none" spc="300" normalizeH="0" baseline="0" noProof="1" dirty="0">
                <a:solidFill>
                  <a:schemeClr val="bg1"/>
                </a:solidFill>
                <a:uFillTx/>
                <a:latin typeface="Helvetica 65 Medium" panose="020B0500000000000000"/>
                <a:ea typeface="思源黑体 Medium" panose="020B0600000000000000"/>
                <a:cs typeface="+mj-cs"/>
                <a:sym typeface="+mn-ea"/>
              </a:defRPr>
            </a:lvl1pPr>
            <a:lvl2pPr marL="800100" marR="0" lvl="1" indent="-34290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●"/>
              <a:tabLst/>
              <a:defRPr kumimoji="0" lang="zh-CN" altLang="en-US" sz="2000" b="0" i="0" u="none" strike="noStrike" kern="1200" cap="none" spc="150" normalizeH="0" baseline="0" noProof="1">
                <a:solidFill>
                  <a:schemeClr val="bg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914400" marR="0" lvl="2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371600" marR="0" lvl="3" indent="-34290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●"/>
              <a:tabLst/>
              <a:defRPr kumimoji="0" lang="zh-CN" altLang="en-US" sz="1600" b="0" i="0" u="none" strike="noStrike" kern="1200" cap="none" spc="150" normalizeH="0" baseline="0" noProof="1">
                <a:solidFill>
                  <a:schemeClr val="bg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1828800" marR="0" lvl="4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</a:pPr>
            <a:r>
              <a:rPr lang="zh-CN" altLang="en-US" dirty="0" smtClean="0">
                <a:sym typeface="+mn-ea"/>
              </a:rPr>
              <a:t>单击此处编辑文本样式</a:t>
            </a:r>
          </a:p>
          <a:p>
            <a:pPr marL="800100" marR="0" lvl="1" indent="-34290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●"/>
              <a:tabLst/>
              <a:defRPr/>
            </a:pPr>
            <a:r>
              <a:rPr lang="zh-CN" altLang="en-US" dirty="0" smtClean="0">
                <a:sym typeface="+mn-ea"/>
              </a:rPr>
              <a:t>单击此处编辑文本样式</a:t>
            </a:r>
          </a:p>
          <a:p>
            <a:pPr marL="1371600" marR="0" lvl="3" indent="-34290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●"/>
              <a:tabLst/>
              <a:defRPr/>
            </a:pPr>
            <a:r>
              <a:rPr lang="zh-CN" altLang="en-US" dirty="0" smtClean="0">
                <a:sym typeface="+mn-ea"/>
              </a:rPr>
              <a:t>单击此处编辑文本样式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ctr">
              <a:defRPr sz="1000"/>
            </a:lvl1pPr>
          </a:lstStyle>
          <a:p>
            <a:fld id="{E263EF53-8987-4331-B8A1-CF5F79544ACF}" type="datetime1">
              <a:rPr lang="zh-CN" altLang="en-US" smtClean="0"/>
              <a:t>2021/9/24</a:t>
            </a:fld>
            <a:endParaRPr lang="zh-CN" altLang="en-US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ctr">
              <a:defRPr sz="1000"/>
            </a:lvl1pPr>
          </a:lstStyle>
          <a:p>
            <a:endParaRPr lang="zh-CN" altLang="en-US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/>
            <a:r>
              <a:rPr lang="en-US" altLang="zh-CN" sz="1000" dirty="0" smtClean="0"/>
              <a:t>Confidential</a:t>
            </a:r>
            <a:endParaRPr lang="zh-CN" altLang="en-US" sz="1000" dirty="0" smtClean="0"/>
          </a:p>
        </p:txBody>
      </p:sp>
    </p:spTree>
    <p:extLst>
      <p:ext uri="{BB962C8B-B14F-4D97-AF65-F5344CB8AC3E}">
        <p14:creationId xmlns:p14="http://schemas.microsoft.com/office/powerpoint/2010/main" val="8590041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1_两栏内容">
    <p:bg>
      <p:bgPr>
        <a:blipFill dpi="0" rotWithShape="1">
          <a:blip r:embed="rId8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608400" y="1058400"/>
            <a:ext cx="10969200" cy="705600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200" b="0" i="0" u="none" strike="noStrike" kern="1200" cap="none" spc="300" normalizeH="0" baseline="0" noProof="1" dirty="0">
                <a:solidFill>
                  <a:schemeClr val="bg1"/>
                </a:solidFill>
                <a:uFillTx/>
                <a:latin typeface="Helvetica 65 Medium" panose="020B0500000000000000"/>
                <a:ea typeface="思源黑体 Medium" panose="020B0600000000000000"/>
                <a:cs typeface="+mj-cs"/>
                <a:sym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</a:pPr>
            <a:r>
              <a:rPr lang="zh-CN" altLang="en-US" dirty="0" smtClean="0">
                <a:sym typeface="+mn-ea"/>
              </a:rPr>
              <a:t>单击此处编辑标题样式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  <p:custDataLst>
              <p:tags r:id="rId2"/>
            </p:custDataLst>
          </p:nvPr>
        </p:nvSpPr>
        <p:spPr>
          <a:xfrm>
            <a:off x="608400" y="1883884"/>
            <a:ext cx="5176800" cy="4365715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>
            <a:lvl1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2400" b="0" i="0" u="none" strike="noStrike" kern="1200" cap="none" spc="300" normalizeH="0" baseline="0" noProof="1" dirty="0">
                <a:solidFill>
                  <a:schemeClr val="bg1"/>
                </a:solidFill>
                <a:uFillTx/>
                <a:latin typeface="Helvetica 65 Medium" panose="020B0500000000000000"/>
                <a:ea typeface="思源黑体 Medium" panose="020B0600000000000000"/>
                <a:cs typeface="+mj-cs"/>
                <a:sym typeface="+mn-ea"/>
              </a:defRPr>
            </a:lvl1pPr>
            <a:lvl2pPr marL="800100" marR="0" lvl="1" indent="-34290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●"/>
              <a:tabLst/>
              <a:defRPr kumimoji="0" lang="zh-CN" altLang="en-US" sz="2000" b="0" i="0" u="none" strike="noStrike" kern="1200" cap="none" spc="150" normalizeH="0" baseline="0" noProof="1">
                <a:solidFill>
                  <a:schemeClr val="bg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371600" marR="0" lvl="3" indent="-34290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●"/>
              <a:tabLst/>
              <a:defRPr kumimoji="0" lang="zh-CN" altLang="en-US" sz="1600" b="0" i="0" u="none" strike="noStrike" kern="1200" cap="none" spc="150" normalizeH="0" baseline="0" noProof="1">
                <a:solidFill>
                  <a:schemeClr val="bg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</a:pPr>
            <a:r>
              <a:rPr lang="zh-CN" altLang="en-US" dirty="0" smtClean="0">
                <a:sym typeface="+mn-ea"/>
              </a:rPr>
              <a:t>单击此处编辑文本样式</a:t>
            </a:r>
          </a:p>
          <a:p>
            <a:pPr marL="800100" marR="0" lvl="1" indent="-34290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●"/>
              <a:tabLst/>
              <a:defRPr/>
            </a:pPr>
            <a:r>
              <a:rPr lang="zh-CN" altLang="en-US" dirty="0" smtClean="0">
                <a:sym typeface="+mn-ea"/>
              </a:rPr>
              <a:t>单击此处编辑文本样式</a:t>
            </a:r>
          </a:p>
          <a:p>
            <a:pPr marL="1371600" marR="0" lvl="3" indent="-34290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●"/>
              <a:tabLst/>
              <a:defRPr/>
            </a:pPr>
            <a:r>
              <a:rPr lang="zh-CN" altLang="en-US" dirty="0" smtClean="0">
                <a:sym typeface="+mn-ea"/>
              </a:rPr>
              <a:t>单击此处编辑文本样式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  <p:custDataLst>
              <p:tags r:id="rId3"/>
            </p:custDataLst>
          </p:nvPr>
        </p:nvSpPr>
        <p:spPr>
          <a:xfrm>
            <a:off x="6411600" y="1883884"/>
            <a:ext cx="5176800" cy="4365716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2400" b="0" i="0" u="none" strike="noStrike" kern="1200" cap="none" spc="300" normalizeH="0" baseline="0" noProof="1" dirty="0">
                <a:solidFill>
                  <a:schemeClr val="bg1"/>
                </a:solidFill>
                <a:uFillTx/>
                <a:latin typeface="Helvetica 65 Medium" panose="020B0500000000000000"/>
                <a:ea typeface="思源黑体 Medium" panose="020B0600000000000000"/>
                <a:cs typeface="+mj-cs"/>
                <a:sym typeface="+mn-ea"/>
              </a:defRPr>
            </a:lvl1pPr>
            <a:lvl2pPr marL="800100" marR="0" indent="-34290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●"/>
              <a:tabLst/>
              <a:defRPr sz="2000" u="none" strike="noStrike" kern="1200" cap="none" spc="150" normalizeH="0"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371600" marR="0" indent="-34290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●"/>
              <a:tabLst/>
              <a:defRPr sz="1600" u="none" strike="noStrike" kern="1200" cap="none" spc="150" normalizeH="0"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●"/>
            </a:pPr>
            <a:r>
              <a:rPr lang="zh-CN" altLang="en-US" dirty="0"/>
              <a:t>单击此处</a:t>
            </a:r>
            <a:r>
              <a:rPr lang="zh-CN" altLang="en-US" dirty="0" smtClean="0"/>
              <a:t>编辑文本样式</a:t>
            </a:r>
            <a:endParaRPr lang="en-US" altLang="zh-CN" dirty="0" smtClean="0"/>
          </a:p>
          <a:p>
            <a:pPr marL="800100" marR="0" lvl="1" indent="-34290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●"/>
              <a:tabLst/>
              <a:defRPr/>
            </a:pPr>
            <a:r>
              <a:rPr lang="zh-CN" altLang="en-US" dirty="0" smtClean="0">
                <a:sym typeface="+mn-ea"/>
              </a:rPr>
              <a:t>单击此处编辑文本样式</a:t>
            </a:r>
          </a:p>
          <a:p>
            <a:pPr marL="1371600" marR="0" lvl="3" indent="-34290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●"/>
              <a:tabLst/>
              <a:defRPr/>
            </a:pPr>
            <a:r>
              <a:rPr lang="zh-CN" altLang="en-US" dirty="0" smtClean="0">
                <a:sym typeface="+mn-ea"/>
              </a:rPr>
              <a:t>单击此处编辑文本样式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●"/>
            </a:pP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/>
          <a:lstStyle>
            <a:lvl1pPr algn="ctr">
              <a:defRPr sz="1000">
                <a:solidFill>
                  <a:schemeClr val="bg1"/>
                </a:solidFill>
              </a:defRPr>
            </a:lvl1pPr>
          </a:lstStyle>
          <a:p>
            <a:fld id="{FC67DE7E-5681-49D2-BC9A-2CDDA608AC23}" type="datetime1">
              <a:rPr lang="zh-CN" altLang="en-US" smtClean="0"/>
              <a:t>2021/9/24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/>
          <a:lstStyle>
            <a:lvl1pPr algn="ctr">
              <a:defRPr sz="1000"/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solidFill>
                  <a:schemeClr val="bg1"/>
                </a:solidFill>
              </a:defRPr>
            </a:lvl1pPr>
          </a:lstStyle>
          <a:p>
            <a:pPr algn="ctr"/>
            <a:r>
              <a:rPr lang="en-US" altLang="zh-CN" sz="1000" dirty="0" smtClean="0"/>
              <a:t>Confidential</a:t>
            </a:r>
            <a:endParaRPr lang="zh-CN" altLang="en-US" sz="1000" dirty="0" smtClean="0"/>
          </a:p>
        </p:txBody>
      </p:sp>
    </p:spTree>
    <p:extLst>
      <p:ext uri="{BB962C8B-B14F-4D97-AF65-F5344CB8AC3E}">
        <p14:creationId xmlns:p14="http://schemas.microsoft.com/office/powerpoint/2010/main" val="4766064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GIGA">
    <p:bg>
      <p:bgPr>
        <a:blipFill dpi="0" rotWithShape="1">
          <a:blip r:embed="rId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996427" y="2646520"/>
            <a:ext cx="10199146" cy="705600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marL="0" marR="0" lvl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5400" b="1" i="0" u="none" strike="noStrike" kern="1200" cap="none" spc="300" normalizeH="0" baseline="0" noProof="1" dirty="0">
                <a:solidFill>
                  <a:schemeClr val="bg1"/>
                </a:solidFill>
                <a:uFillTx/>
                <a:latin typeface="Helvetica 65 Medium" panose="020B050000000000000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lang="en-US" dirty="0" smtClean="0">
                <a:sym typeface="+mn-ea"/>
              </a:rPr>
              <a:t>Thank You!</a:t>
            </a:r>
            <a:endParaRPr dirty="0"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625417" y="6468639"/>
            <a:ext cx="2700000" cy="316800"/>
          </a:xfrm>
          <a:prstGeom prst="rect">
            <a:avLst/>
          </a:prstGeom>
        </p:spPr>
        <p:txBody>
          <a:bodyPr/>
          <a:lstStyle>
            <a:lvl1pPr algn="ctr">
              <a:defRPr sz="1000" b="0">
                <a:solidFill>
                  <a:schemeClr val="bg1"/>
                </a:solidFill>
                <a:latin typeface="Helvetica 65 Medium" panose="020B0500000000000000"/>
              </a:defRPr>
            </a:lvl1pPr>
          </a:lstStyle>
          <a:p>
            <a:fld id="{7D5ABFA3-A8AF-4FB8-9A59-BF2713D4C15A}" type="datetime1">
              <a:rPr lang="zh-CN" altLang="en-US" smtClean="0"/>
              <a:t>2021/9/24</a:t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127017" y="6468639"/>
            <a:ext cx="3960000" cy="316800"/>
          </a:xfrm>
          <a:prstGeom prst="rect">
            <a:avLst/>
          </a:prstGeom>
        </p:spPr>
        <p:txBody>
          <a:bodyPr/>
          <a:lstStyle>
            <a:lvl1pPr algn="ctr">
              <a:defRPr sz="1000" b="0">
                <a:solidFill>
                  <a:schemeClr val="bg1"/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888617" y="6468639"/>
            <a:ext cx="2700000" cy="316800"/>
          </a:xfrm>
          <a:prstGeom prst="rect">
            <a:avLst/>
          </a:prstGeom>
        </p:spPr>
        <p:txBody>
          <a:bodyPr/>
          <a:lstStyle>
            <a:lvl1pPr>
              <a:defRPr sz="1000" b="0">
                <a:solidFill>
                  <a:schemeClr val="bg1"/>
                </a:solidFill>
              </a:defRPr>
            </a:lvl1pPr>
          </a:lstStyle>
          <a:p>
            <a:pPr algn="ctr"/>
            <a:r>
              <a:rPr lang="en-US" altLang="zh-CN" dirty="0" smtClean="0"/>
              <a:t>E-mail: HR@GIGA-DA.COM</a:t>
            </a:r>
            <a:endParaRPr lang="zh-CN" alt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ags" Target="../tags/tag4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ags" Target="../tags/tag3.xml"/><Relationship Id="rId5" Type="http://schemas.openxmlformats.org/officeDocument/2006/relationships/slideLayout" Target="../slideLayouts/slideLayout5.xml"/><Relationship Id="rId10" Type="http://schemas.openxmlformats.org/officeDocument/2006/relationships/tags" Target="../tags/tag2.xml"/><Relationship Id="rId4" Type="http://schemas.openxmlformats.org/officeDocument/2006/relationships/slideLayout" Target="../slideLayouts/slideLayout4.xml"/><Relationship Id="rId9" Type="http://schemas.openxmlformats.org/officeDocument/2006/relationships/tags" Target="../tags/tag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日期占位符 3"/>
          <p:cNvSpPr>
            <a:spLocks noGrp="1"/>
          </p:cNvSpPr>
          <p:nvPr>
            <p:ph type="dt" sz="half" idx="2"/>
            <p:custDataLst>
              <p:tags r:id="rId10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/>
          <a:lstStyle>
            <a:lvl1pPr algn="ctr">
              <a:defRPr sz="1000">
                <a:solidFill>
                  <a:schemeClr val="bg1"/>
                </a:solidFill>
              </a:defRPr>
            </a:lvl1pPr>
          </a:lstStyle>
          <a:p>
            <a:fld id="{BA661C27-1F13-45F3-BCAE-C4A8A02F3428}" type="datetime1">
              <a:rPr lang="zh-CN" altLang="en-US" smtClean="0"/>
              <a:t>2021/9/24</a:t>
            </a:fld>
            <a:endParaRPr lang="zh-CN" altLang="en-US" dirty="0"/>
          </a:p>
        </p:txBody>
      </p:sp>
      <p:sp>
        <p:nvSpPr>
          <p:cNvPr id="10" name="页脚占位符 4"/>
          <p:cNvSpPr>
            <a:spLocks noGrp="1"/>
          </p:cNvSpPr>
          <p:nvPr>
            <p:ph type="ftr" sz="quarter" idx="3"/>
            <p:custDataLst>
              <p:tags r:id="rId11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/>
          <a:lstStyle>
            <a:lvl1pPr algn="ctr">
              <a:defRPr sz="1000">
                <a:solidFill>
                  <a:schemeClr val="bg1"/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11" name="灯片编号占位符 5"/>
          <p:cNvSpPr>
            <a:spLocks noGrp="1"/>
          </p:cNvSpPr>
          <p:nvPr>
            <p:ph type="sldNum" sz="quarter" idx="4"/>
            <p:custDataLst>
              <p:tags r:id="rId12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/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000">
                <a:solidFill>
                  <a:schemeClr val="bg1"/>
                </a:solidFill>
              </a:defRPr>
            </a:lvl1pPr>
          </a:lstStyle>
          <a:p>
            <a:r>
              <a:rPr lang="en-US" altLang="zh-CN" dirty="0" smtClean="0"/>
              <a:t>Confidential</a:t>
            </a:r>
            <a:endParaRPr lang="zh-CN" altLang="en-US" dirty="0" smtClean="0"/>
          </a:p>
        </p:txBody>
      </p:sp>
    </p:spTree>
    <p:custDataLst>
      <p:tags r:id="rId9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49" r:id="rId2"/>
    <p:sldLayoutId id="2147483650" r:id="rId3"/>
    <p:sldLayoutId id="2147483652" r:id="rId4"/>
    <p:sldLayoutId id="2147483660" r:id="rId5"/>
    <p:sldLayoutId id="2147483661" r:id="rId6"/>
    <p:sldLayoutId id="2147483654" r:id="rId7"/>
  </p:sldLayoutIdLst>
  <p:hf sldNum="0" hdr="0" ftr="0" dt="0"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bg1"/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hinaaet.com/article/3000107393" TargetMode="Externa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6.wmf"/><Relationship Id="rId4" Type="http://schemas.openxmlformats.org/officeDocument/2006/relationships/oleObject" Target="../embeddings/oleObject1.bin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 smtClean="0"/>
              <a:t>Self-heating Effects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 smtClean="0"/>
              <a:t>Daisy Li</a:t>
            </a:r>
          </a:p>
          <a:p>
            <a:r>
              <a:rPr lang="en-US" altLang="zh-CN" dirty="0" smtClean="0"/>
              <a:t>2021/09/24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7948608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Device Self-heating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indent="-457200">
              <a:buFont typeface="+mj-lt"/>
              <a:buAutoNum type="arabicPeriod"/>
            </a:pP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∆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</a:t>
            </a:r>
            <a:r>
              <a:rPr lang="en-US" altLang="zh-CN" baseline="-25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FEOL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=R</a:t>
            </a:r>
            <a:r>
              <a:rPr lang="en-US" altLang="zh-CN" baseline="-25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th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* P</a:t>
            </a:r>
          </a:p>
          <a:p>
            <a:pPr lvl="1"/>
            <a:r>
              <a:rPr lang="en-US" altLang="zh-CN" dirty="0" smtClean="0">
                <a:latin typeface="微软雅黑" panose="020B0503020204020204" pitchFamily="34" charset="-122"/>
              </a:rPr>
              <a:t>Rth: thermal resistance of instances, ℃/</a:t>
            </a:r>
            <a:r>
              <a:rPr lang="en-US" altLang="zh-CN" dirty="0" err="1" smtClean="0">
                <a:latin typeface="微软雅黑" panose="020B0503020204020204" pitchFamily="34" charset="-122"/>
              </a:rPr>
              <a:t>mW</a:t>
            </a:r>
            <a:r>
              <a:rPr lang="en-US" altLang="zh-CN" dirty="0" smtClean="0">
                <a:latin typeface="微软雅黑" panose="020B0503020204020204" pitchFamily="34" charset="-122"/>
              </a:rPr>
              <a:t>; (provided by Foundries)</a:t>
            </a:r>
          </a:p>
          <a:p>
            <a:pPr lvl="1"/>
            <a:r>
              <a:rPr lang="en-US" altLang="zh-CN" dirty="0" smtClean="0">
                <a:latin typeface="微软雅黑" panose="020B0503020204020204" pitchFamily="34" charset="-122"/>
              </a:rPr>
              <a:t>P: total power of instances, </a:t>
            </a:r>
            <a:r>
              <a:rPr lang="en-US" altLang="zh-CN" dirty="0" err="1" smtClean="0">
                <a:latin typeface="微软雅黑" panose="020B0503020204020204" pitchFamily="34" charset="-122"/>
              </a:rPr>
              <a:t>mW</a:t>
            </a:r>
            <a:r>
              <a:rPr lang="en-US" altLang="zh-CN" dirty="0" smtClean="0">
                <a:latin typeface="微软雅黑" panose="020B0503020204020204" pitchFamily="34" charset="-122"/>
              </a:rPr>
              <a:t>.</a:t>
            </a:r>
            <a:endParaRPr lang="en-US" altLang="zh-CN" dirty="0"/>
          </a:p>
          <a:p>
            <a:pPr marL="457200" indent="-457200">
              <a:buFont typeface="+mj-lt"/>
              <a:buAutoNum type="arabicPeriod"/>
            </a:pPr>
            <a:r>
              <a:rPr lang="en-US" altLang="zh-CN" dirty="0" smtClean="0">
                <a:latin typeface="微软雅黑" panose="020B0503020204020204" pitchFamily="34" charset="-122"/>
              </a:rPr>
              <a:t>Calculating through FEM</a:t>
            </a:r>
          </a:p>
          <a:p>
            <a:pPr lvl="1"/>
            <a:r>
              <a:rPr lang="zh-CN" altLang="en-US" dirty="0">
                <a:latin typeface="微软雅黑" panose="020B0503020204020204" pitchFamily="34" charset="-122"/>
              </a:rPr>
              <a:t>∆</a:t>
            </a:r>
            <a:r>
              <a:rPr lang="en-US" altLang="zh-CN" dirty="0">
                <a:latin typeface="微软雅黑" panose="020B0503020204020204" pitchFamily="34" charset="-122"/>
              </a:rPr>
              <a:t>T</a:t>
            </a:r>
            <a:r>
              <a:rPr lang="en-US" altLang="zh-CN" baseline="-25000" dirty="0">
                <a:latin typeface="微软雅黑" panose="020B0503020204020204" pitchFamily="34" charset="-122"/>
              </a:rPr>
              <a:t>FEOL</a:t>
            </a:r>
            <a:r>
              <a:rPr lang="en-US" altLang="zh-CN" dirty="0">
                <a:latin typeface="微软雅黑" panose="020B0503020204020204" pitchFamily="34" charset="-122"/>
              </a:rPr>
              <a:t>=</a:t>
            </a:r>
            <a:r>
              <a:rPr lang="en-US" altLang="zh-CN" dirty="0" smtClean="0">
                <a:latin typeface="微软雅黑" panose="020B0503020204020204" pitchFamily="34" charset="-122"/>
              </a:rPr>
              <a:t>Tile-based ∆T</a:t>
            </a:r>
          </a:p>
        </p:txBody>
      </p:sp>
    </p:spTree>
    <p:extLst>
      <p:ext uri="{BB962C8B-B14F-4D97-AF65-F5344CB8AC3E}">
        <p14:creationId xmlns:p14="http://schemas.microsoft.com/office/powerpoint/2010/main" val="270541670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Metal Self-heating</a:t>
            </a:r>
            <a:endParaRPr lang="zh-CN" alt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内容占位符 2"/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/>
              </a:bodyPr>
              <a:lstStyle/>
              <a:p>
                <a:pPr marL="457200" indent="-457200">
                  <a:buFont typeface="+mj-lt"/>
                  <a:buAutoNum type="arabicPeriod"/>
                </a:pPr>
                <a:r>
                  <a:rPr lang="zh-CN" altLang="en-US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∆</a:t>
                </a:r>
                <a:r>
                  <a:rPr lang="en-US" altLang="zh-CN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T</a:t>
                </a:r>
                <a:r>
                  <a:rPr lang="en-US" altLang="zh-CN" baseline="-25000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BEOL </a:t>
                </a:r>
                <a:r>
                  <a:rPr lang="en-US" altLang="zh-CN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=</a:t>
                </a:r>
                <a:r>
                  <a:rPr lang="el-GR" altLang="zh-CN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α</a:t>
                </a:r>
                <a:r>
                  <a:rPr lang="en-US" altLang="zh-CN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 * </a:t>
                </a:r>
                <a:r>
                  <a:rPr lang="el-GR" altLang="zh-CN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β</a:t>
                </a:r>
                <a:r>
                  <a:rPr lang="en-US" altLang="zh-CN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 * </a:t>
                </a:r>
                <a:r>
                  <a:rPr lang="zh-CN" altLang="en-US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∆</a:t>
                </a:r>
                <a:r>
                  <a:rPr lang="en-US" altLang="zh-CN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T</a:t>
                </a:r>
                <a:r>
                  <a:rPr lang="en-US" altLang="zh-CN" baseline="-25000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FEOL</a:t>
                </a:r>
                <a:r>
                  <a:rPr lang="en-US" altLang="zh-CN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+ ∆T</a:t>
                </a:r>
                <a:r>
                  <a:rPr lang="en-US" altLang="zh-CN" baseline="-25000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RMS</a:t>
                </a:r>
              </a:p>
              <a:p>
                <a:pPr lvl="1"/>
                <a:r>
                  <a:rPr lang="el-GR" altLang="zh-CN" dirty="0" smtClean="0">
                    <a:latin typeface="微软雅黑" panose="020B0503020204020204" pitchFamily="34" charset="-122"/>
                  </a:rPr>
                  <a:t>α</a:t>
                </a:r>
                <a:r>
                  <a:rPr lang="en-US" altLang="zh-CN" dirty="0" smtClean="0">
                    <a:latin typeface="微软雅黑" panose="020B0503020204020204" pitchFamily="34" charset="-122"/>
                  </a:rPr>
                  <a:t>: metal connecting/overlapping effects;</a:t>
                </a:r>
              </a:p>
              <a:p>
                <a:pPr marL="1200150" lvl="2" indent="-285750">
                  <a:buFont typeface="Arial" panose="020B0604020202020204" pitchFamily="34" charset="0"/>
                  <a:buChar char="•"/>
                </a:pPr>
                <a:r>
                  <a:rPr lang="el-GR" altLang="zh-CN" dirty="0" smtClean="0">
                    <a:latin typeface="微软雅黑" panose="020B0503020204020204" pitchFamily="34" charset="-122"/>
                  </a:rPr>
                  <a:t>α</a:t>
                </a:r>
                <a:r>
                  <a:rPr lang="en-US" altLang="zh-CN" dirty="0" smtClean="0">
                    <a:latin typeface="微软雅黑" panose="020B0503020204020204" pitchFamily="34" charset="-122"/>
                  </a:rPr>
                  <a:t> connection – metals being directly connected to IO pin;</a:t>
                </a:r>
              </a:p>
              <a:p>
                <a:pPr marL="1200150" lvl="2" indent="-285750">
                  <a:buFont typeface="Arial" panose="020B0604020202020204" pitchFamily="34" charset="0"/>
                  <a:buChar char="•"/>
                </a:pPr>
                <a:r>
                  <a:rPr lang="en-US" altLang="zh-CN" dirty="0" smtClean="0">
                    <a:latin typeface="微软雅黑" panose="020B0503020204020204" pitchFamily="34" charset="-122"/>
                  </a:rPr>
                  <a:t>a overlapping – metals crossing over instances.</a:t>
                </a:r>
              </a:p>
              <a:p>
                <a:pPr lvl="1"/>
                <a:r>
                  <a:rPr lang="el-GR" altLang="zh-CN" dirty="0" smtClean="0">
                    <a:latin typeface="微软雅黑" panose="020B0503020204020204" pitchFamily="34" charset="-122"/>
                  </a:rPr>
                  <a:t>β</a:t>
                </a:r>
                <a:r>
                  <a:rPr lang="en-US" altLang="zh-CN" dirty="0" smtClean="0">
                    <a:latin typeface="微软雅黑" panose="020B0503020204020204" pitchFamily="34" charset="-122"/>
                  </a:rPr>
                  <a:t>: thermal coupling effects;</a:t>
                </a:r>
              </a:p>
              <a:p>
                <a:pPr marL="1200150" lvl="2" indent="-285750">
                  <a:buFont typeface="Arial" panose="020B0604020202020204" pitchFamily="34" charset="0"/>
                  <a:buChar char="•"/>
                </a:pPr>
                <a:r>
                  <a:rPr lang="el-GR" altLang="zh-CN" dirty="0" smtClean="0">
                    <a:latin typeface="微软雅黑" panose="020B0503020204020204" pitchFamily="34" charset="-122"/>
                  </a:rPr>
                  <a:t>β</a:t>
                </a:r>
                <a:r>
                  <a:rPr lang="en-US" altLang="zh-CN" dirty="0" smtClean="0">
                    <a:latin typeface="微软雅黑" panose="020B0503020204020204" pitchFamily="34" charset="-122"/>
                  </a:rPr>
                  <a:t> = C1 * ∆T</a:t>
                </a:r>
                <a:r>
                  <a:rPr lang="en-US" altLang="zh-CN" baseline="-25000" dirty="0" smtClean="0">
                    <a:latin typeface="微软雅黑" panose="020B0503020204020204" pitchFamily="34" charset="-122"/>
                  </a:rPr>
                  <a:t>FEOL</a:t>
                </a:r>
                <a:r>
                  <a:rPr lang="en-US" altLang="zh-CN" dirty="0" smtClean="0">
                    <a:latin typeface="微软雅黑" panose="020B0503020204020204" pitchFamily="34" charset="-122"/>
                  </a:rPr>
                  <a:t> + C2 * ∆T</a:t>
                </a:r>
                <a:r>
                  <a:rPr lang="en-US" altLang="zh-CN" baseline="-25000" dirty="0" smtClean="0">
                    <a:latin typeface="微软雅黑" panose="020B0503020204020204" pitchFamily="34" charset="-122"/>
                  </a:rPr>
                  <a:t>RMS</a:t>
                </a:r>
                <a:r>
                  <a:rPr lang="en-US" altLang="zh-CN" dirty="0" smtClean="0">
                    <a:latin typeface="微软雅黑" panose="020B0503020204020204" pitchFamily="34" charset="-122"/>
                  </a:rPr>
                  <a:t> + C3</a:t>
                </a:r>
                <a:endParaRPr lang="en-US" altLang="zh-CN" spc="15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  <a:p>
                <a:pPr lvl="1"/>
                <a:r>
                  <a:rPr lang="en-US" altLang="zh-CN" dirty="0">
                    <a:latin typeface="微软雅黑" panose="020B0503020204020204" pitchFamily="34" charset="-122"/>
                  </a:rPr>
                  <a:t>∆</a:t>
                </a:r>
                <a:r>
                  <a:rPr lang="en-US" altLang="zh-CN" dirty="0" smtClean="0">
                    <a:latin typeface="微软雅黑" panose="020B0503020204020204" pitchFamily="34" charset="-122"/>
                  </a:rPr>
                  <a:t>T</a:t>
                </a:r>
                <a:r>
                  <a:rPr lang="en-US" altLang="zh-CN" baseline="-25000" dirty="0" smtClean="0">
                    <a:latin typeface="微软雅黑" panose="020B0503020204020204" pitchFamily="34" charset="-122"/>
                  </a:rPr>
                  <a:t>RMS = </a:t>
                </a:r>
                <a:r>
                  <a:rPr lang="en-US" altLang="zh-CN" dirty="0">
                    <a:latin typeface="微软雅黑" panose="020B0503020204020204" pitchFamily="34" charset="-122"/>
                  </a:rPr>
                  <a:t>∆</a:t>
                </a:r>
                <a:r>
                  <a:rPr lang="en-US" altLang="zh-CN" dirty="0" err="1" smtClean="0">
                    <a:latin typeface="微软雅黑" panose="020B0503020204020204" pitchFamily="34" charset="-122"/>
                  </a:rPr>
                  <a:t>T</a:t>
                </a:r>
                <a:r>
                  <a:rPr lang="en-US" altLang="zh-CN" baseline="-25000" dirty="0" err="1" smtClean="0">
                    <a:latin typeface="微软雅黑" panose="020B0503020204020204" pitchFamily="34" charset="-122"/>
                  </a:rPr>
                  <a:t>RMS_margin</a:t>
                </a:r>
                <a:r>
                  <a:rPr lang="en-US" altLang="zh-CN" dirty="0" smtClean="0">
                    <a:latin typeface="微软雅黑" panose="020B0503020204020204" pitchFamily="34" charset="-122"/>
                  </a:rPr>
                  <a:t> * (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b="0" i="1" smtClean="0">
                                <a:latin typeface="Cambria Math" panose="02040503050406030204" pitchFamily="18" charset="0"/>
                              </a:rPr>
                              <m:t>𝐼</m:t>
                            </m:r>
                          </m:e>
                          <m:sub>
                            <m:r>
                              <a:rPr lang="en-US" altLang="zh-CN" b="0" i="1" smtClean="0">
                                <a:latin typeface="Cambria Math" panose="02040503050406030204" pitchFamily="18" charset="0"/>
                              </a:rPr>
                              <m:t>𝑅𝑀𝑆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b="0" i="1" smtClean="0">
                                <a:latin typeface="Cambria Math" panose="02040503050406030204" pitchFamily="18" charset="0"/>
                              </a:rPr>
                              <m:t>𝐼</m:t>
                            </m:r>
                          </m:e>
                          <m:sub>
                            <m:r>
                              <a:rPr lang="en-US" altLang="zh-CN" b="0" i="1" smtClean="0">
                                <a:latin typeface="Cambria Math" panose="02040503050406030204" pitchFamily="18" charset="0"/>
                              </a:rPr>
                              <m:t>𝑅𝑀𝑆</m:t>
                            </m:r>
                            <m:r>
                              <a:rPr lang="en-US" altLang="zh-CN" b="0" i="1" smtClean="0">
                                <a:latin typeface="Cambria Math" panose="02040503050406030204" pitchFamily="18" charset="0"/>
                              </a:rPr>
                              <m:t>_</m:t>
                            </m:r>
                            <m:r>
                              <a:rPr lang="en-US" altLang="zh-CN" b="0" i="1" smtClean="0">
                                <a:latin typeface="Cambria Math" panose="02040503050406030204" pitchFamily="18" charset="0"/>
                              </a:rPr>
                              <m:t>𝑙𝑖𝑚𝑖𝑡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altLang="zh-CN" dirty="0" smtClean="0">
                    <a:latin typeface="微软雅黑" panose="020B0503020204020204" pitchFamily="34" charset="-122"/>
                  </a:rPr>
                  <a:t>)</a:t>
                </a:r>
                <a:r>
                  <a:rPr lang="en-US" altLang="zh-CN" baseline="30000" dirty="0" smtClean="0">
                    <a:latin typeface="微软雅黑" panose="020B0503020204020204" pitchFamily="34" charset="-122"/>
                  </a:rPr>
                  <a:t>2</a:t>
                </a:r>
                <a:endParaRPr lang="en-US" altLang="zh-CN" baseline="30000" dirty="0">
                  <a:latin typeface="微软雅黑" panose="020B0503020204020204" pitchFamily="34" charset="-122"/>
                </a:endParaRPr>
              </a:p>
              <a:p>
                <a:pPr lvl="1"/>
                <a:r>
                  <a:rPr lang="el-GR" altLang="zh-CN" dirty="0" smtClean="0">
                    <a:latin typeface="微软雅黑" panose="020B0503020204020204" pitchFamily="34" charset="-122"/>
                  </a:rPr>
                  <a:t>α</a:t>
                </a:r>
                <a:r>
                  <a:rPr lang="en-US" altLang="zh-CN" dirty="0" smtClean="0">
                    <a:latin typeface="微软雅黑" panose="020B0503020204020204" pitchFamily="34" charset="-122"/>
                  </a:rPr>
                  <a:t> connection/overlapping, C1, C2 and C3 are provided by Foundries.</a:t>
                </a:r>
              </a:p>
              <a:p>
                <a:pPr marL="457200" indent="-457200">
                  <a:buFont typeface="+mj-lt"/>
                  <a:buAutoNum type="arabicPeriod"/>
                </a:pPr>
                <a:r>
                  <a:rPr lang="en-US" altLang="zh-CN" dirty="0" smtClean="0">
                    <a:latin typeface="微软雅黑" panose="020B0503020204020204" pitchFamily="34" charset="-122"/>
                  </a:rPr>
                  <a:t>Calculating through FEM</a:t>
                </a:r>
              </a:p>
              <a:p>
                <a:pPr lvl="1"/>
                <a:r>
                  <a:rPr lang="zh-CN" altLang="en-US" dirty="0">
                    <a:latin typeface="微软雅黑" panose="020B0503020204020204" pitchFamily="34" charset="-122"/>
                  </a:rPr>
                  <a:t>∆</a:t>
                </a:r>
                <a:r>
                  <a:rPr lang="en-US" altLang="zh-CN" dirty="0">
                    <a:latin typeface="微软雅黑" panose="020B0503020204020204" pitchFamily="34" charset="-122"/>
                  </a:rPr>
                  <a:t>T</a:t>
                </a:r>
                <a:r>
                  <a:rPr lang="en-US" altLang="zh-CN" baseline="-25000" dirty="0">
                    <a:latin typeface="微软雅黑" panose="020B0503020204020204" pitchFamily="34" charset="-122"/>
                  </a:rPr>
                  <a:t>BEOL </a:t>
                </a:r>
                <a:r>
                  <a:rPr lang="en-US" altLang="zh-CN" dirty="0">
                    <a:latin typeface="微软雅黑" panose="020B0503020204020204" pitchFamily="34" charset="-122"/>
                  </a:rPr>
                  <a:t>= </a:t>
                </a:r>
                <a:r>
                  <a:rPr lang="en-US" altLang="zh-CN" dirty="0" smtClean="0">
                    <a:latin typeface="微软雅黑" panose="020B0503020204020204" pitchFamily="34" charset="-122"/>
                  </a:rPr>
                  <a:t>Tile-based ∆T + </a:t>
                </a:r>
                <a:r>
                  <a:rPr lang="en-US" altLang="zh-CN" dirty="0">
                    <a:latin typeface="微软雅黑" panose="020B0503020204020204" pitchFamily="34" charset="-122"/>
                  </a:rPr>
                  <a:t>∆T</a:t>
                </a:r>
                <a:r>
                  <a:rPr lang="en-US" altLang="zh-CN" baseline="-25000" dirty="0">
                    <a:latin typeface="微软雅黑" panose="020B0503020204020204" pitchFamily="34" charset="-122"/>
                  </a:rPr>
                  <a:t>RMS</a:t>
                </a:r>
                <a:endParaRPr lang="en-US" altLang="zh-CN" dirty="0" smtClean="0">
                  <a:latin typeface="微软雅黑" panose="020B0503020204020204" pitchFamily="34" charset="-122"/>
                </a:endParaRPr>
              </a:p>
            </p:txBody>
          </p:sp>
        </mc:Choice>
        <mc:Fallback xmlns="">
          <p:sp>
            <p:nvSpPr>
              <p:cNvPr id="3" name="内容占位符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1056" t="-2134" b="-42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10926939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References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sz="2000" dirty="0">
                <a:latin typeface="+mn-lt"/>
              </a:rPr>
              <a:t>Stephen H. Pan, &amp; Norman Change. (2015). </a:t>
            </a:r>
            <a:r>
              <a:rPr lang="en-US" altLang="zh-CN" sz="2000" i="1" dirty="0">
                <a:latin typeface="+mn-lt"/>
              </a:rPr>
              <a:t>Fast Thermal Coupling Simulation of On-chip Hot Interconnect for Thermal-aware EM Methodology</a:t>
            </a:r>
            <a:r>
              <a:rPr lang="en-US" altLang="zh-CN" sz="2000" dirty="0">
                <a:latin typeface="+mn-lt"/>
              </a:rPr>
              <a:t>.</a:t>
            </a:r>
          </a:p>
          <a:p>
            <a:endParaRPr lang="en-US" altLang="zh-CN" dirty="0" smtClean="0">
              <a:hlinkClick r:id="rId3"/>
            </a:endParaRPr>
          </a:p>
          <a:p>
            <a:r>
              <a:rPr lang="en-US" altLang="zh-CN" sz="2000" dirty="0" smtClean="0">
                <a:hlinkClick r:id="rId3"/>
              </a:rPr>
              <a:t>http</a:t>
            </a:r>
            <a:r>
              <a:rPr lang="en-US" altLang="zh-CN" sz="2000" dirty="0">
                <a:hlinkClick r:id="rId3"/>
              </a:rPr>
              <a:t>://</a:t>
            </a:r>
            <a:r>
              <a:rPr lang="en-US" altLang="zh-CN" sz="2000" dirty="0" smtClean="0">
                <a:hlinkClick r:id="rId3"/>
              </a:rPr>
              <a:t>www.chinaaet.com/article/3000107393</a:t>
            </a:r>
            <a:endParaRPr lang="en-US" altLang="zh-CN" sz="2000" dirty="0" smtClean="0"/>
          </a:p>
          <a:p>
            <a:endParaRPr lang="zh-CN" altLang="en-US" dirty="0"/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07789370"/>
              </p:ext>
            </p:extLst>
          </p:nvPr>
        </p:nvGraphicFramePr>
        <p:xfrm>
          <a:off x="2854800" y="2965450"/>
          <a:ext cx="914400" cy="828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9" name="Acrobat Document" showAsIcon="1" r:id="rId4" imgW="914400" imgH="828720" progId="AcroExch.Document.7">
                  <p:embed/>
                </p:oleObj>
              </mc:Choice>
              <mc:Fallback>
                <p:oleObj name="Acrobat Document" showAsIcon="1" r:id="rId4" imgW="914400" imgH="828720" progId="AcroExch.Document.7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854800" y="2965450"/>
                        <a:ext cx="914400" cy="8286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78040655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7267382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176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GIGA_TEMPLATE.potx" id="{983CFB12-B2AA-42D8-A40A-7872BD424EA0}" vid="{2CDC19F9-3E9A-4B13-A22D-D03F838CC764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GIGA_TEMPLATE</Template>
  <TotalTime>104</TotalTime>
  <Words>138</Words>
  <Application>Microsoft Office PowerPoint</Application>
  <PresentationFormat>宽屏</PresentationFormat>
  <Paragraphs>24</Paragraphs>
  <Slides>5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Helvetica 65 Medium</vt:lpstr>
      <vt:lpstr>等线</vt:lpstr>
      <vt:lpstr>思源黑体 Medium</vt:lpstr>
      <vt:lpstr>微软雅黑</vt:lpstr>
      <vt:lpstr>Arial</vt:lpstr>
      <vt:lpstr>Cambria Math</vt:lpstr>
      <vt:lpstr>Wingdings</vt:lpstr>
      <vt:lpstr>Office 主题​​</vt:lpstr>
      <vt:lpstr>Acrobat Document</vt:lpstr>
      <vt:lpstr>Self-heating Effects</vt:lpstr>
      <vt:lpstr>Device Self-heating</vt:lpstr>
      <vt:lpstr>Metal Self-heating</vt:lpstr>
      <vt:lpstr>References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user</dc:creator>
  <cp:lastModifiedBy>user</cp:lastModifiedBy>
  <cp:revision>9</cp:revision>
  <dcterms:created xsi:type="dcterms:W3CDTF">2021-09-01T03:02:17Z</dcterms:created>
  <dcterms:modified xsi:type="dcterms:W3CDTF">2021-09-24T08:47:15Z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2052-11.1.0.10228</vt:lpwstr>
  </property>
</Properties>
</file>