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84" r:id="rId3"/>
    <p:sldId id="257" r:id="rId4"/>
    <p:sldId id="258" r:id="rId6"/>
    <p:sldId id="259" r:id="rId7"/>
    <p:sldId id="261" r:id="rId8"/>
    <p:sldId id="262" r:id="rId9"/>
    <p:sldId id="260" r:id="rId10"/>
    <p:sldId id="265" r:id="rId11"/>
    <p:sldId id="264" r:id="rId12"/>
    <p:sldId id="267" r:id="rId13"/>
    <p:sldId id="266" r:id="rId14"/>
    <p:sldId id="268" r:id="rId15"/>
    <p:sldId id="270" r:id="rId16"/>
    <p:sldId id="272" r:id="rId17"/>
    <p:sldId id="271" r:id="rId18"/>
    <p:sldId id="274" r:id="rId19"/>
    <p:sldId id="275" r:id="rId20"/>
    <p:sldId id="273" r:id="rId21"/>
    <p:sldId id="276" r:id="rId22"/>
    <p:sldId id="277" r:id="rId23"/>
    <p:sldId id="278" r:id="rId24"/>
    <p:sldId id="279" r:id="rId25"/>
    <p:sldId id="280" r:id="rId26"/>
    <p:sldId id="283" r:id="rId27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浅色样式 2 - 强调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517" autoAdjust="0"/>
  </p:normalViewPr>
  <p:slideViewPr>
    <p:cSldViewPr snapToGrid="0">
      <p:cViewPr varScale="1">
        <p:scale>
          <a:sx n="103" d="100"/>
          <a:sy n="103" d="100"/>
        </p:scale>
        <p:origin x="8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48868-140A-4737-95AC-A115E3DCA3CF}" type="datetimeFigureOut">
              <a:rPr lang="en-US" smtClean="0"/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610D1C-B49F-4F6D-8B19-1D795D22B1E7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zh-CN" altLang="en-US"/>
              <a:t>接下来通过这五个方面来对这篇论文做一个介绍</a:t>
            </a:r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CE7E924-D615-4B6E-8A31-6F892DDDABF0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减少其中一个特征会减少大概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的精度，减少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个特征大概会减少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的精度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Mean_init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：使用了所有的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个特征值，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Mean_reduced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：减少某个特征值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Model_accuracy_reduction = (mean_reduced – mean_init) / mean_init * 100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这里罗列了所有精度下降超过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50%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的特征对，然后把每个特征出现的频率做了一个统计，可以看到出现频率超过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次的特征有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，其中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 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都代表着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也代表着累积的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TR_ratio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可以看到，影响比较大的几个特征都是转换时间和转换时间的比率。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线性模型：无法抓住预测的非线性因素以及不同特征间的联系，比如说输入转换时间，负载和驱动强度之间的联系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非线性模型，比如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，会有两端分布误差，这会导致悲观的预测。因为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timing slack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总是比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的要大，所以一个悲观的预测必定是错误的。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当引入一些高阶效应的时候，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MARS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就会不是那么能胜任了。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所以他们决定引入树模型，分类和回归树的随机森林具有最好的预测效果。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图中展示了哪些特征是比较重要的，比如在这里最重要的特征选在了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x4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，对应特征为第一个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cell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的到达时间，在这个例子中，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0.493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这个分叉节点把数据分为了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75%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25%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的子分组，说明这个特征在这个模型中非常重要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我们使用一个商用软件的标准来表示他们之间的误差，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Actual_max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最差路径下的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Actual_99p 99%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误差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Actual_mean 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平均绝对误差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 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之间的差别，图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这个模型是通过把数据空间划分为特征空间来形成的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对于回归树，我们对每个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bigram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使用测试数据的特征来预测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到达时间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对于分类树，同样的。。。。预测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之间的差值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为什么不同样使用回归树来预测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的差值呢？这是因为在测试阶段，测试的数据点可能超过训练的数据点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论文中提出一个例子：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如果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到达时间是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24-345ps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到达时间是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14-326ps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差异是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0-40ps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，在回归树当中，如果一个测试点是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560ps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，那么他会被当作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345ps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，这就会导致错误的预测，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但是在分类树当中，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差异能够保持在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0-40ps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当中，那么错误预测将会减少很多，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Bg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代表一个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bigram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一个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bigram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到达时间要根据转换时间增益（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ΔTR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），所以我们要分为两步来：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，在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模式下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预测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TRgain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，预测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差异，通过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TRgain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和其他特性，也就是到达时间差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路径差异是通过单个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bigram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累积起来的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用平均绝对误差来作为分裂树节点的标准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对于具有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2.44M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二元组的训练数据集，数据准备时间为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362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秒，模型训练时间为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219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秒； 这是实际用例的一次性开销。 提供训练有素的模型后，具有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1.04M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双字的测试数据集的数据准备时间为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178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秒，模型推断运行时间为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17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秒。 对于同一测试用例，测试数据上的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运行时为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156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秒，而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运行时为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1080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秒。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个实验的数据来自一个人工设计的案例，就是这个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artificial design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，以及另外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个真实的案例，从上到下规模依次减小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实验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：精度验证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实验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的数据用的是真实的案例，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70%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的数据作为训练集，另外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作为测试集，实验数据显示在这个表格里，纵坐标各个设计，横坐标分别为平均值，覆盖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差值的那个点，以及最大的差值，中间的数据，比如这个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表示实际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的差值，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表示预测的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和实际的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之间的差值，可以看到这个值是在减小的。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对于三个最大的测试用例，平均值，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百分百值和最大差值分别减少至少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61.7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％，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47.5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％和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15.9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％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这个图从左到右依次是从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megaboom 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到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jpeg_encoder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，上面这一行是实际的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的差值，而下面这个是预测的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和实际的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之间的差值，可以看到，对越大的设计，差异减少的就越大，前三个设计的减少是非常明显的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实验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：鲁棒性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实验数据来自真实设计，为了验证鲁棒性，证明这个模型在整个设计流程中都能用，使用的训练集来自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CTS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后，而测试集来自布线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rout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之后，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对于三个最大的测试用例，平均值，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百分百值和最大差值分别至少减少了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26.6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％，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26.3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％和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11.7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％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/>
              <a:t>然后下面这个图也直观的显示了减小的程度，同样，对于越大的案例设计，预测减小的差值越明显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实验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：鲁棒性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本实验的目的是验证使用人工测试案例也能取得不错的效果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训练集：人工产生的测试案例，真实设计的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的数据，测试集：同一个设计的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70%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数据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对于三个最大的测试用例，平均值，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99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百分百值和最大差值分别至少减少了</a:t>
            </a:r>
            <a:r>
              <a:rPr lang="en-US"/>
              <a:t>27.1%, 13.</a:t>
            </a:r>
            <a:r>
              <a:rPr lang="en-US" altLang="zh-CN"/>
              <a:t>5</a:t>
            </a:r>
            <a:r>
              <a:rPr lang="en-US"/>
              <a:t>% and 13.</a:t>
            </a:r>
            <a:r>
              <a:rPr lang="en-US" altLang="zh-CN"/>
              <a:t>4</a:t>
            </a:r>
            <a:r>
              <a:rPr lang="en-US"/>
              <a:t>%</a:t>
            </a:r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/>
              <a:t>同样在这个设计中，模型预测减少的差值也很明显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现代</a:t>
            </a:r>
            <a:r>
              <a:rPr lang="en-US" altLang="zh-CN"/>
              <a:t>EDA</a:t>
            </a:r>
            <a:r>
              <a:rPr lang="zh-CN" altLang="en-US"/>
              <a:t>设计工具通常要处理超过一百万个门器件，所以运行时间都比较长，整个设计流程中有很大一部分时间是用于时序分析。时序分析的准确性在布局布线和优化阶段非需重要。</a:t>
            </a:r>
            <a:endParaRPr lang="en-US" altLang="zh-CN"/>
          </a:p>
          <a:p>
            <a:r>
              <a:rPr lang="zh-CN" altLang="en-US"/>
              <a:t>这就造成了矛盾，如果运行时间短，则得到的结果往往是偏离比较大的（</a:t>
            </a:r>
            <a:r>
              <a:rPr lang="en-US" altLang="zh-CN"/>
              <a:t>graph based analysis, GBA</a:t>
            </a:r>
            <a:r>
              <a:rPr lang="zh-CN" altLang="en-US"/>
              <a:t>），而如果要得到精确的结果，则运行时间会非常的长（</a:t>
            </a:r>
            <a:r>
              <a:rPr lang="en-US" altLang="zh-CN"/>
              <a:t>path based analysis</a:t>
            </a:r>
            <a:r>
              <a:rPr lang="zh-CN" altLang="en-US"/>
              <a:t>，</a:t>
            </a:r>
            <a:r>
              <a:rPr lang="en-US" altLang="zh-CN"/>
              <a:t>PBA</a:t>
            </a:r>
            <a:r>
              <a:rPr lang="zh-CN" altLang="en-US"/>
              <a:t>）。这就是精度和运行时间之间的折衷。</a:t>
            </a:r>
            <a:endParaRPr lang="en-US" altLang="zh-CN"/>
          </a:p>
          <a:p>
            <a:r>
              <a:rPr lang="zh-CN" altLang="en-US"/>
              <a:t>现代先进的节点多依赖于</a:t>
            </a:r>
            <a:r>
              <a:rPr lang="en-US" altLang="zh-CN"/>
              <a:t>MCMM</a:t>
            </a:r>
            <a:r>
              <a:rPr lang="zh-CN" altLang="en-US"/>
              <a:t>多工艺角多节点以及</a:t>
            </a:r>
            <a:r>
              <a:rPr lang="en-US" altLang="zh-CN"/>
              <a:t>PBA</a:t>
            </a:r>
            <a:r>
              <a:rPr lang="zh-CN" altLang="en-US"/>
              <a:t>模式，如果</a:t>
            </a:r>
            <a:r>
              <a:rPr lang="en-US" altLang="zh-CN"/>
              <a:t>PBA </a:t>
            </a:r>
            <a:r>
              <a:rPr lang="zh-CN" altLang="en-US"/>
              <a:t>相对于</a:t>
            </a:r>
            <a:r>
              <a:rPr lang="en-US" altLang="zh-CN"/>
              <a:t>GBA</a:t>
            </a:r>
            <a:r>
              <a:rPr lang="zh-CN" altLang="en-US"/>
              <a:t>运行速度比较快的话，那么大家都会只使用</a:t>
            </a:r>
            <a:r>
              <a:rPr lang="en-US" altLang="zh-CN"/>
              <a:t>PBA</a:t>
            </a:r>
            <a:r>
              <a:rPr lang="zh-CN" altLang="en-US"/>
              <a:t>，但是问题就在于</a:t>
            </a:r>
            <a:r>
              <a:rPr lang="en-US" altLang="zh-CN"/>
              <a:t>PBA</a:t>
            </a:r>
            <a:r>
              <a:rPr lang="zh-CN" altLang="en-US"/>
              <a:t>的运行时间太长了。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在设计初级阶段，当时间违例比较多的时候，对分析的精度的要求可能没有那么高，所以设计初阶段一般用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，但是到了后期时序收敛阶段基本上必须要打开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模式。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但是这时候设计者为了修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timing violation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已经在功耗和面积方面做了很多努力，但是在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后却发现已经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overdesign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了，做了很多没必要的工作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实验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：端点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slack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这个实验的目的是将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path-consistent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的预测值转换为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endpoint-consistent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的预测值，这取决于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nworst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这个选项，图中列出了随着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nworst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的改变，模型预测的端点差值的变化趋势，用了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个指标来表示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从图中可以明显看出，尽管模型差值度量随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nworst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值的初始增加而有所下降，但随着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nworst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的进一步增加反而开始上升并趋近于饱和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最初的下降是由于到达端点的路径有很多条，随着最差路径的增加，这个端点到达时间的差值就会减小，但是最差路径的增加又会到达模型误差变大，所以后面的值反而会上升一点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Nworst 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可能是个很好的点，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，实际上，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endpoint arrival time gain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比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slack gain 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要大一些，图，因此实际上端点的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slack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是比较乐观的， 因此该模型还有优化空间，平均这个值会达到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4.46ps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，如果一个测试数据点距离训练数据点过于远的话，就会产生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misprediction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那我们就把它加入到训练点当中，进行下一次的迭代，经过几次迭代后，预测精度就会得到显著提升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，我们建立了一个用来从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预测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的模型，解决了运行时间和精度之间的折衷。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，我们提出了一个基于决策树的从路径阶段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bigram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中提取电气和物理特征的模型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，在一个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28nm 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FDSOI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上做了实验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从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launch flip flop L2 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到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capture flip flop C1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，这是一条时序路径，但是最差的情况发送在蓝色这条路径上，对于器件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的延迟是通过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的输入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上的转换时间来计算的。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在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模式下，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的两个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的转换时间都是用最差的转换时间，因此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的延迟就会比较大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在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模式下，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的两个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的转换时间是根据各自的转换时间计算的，所以到达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的延迟就会比较小，但是也比较准确，这也是为什么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比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悲观的原因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这种悲观的预测在路径上累计就会导致端点到达时间的悲观预测。而且会对采样寄存器的建立时间起到负作用。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/>
              <a:t>PBA-GBA</a:t>
            </a:r>
            <a:r>
              <a:rPr lang="zh-CN" altLang="en-US"/>
              <a:t>路径到达时间差定义为同一条路径上</a:t>
            </a:r>
            <a:r>
              <a:rPr lang="en-US" altLang="zh-CN"/>
              <a:t>PBA</a:t>
            </a:r>
            <a:r>
              <a:rPr lang="zh-CN" altLang="en-US"/>
              <a:t>和</a:t>
            </a:r>
            <a:r>
              <a:rPr lang="en-US" altLang="zh-CN"/>
              <a:t>GBA</a:t>
            </a:r>
            <a:r>
              <a:rPr lang="zh-CN" altLang="en-US"/>
              <a:t>到达端点处的时间差值</a:t>
            </a:r>
            <a:endParaRPr lang="en-US" altLang="zh-CN"/>
          </a:p>
          <a:p>
            <a:r>
              <a:rPr lang="en-US"/>
              <a:t>PBA-GBA</a:t>
            </a:r>
            <a:r>
              <a:rPr lang="zh-CN" altLang="en-US"/>
              <a:t>端点到达时间差定义为给定一个端点，在</a:t>
            </a:r>
            <a:r>
              <a:rPr lang="en-US" altLang="zh-CN"/>
              <a:t>PBA</a:t>
            </a:r>
            <a:r>
              <a:rPr lang="zh-CN" altLang="en-US"/>
              <a:t>模式下最差路径的到达时间和在</a:t>
            </a:r>
            <a:r>
              <a:rPr lang="en-US" altLang="zh-CN"/>
              <a:t>GBA</a:t>
            </a:r>
            <a:r>
              <a:rPr lang="zh-CN" altLang="en-US"/>
              <a:t>模式下最差路径的到达时间之间的差值，也就是说最差的路径可能是不同的路径</a:t>
            </a:r>
            <a:endParaRPr lang="en-US" altLang="zh-CN"/>
          </a:p>
          <a:p>
            <a:r>
              <a:rPr lang="zh-CN" altLang="en-US"/>
              <a:t>两个之间的差别是一个针对同一条路径，一个针对端点</a:t>
            </a:r>
            <a:endParaRPr lang="en-US" altLang="zh-CN"/>
          </a:p>
          <a:p>
            <a:r>
              <a:rPr lang="zh-CN" altLang="en-US"/>
              <a:t>接下来如果有提到</a:t>
            </a:r>
            <a:r>
              <a:rPr lang="en-US">
                <a:solidFill>
                  <a:schemeClr val="accent1"/>
                </a:solidFill>
              </a:rPr>
              <a:t>PBA-GBA divergence</a:t>
            </a:r>
            <a:r>
              <a:rPr lang="zh-CN" altLang="en-US">
                <a:solidFill>
                  <a:schemeClr val="accent1"/>
                </a:solidFill>
              </a:rPr>
              <a:t>，它指的是路径到达时间的差值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这篇文章主要的工做有如下几点：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、第一个开发这个预测模型的，并可以减少过度设计和设计进度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、提出了一个基于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bigram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的路径模型，分类回归树和模型特征选择，这三方面的一个组合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3、他们在28nm的FDSOI foundry 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中测试了这个模型，并证明它可以显著减小悲观的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timing </a:t>
            </a:r>
            <a:r>
              <a:rPr lang="en-US" sz="120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slack，并且不会显著增加运行时间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问题陈述：给定一个路径连续的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值，使用该训练集来训练一个可以预测新的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值的模型，训练集和测试集是没有交集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PBA-GBA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可以按阶段和按路径，我们将后一种方法称为集总路径建模，所谓的阶段可以简单理解为一条路径上的器件，一个器件就代表一个阶段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如果是按阶段来的模型，有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个阶段的路径就有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n-gram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，随着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的增加，阶段模型就趋近于集总模型。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为什么选择阶段模型？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，集总模型会屏蔽某个特定阶段的细节和阶段间的变化。这会照成过大的乐观误差。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，集总模型的特征空间过于巨大。特别是随着阶段的增加，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，很难找出离群值，这往往是导致错误预测的原因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相反：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，阶段模型会给每个阶段一个很详细的建模，而且考虑到了阶段间的变化。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如果我们把每个阶段的误差都限制在一个范围内，那么最后的路径误差就会得到保障，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，比较容易找出离群值，而且在该阶段的模型当中添加某个特征也比较容易。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的区别在于输入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的值，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取最差，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根据实际数值来，但是这个值会被转换为下一个器件的到达时间差值，因此前后两个器件其实的不可分割的一对，这就是为什么要使用</a:t>
            </a:r>
            <a:r>
              <a:rPr lang="en-US" altLang="zh-CN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bigram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的原因</a:t>
            </a:r>
            <a:endParaRPr lang="en-US" altLang="zh-CN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（如果使用单个的单元来计算的话，那么随着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的增大，其间的组合将会非常的多，而使用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bigram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将会更容易计算。）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他们全面地评估了影响</a:t>
            </a:r>
            <a:r>
              <a:rPr lang="en-US" altLang="zh-CN"/>
              <a:t>PBA-GBA</a:t>
            </a:r>
            <a:r>
              <a:rPr lang="zh-CN" altLang="en-US"/>
              <a:t>差值的电器和物理特征，最后挑选出</a:t>
            </a:r>
            <a:r>
              <a:rPr lang="en-US" altLang="zh-CN"/>
              <a:t>13</a:t>
            </a:r>
            <a:r>
              <a:rPr lang="zh-CN" altLang="en-US"/>
              <a:t>个比较大程度上影响</a:t>
            </a:r>
            <a:r>
              <a:rPr lang="en-US" altLang="zh-CN"/>
              <a:t>PBA-GBA</a:t>
            </a:r>
            <a:r>
              <a:rPr lang="zh-CN" altLang="en-US"/>
              <a:t>差值的变量：简单介绍一下这些特征</a:t>
            </a:r>
            <a:endParaRPr lang="en-US" altLang="zh-CN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TRgba,TR_ratgba</a:t>
            </a:r>
            <a:r>
              <a:rPr lang="zh-CN" alt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是两个影响最大的因素，但是单单这两个因素却不足以精确的预测。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70F710-22A0-4DED-B4DE-5740793DA374}" type="slidenum">
              <a:rPr lang="zh-CN" altLang="en-US" smtClean="0"/>
            </a:fld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C590FCDF-8A96-4475-B2DF-31123505573B}" type="datetime1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gradFill>
          <a:gsLst>
            <a:gs pos="0">
              <a:schemeClr val="accent3">
                <a:lumMod val="0"/>
                <a:lumOff val="100000"/>
              </a:schemeClr>
            </a:gs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0" y="6612908"/>
            <a:ext cx="12191999" cy="245092"/>
            <a:chOff x="0" y="5938092"/>
            <a:chExt cx="12191999" cy="445276"/>
          </a:xfrm>
        </p:grpSpPr>
        <p:sp>
          <p:nvSpPr>
            <p:cNvPr id="8" name="矩形 9"/>
            <p:cNvSpPr/>
            <p:nvPr/>
          </p:nvSpPr>
          <p:spPr>
            <a:xfrm>
              <a:off x="0" y="5938092"/>
              <a:ext cx="11151582" cy="445276"/>
            </a:xfrm>
            <a:custGeom>
              <a:avLst/>
              <a:gdLst>
                <a:gd name="connsiteX0" fmla="*/ 0 w 12192000"/>
                <a:gd name="connsiteY0" fmla="*/ 0 h 445276"/>
                <a:gd name="connsiteX1" fmla="*/ 12192000 w 12192000"/>
                <a:gd name="connsiteY1" fmla="*/ 0 h 445276"/>
                <a:gd name="connsiteX2" fmla="*/ 12192000 w 12192000"/>
                <a:gd name="connsiteY2" fmla="*/ 445276 h 445276"/>
                <a:gd name="connsiteX3" fmla="*/ 0 w 12192000"/>
                <a:gd name="connsiteY3" fmla="*/ 445276 h 445276"/>
                <a:gd name="connsiteX4" fmla="*/ 0 w 12192000"/>
                <a:gd name="connsiteY4" fmla="*/ 0 h 445276"/>
                <a:gd name="connsiteX0-1" fmla="*/ 0 w 12192000"/>
                <a:gd name="connsiteY0-2" fmla="*/ 0 h 445276"/>
                <a:gd name="connsiteX1-3" fmla="*/ 11887200 w 12192000"/>
                <a:gd name="connsiteY1-4" fmla="*/ 0 h 445276"/>
                <a:gd name="connsiteX2-5" fmla="*/ 12192000 w 12192000"/>
                <a:gd name="connsiteY2-6" fmla="*/ 445276 h 445276"/>
                <a:gd name="connsiteX3-7" fmla="*/ 0 w 12192000"/>
                <a:gd name="connsiteY3-8" fmla="*/ 445276 h 445276"/>
                <a:gd name="connsiteX4-9" fmla="*/ 0 w 12192000"/>
                <a:gd name="connsiteY4-10" fmla="*/ 0 h 445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2192000" h="445276">
                  <a:moveTo>
                    <a:pt x="0" y="0"/>
                  </a:moveTo>
                  <a:lnTo>
                    <a:pt x="11887200" y="0"/>
                  </a:lnTo>
                  <a:lnTo>
                    <a:pt x="12192000" y="445276"/>
                  </a:lnTo>
                  <a:lnTo>
                    <a:pt x="0" y="445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3F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9"/>
            <p:cNvSpPr/>
            <p:nvPr/>
          </p:nvSpPr>
          <p:spPr>
            <a:xfrm flipH="1" flipV="1">
              <a:off x="10938433" y="5938092"/>
              <a:ext cx="1253566" cy="445276"/>
            </a:xfrm>
            <a:custGeom>
              <a:avLst/>
              <a:gdLst>
                <a:gd name="connsiteX0" fmla="*/ 0 w 12192000"/>
                <a:gd name="connsiteY0" fmla="*/ 0 h 445276"/>
                <a:gd name="connsiteX1" fmla="*/ 12192000 w 12192000"/>
                <a:gd name="connsiteY1" fmla="*/ 0 h 445276"/>
                <a:gd name="connsiteX2" fmla="*/ 12192000 w 12192000"/>
                <a:gd name="connsiteY2" fmla="*/ 445276 h 445276"/>
                <a:gd name="connsiteX3" fmla="*/ 0 w 12192000"/>
                <a:gd name="connsiteY3" fmla="*/ 445276 h 445276"/>
                <a:gd name="connsiteX4" fmla="*/ 0 w 12192000"/>
                <a:gd name="connsiteY4" fmla="*/ 0 h 445276"/>
                <a:gd name="connsiteX0-1" fmla="*/ 0 w 12192000"/>
                <a:gd name="connsiteY0-2" fmla="*/ 0 h 445276"/>
                <a:gd name="connsiteX1-3" fmla="*/ 11887200 w 12192000"/>
                <a:gd name="connsiteY1-4" fmla="*/ 0 h 445276"/>
                <a:gd name="connsiteX2-5" fmla="*/ 12192000 w 12192000"/>
                <a:gd name="connsiteY2-6" fmla="*/ 445276 h 445276"/>
                <a:gd name="connsiteX3-7" fmla="*/ 0 w 12192000"/>
                <a:gd name="connsiteY3-8" fmla="*/ 445276 h 445276"/>
                <a:gd name="connsiteX4-9" fmla="*/ 0 w 12192000"/>
                <a:gd name="connsiteY4-10" fmla="*/ 0 h 445276"/>
                <a:gd name="connsiteX0-11" fmla="*/ 0 w 15185996"/>
                <a:gd name="connsiteY0-12" fmla="*/ 0 h 445276"/>
                <a:gd name="connsiteX1-13" fmla="*/ 11887200 w 15185996"/>
                <a:gd name="connsiteY1-14" fmla="*/ 0 h 445276"/>
                <a:gd name="connsiteX2-15" fmla="*/ 15185996 w 15185996"/>
                <a:gd name="connsiteY2-16" fmla="*/ 445276 h 445276"/>
                <a:gd name="connsiteX3-17" fmla="*/ 0 w 15185996"/>
                <a:gd name="connsiteY3-18" fmla="*/ 445276 h 445276"/>
                <a:gd name="connsiteX4-19" fmla="*/ 0 w 15185996"/>
                <a:gd name="connsiteY4-20" fmla="*/ 0 h 445276"/>
                <a:gd name="connsiteX0-21" fmla="*/ 0 w 15273191"/>
                <a:gd name="connsiteY0-22" fmla="*/ 0 h 445276"/>
                <a:gd name="connsiteX1-23" fmla="*/ 11887200 w 15273191"/>
                <a:gd name="connsiteY1-24" fmla="*/ 0 h 445276"/>
                <a:gd name="connsiteX2-25" fmla="*/ 15273191 w 15273191"/>
                <a:gd name="connsiteY2-26" fmla="*/ 440950 h 445276"/>
                <a:gd name="connsiteX3-27" fmla="*/ 0 w 15273191"/>
                <a:gd name="connsiteY3-28" fmla="*/ 445276 h 445276"/>
                <a:gd name="connsiteX4-29" fmla="*/ 0 w 15273191"/>
                <a:gd name="connsiteY4-30" fmla="*/ 0 h 445276"/>
                <a:gd name="connsiteX0-31" fmla="*/ 0 w 15302268"/>
                <a:gd name="connsiteY0-32" fmla="*/ 0 h 445276"/>
                <a:gd name="connsiteX1-33" fmla="*/ 11887200 w 15302268"/>
                <a:gd name="connsiteY1-34" fmla="*/ 0 h 445276"/>
                <a:gd name="connsiteX2-35" fmla="*/ 15302268 w 15302268"/>
                <a:gd name="connsiteY2-36" fmla="*/ 440950 h 445276"/>
                <a:gd name="connsiteX3-37" fmla="*/ 0 w 15302268"/>
                <a:gd name="connsiteY3-38" fmla="*/ 445276 h 445276"/>
                <a:gd name="connsiteX4-39" fmla="*/ 0 w 15302268"/>
                <a:gd name="connsiteY4-40" fmla="*/ 0 h 4452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5302268" h="445276">
                  <a:moveTo>
                    <a:pt x="0" y="0"/>
                  </a:moveTo>
                  <a:lnTo>
                    <a:pt x="11887200" y="0"/>
                  </a:lnTo>
                  <a:lnTo>
                    <a:pt x="15302268" y="440950"/>
                  </a:lnTo>
                  <a:lnTo>
                    <a:pt x="0" y="445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70F2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4238" y="308427"/>
            <a:ext cx="421956" cy="599621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 flipV="1">
            <a:off x="482474" y="328037"/>
            <a:ext cx="76180" cy="540000"/>
          </a:xfrm>
          <a:prstGeom prst="rect">
            <a:avLst/>
          </a:prstGeom>
          <a:solidFill>
            <a:srgbClr val="0A3F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9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gradFill flip="none" rotWithShape="1">
          <a:gsLst>
            <a:gs pos="0">
              <a:schemeClr val="accent3">
                <a:lumMod val="0"/>
                <a:lumOff val="100000"/>
              </a:schemeClr>
            </a:gs>
            <a:gs pos="0">
              <a:schemeClr val="bg1"/>
            </a:gs>
            <a:gs pos="100000">
              <a:schemeClr val="bg1">
                <a:lumMod val="9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3631521" y="6320726"/>
            <a:ext cx="4928958" cy="415498"/>
            <a:chOff x="3631521" y="3044126"/>
            <a:chExt cx="4928958" cy="415498"/>
          </a:xfrm>
        </p:grpSpPr>
        <p:grpSp>
          <p:nvGrpSpPr>
            <p:cNvPr id="8" name="组合 7"/>
            <p:cNvGrpSpPr/>
            <p:nvPr/>
          </p:nvGrpSpPr>
          <p:grpSpPr>
            <a:xfrm>
              <a:off x="3981475" y="3254422"/>
              <a:ext cx="740308" cy="56486"/>
              <a:chOff x="3715170" y="6511311"/>
              <a:chExt cx="740501" cy="56501"/>
            </a:xfrm>
          </p:grpSpPr>
          <p:cxnSp>
            <p:nvCxnSpPr>
              <p:cNvPr id="21" name="直接连接符 20"/>
              <p:cNvCxnSpPr/>
              <p:nvPr/>
            </p:nvCxnSpPr>
            <p:spPr>
              <a:xfrm flipH="1">
                <a:off x="3715170" y="6539561"/>
                <a:ext cx="684000" cy="0"/>
              </a:xfrm>
              <a:prstGeom prst="line">
                <a:avLst/>
              </a:prstGeom>
              <a:ln w="15875" cap="rnd">
                <a:solidFill>
                  <a:srgbClr val="C70F2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椭圆 21"/>
              <p:cNvSpPr/>
              <p:nvPr/>
            </p:nvSpPr>
            <p:spPr>
              <a:xfrm>
                <a:off x="4399170" y="6511311"/>
                <a:ext cx="56501" cy="56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C70F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900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631521" y="3192843"/>
              <a:ext cx="914096" cy="56486"/>
              <a:chOff x="3541337" y="6511311"/>
              <a:chExt cx="914334" cy="56501"/>
            </a:xfrm>
          </p:grpSpPr>
          <p:cxnSp>
            <p:nvCxnSpPr>
              <p:cNvPr id="19" name="直接连接符 18"/>
              <p:cNvCxnSpPr/>
              <p:nvPr/>
            </p:nvCxnSpPr>
            <p:spPr>
              <a:xfrm flipH="1">
                <a:off x="3541337" y="6539561"/>
                <a:ext cx="864000" cy="0"/>
              </a:xfrm>
              <a:prstGeom prst="line">
                <a:avLst/>
              </a:prstGeom>
              <a:ln w="15875" cap="rnd">
                <a:solidFill>
                  <a:srgbClr val="0A3F78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椭圆 19"/>
              <p:cNvSpPr/>
              <p:nvPr/>
            </p:nvSpPr>
            <p:spPr>
              <a:xfrm>
                <a:off x="4399170" y="6511311"/>
                <a:ext cx="56501" cy="56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A3F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900"/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820171" y="3254422"/>
              <a:ext cx="740308" cy="56486"/>
              <a:chOff x="3715170" y="6511311"/>
              <a:chExt cx="740501" cy="56501"/>
            </a:xfrm>
          </p:grpSpPr>
          <p:cxnSp>
            <p:nvCxnSpPr>
              <p:cNvPr id="17" name="直接连接符 16"/>
              <p:cNvCxnSpPr/>
              <p:nvPr/>
            </p:nvCxnSpPr>
            <p:spPr>
              <a:xfrm flipH="1">
                <a:off x="3715170" y="6539561"/>
                <a:ext cx="684000" cy="0"/>
              </a:xfrm>
              <a:prstGeom prst="line">
                <a:avLst/>
              </a:prstGeom>
              <a:ln w="15875" cap="rnd">
                <a:solidFill>
                  <a:srgbClr val="0A3F78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椭圆 17"/>
              <p:cNvSpPr/>
              <p:nvPr/>
            </p:nvSpPr>
            <p:spPr>
              <a:xfrm>
                <a:off x="4399170" y="6511311"/>
                <a:ext cx="56501" cy="56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0A3F7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900"/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7470217" y="3192843"/>
              <a:ext cx="914096" cy="56486"/>
              <a:chOff x="3541337" y="6511311"/>
              <a:chExt cx="914334" cy="56501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H="1">
                <a:off x="3541337" y="6539561"/>
                <a:ext cx="864000" cy="0"/>
              </a:xfrm>
              <a:prstGeom prst="line">
                <a:avLst/>
              </a:prstGeom>
              <a:ln w="15875" cap="rnd">
                <a:solidFill>
                  <a:srgbClr val="C70F22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椭圆 15"/>
              <p:cNvSpPr/>
              <p:nvPr/>
            </p:nvSpPr>
            <p:spPr>
              <a:xfrm>
                <a:off x="4399170" y="6511311"/>
                <a:ext cx="56501" cy="5650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C70F2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1900"/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4900856" y="3044126"/>
              <a:ext cx="2559331" cy="415498"/>
              <a:chOff x="4866218" y="6187529"/>
              <a:chExt cx="2559331" cy="415498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66218" y="6208958"/>
                <a:ext cx="375972" cy="378864"/>
              </a:xfrm>
              <a:prstGeom prst="rect">
                <a:avLst/>
              </a:prstGeom>
            </p:spPr>
          </p:pic>
          <p:sp>
            <p:nvSpPr>
              <p:cNvPr id="14" name="矩形 13"/>
              <p:cNvSpPr/>
              <p:nvPr/>
            </p:nvSpPr>
            <p:spPr>
              <a:xfrm>
                <a:off x="5235526" y="6187529"/>
                <a:ext cx="2190023" cy="4154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zh-CN" sz="13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ea typeface="华文细黑" panose="02010600040101010101" pitchFamily="2" charset="-122"/>
                    <a:cs typeface="Times New Roman" panose="02020603050405020304" pitchFamily="18" charset="0"/>
                  </a:rPr>
                  <a:t>深圳鸿芯微纳技术有限公司</a:t>
                </a:r>
                <a:endParaRPr lang="en-US" altLang="zh-CN" sz="13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r>
                  <a:rPr lang="en-US" altLang="zh-CN" sz="8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Shenzhen Giga Design Automation Co., Ltd</a:t>
                </a:r>
                <a:endPara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3" name="矩形 22"/>
          <p:cNvSpPr/>
          <p:nvPr userDrawn="1"/>
        </p:nvSpPr>
        <p:spPr>
          <a:xfrm flipV="1">
            <a:off x="482474" y="328037"/>
            <a:ext cx="76180" cy="540000"/>
          </a:xfrm>
          <a:prstGeom prst="rect">
            <a:avLst/>
          </a:prstGeom>
          <a:solidFill>
            <a:srgbClr val="0A3F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6" tIns="45708" rIns="91416" bIns="45708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9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637F4E-511E-44A1-B761-D6D633902E8B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65819-35B3-45AC-90DF-2EBA9C1FCCE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7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7611" y="2195367"/>
            <a:ext cx="1019677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/>
              <a:t>Using Machine Learning to Predict Path-Based Slack from Graph-Based Timing Analysis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/>
              <a:ea typeface="微软雅黑" panose="020B0503020204020204" charset="-122"/>
              <a:cs typeface="+mn-cs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997611" y="3719368"/>
            <a:ext cx="10196777" cy="113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/>
              <a:t>Andrew B. Kahng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,</a:t>
            </a:r>
            <a:r>
              <a:rPr lang="en-US" sz="2400"/>
              <a:t> Uday Mallappa, Lawrence Saul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Paper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introduction by PeiJie Tian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Proposed Solution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5608" y="895859"/>
            <a:ext cx="277495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Selection of Features</a:t>
            </a:r>
            <a:endParaRPr lang="en-US" sz="2400"/>
          </a:p>
        </p:txBody>
      </p:sp>
      <p:sp>
        <p:nvSpPr>
          <p:cNvPr id="4" name="矩形 3"/>
          <p:cNvSpPr/>
          <p:nvPr/>
        </p:nvSpPr>
        <p:spPr>
          <a:xfrm>
            <a:off x="1176268" y="1582340"/>
            <a:ext cx="6932033" cy="4092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en-US" sz="2000">
                <a:solidFill>
                  <a:schemeClr val="accent1"/>
                </a:solidFill>
              </a:rPr>
              <a:t>transition time of the first cell in the bigram unit;</a:t>
            </a:r>
            <a:endParaRPr lang="en-US" sz="2000">
              <a:solidFill>
                <a:schemeClr val="accent1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accent1"/>
                </a:solidFill>
              </a:rPr>
              <a:t>transition time of the second cell in the bigram unit;</a:t>
            </a:r>
            <a:endParaRPr lang="en-US" sz="2000">
              <a:solidFill>
                <a:schemeClr val="accent1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accent2"/>
                </a:solidFill>
              </a:rPr>
              <a:t>arrival time of first cell in bigram unit; </a:t>
            </a:r>
            <a:endParaRPr lang="en-US" sz="2000">
              <a:solidFill>
                <a:schemeClr val="accent2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accent1"/>
                </a:solidFill>
              </a:rPr>
              <a:t>transition time ratio (TR) of first cell in bigram unit; </a:t>
            </a:r>
            <a:endParaRPr lang="en-US" sz="2000">
              <a:solidFill>
                <a:schemeClr val="accent1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accent2"/>
                </a:solidFill>
              </a:rPr>
              <a:t>arrival time of second cell in bigram unit;</a:t>
            </a:r>
            <a:endParaRPr lang="en-US" sz="2000">
              <a:solidFill>
                <a:schemeClr val="accent2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accent6"/>
                </a:solidFill>
              </a:rPr>
              <a:t>drive strength of first cell in bigram unit; </a:t>
            </a:r>
            <a:endParaRPr lang="en-US" sz="2000">
              <a:solidFill>
                <a:schemeClr val="accent6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accent6"/>
                </a:solidFill>
              </a:rPr>
              <a:t>drive strength of second cell in bigram unit; </a:t>
            </a:r>
            <a:endParaRPr lang="en-US" sz="2000">
              <a:solidFill>
                <a:schemeClr val="accent6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accent4"/>
                </a:solidFill>
              </a:rPr>
              <a:t>functionality of first cell in bigram unit; </a:t>
            </a:r>
            <a:endParaRPr lang="en-US" sz="2000">
              <a:solidFill>
                <a:schemeClr val="accent4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accent4"/>
                </a:solidFill>
              </a:rPr>
              <a:t>functionality of second cell in bigram unit;</a:t>
            </a:r>
            <a:endParaRPr lang="en-US" sz="2000">
              <a:solidFill>
                <a:schemeClr val="accent4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</a:rPr>
              <a:t>fanout of first cell in bigram unit; </a:t>
            </a:r>
            <a:endParaRPr lang="en-US" sz="200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</a:rPr>
              <a:t>load capacitance of first cell in bigram unit; </a:t>
            </a:r>
            <a:endParaRPr lang="en-US" sz="200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accent1"/>
                </a:solidFill>
              </a:rPr>
              <a:t>accumulated transition time ratio of first cell in bigram unit; </a:t>
            </a:r>
            <a:endParaRPr lang="en-US" sz="2000">
              <a:solidFill>
                <a:schemeClr val="accent1"/>
              </a:solidFill>
            </a:endParaRPr>
          </a:p>
          <a:p>
            <a:pPr marL="342900" indent="-342900">
              <a:buAutoNum type="arabicParenR"/>
            </a:pPr>
            <a:r>
              <a:rPr lang="en-US" sz="2000">
                <a:solidFill>
                  <a:schemeClr val="tx2">
                    <a:lumMod val="75000"/>
                  </a:schemeClr>
                </a:solidFill>
              </a:rPr>
              <a:t>propagation delay of second cell in bigram unit.</a:t>
            </a:r>
            <a:endParaRPr lang="en-US" sz="20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92703" y="5747957"/>
            <a:ext cx="234505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/>
              <a:t>TR</a:t>
            </a:r>
            <a:r>
              <a:rPr lang="en-US" sz="2800" baseline="-25000"/>
              <a:t>gba</a:t>
            </a:r>
            <a:r>
              <a:rPr lang="en-US" sz="2800"/>
              <a:t>, TR_rat</a:t>
            </a:r>
            <a:r>
              <a:rPr lang="en-US" sz="2800" baseline="-25000"/>
              <a:t>gba</a:t>
            </a:r>
            <a:endParaRPr lang="en-US" sz="2800" baseline="-25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Proposed Solution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449" y="1003487"/>
            <a:ext cx="5660843" cy="537860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7032718" y="1268725"/>
            <a:ext cx="26638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Mean_init – all 13 features</a:t>
            </a:r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7032718" y="2006434"/>
            <a:ext cx="39014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Mean_reduced – with reduced features 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矩形 6"/>
              <p:cNvSpPr/>
              <p:nvPr/>
            </p:nvSpPr>
            <p:spPr>
              <a:xfrm>
                <a:off x="7032718" y="2744143"/>
                <a:ext cx="3795868" cy="12103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/>
                  <a:t>Model_accuracy_reduction </a:t>
                </a:r>
                <a:endParaRPr lang="en-US"/>
              </a:p>
              <a:p>
                <a:pPr>
                  <a:lnSpc>
                    <a:spcPct val="150000"/>
                  </a:lnSpc>
                </a:pPr>
                <a:r>
                  <a:rPr lang="en-US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mean</m:t>
                        </m:r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reduced</m:t>
                        </m:r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 – </m:t>
                        </m:r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mean</m:t>
                        </m:r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init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mean</m:t>
                        </m:r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_</m:t>
                        </m:r>
                        <m:r>
                          <m:rPr>
                            <m:nor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init</m:t>
                        </m:r>
                      </m:den>
                    </m:f>
                  </m:oMath>
                </a14:m>
                <a:r>
                  <a:rPr lang="en-US"/>
                  <a:t> * 100</a:t>
                </a:r>
                <a:endParaRPr lang="en-US"/>
              </a:p>
            </p:txBody>
          </p:sp>
        </mc:Choice>
        <mc:Fallback>
          <p:sp>
            <p:nvSpPr>
              <p:cNvPr id="7" name="矩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718" y="2744143"/>
                <a:ext cx="3795868" cy="1210310"/>
              </a:xfrm>
              <a:prstGeom prst="rect">
                <a:avLst/>
              </a:prstGeom>
              <a:blipFill rotWithShape="1">
                <a:blip r:embed="rId2"/>
                <a:stretch>
                  <a:fillRect l="-2" t="-25" r="15" b="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Proposed Solution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800" y="1283700"/>
            <a:ext cx="5720800" cy="42906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198167" y="1137721"/>
            <a:ext cx="1164538" cy="5492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(2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(3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(4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(5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(8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12)	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(9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11)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135695" y="4683969"/>
            <a:ext cx="1858138" cy="5067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kern="1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en-US" kern="1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6664" y="895859"/>
            <a:ext cx="156754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Features pairs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968534" y="693204"/>
            <a:ext cx="4996684" cy="31043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Modeling Methodology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98776" y="1119547"/>
            <a:ext cx="32097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Training model selection</a:t>
            </a:r>
            <a:endParaRPr 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1076057" y="2245382"/>
            <a:ext cx="3654563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Why using classification and regression trees?</a:t>
            </a:r>
            <a:endParaRPr lang="en-US" sz="2400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076057" y="4087453"/>
          <a:ext cx="931681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8405"/>
                <a:gridCol w="4658405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linear regression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fail to capture nonlinearity of predictions and complex interactions between features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nonlinear modeling,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such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as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MARS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suffer from two-sided distribution of error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800"/>
                        <a:t>classification and regression trees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/>
                        <a:t>improved accuracy, reduced variance and faster runtimes</a:t>
                      </a:r>
                      <a:endParaRPr lang="en-US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Modeling Methodology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5608" y="895859"/>
            <a:ext cx="240284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Reporting Metrics</a:t>
            </a:r>
            <a:endParaRPr lang="en-US" sz="240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733272" y="1357524"/>
          <a:ext cx="6449527" cy="201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5190"/>
                <a:gridCol w="4604337"/>
              </a:tblGrid>
              <a:tr h="0">
                <a:tc>
                  <a:txBody>
                    <a:bodyPr/>
                    <a:lstStyle/>
                    <a:p>
                      <a:r>
                        <a:rPr lang="en-US"/>
                        <a:t>Notation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Meaning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actual_max</a:t>
                      </a:r>
                      <a:r>
                        <a:rPr lang="en-US" baseline="-25000"/>
                        <a:t>path</a:t>
                      </a:r>
                      <a:endParaRPr lang="en-US" baseline="-25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Upper bound of actual PBA-GBA divergence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actual_99p</a:t>
                      </a:r>
                      <a:r>
                        <a:rPr lang="en-US" baseline="-25000"/>
                        <a:t>path</a:t>
                      </a:r>
                      <a:endParaRPr lang="en-US" baseline="-25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99th percentile value of sorted PBA-GBA divergence (in ascending order)</a:t>
                      </a:r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actual_mean</a:t>
                      </a:r>
                      <a:r>
                        <a:rPr lang="en-US" baseline="-25000"/>
                        <a:t>path</a:t>
                      </a:r>
                      <a:endParaRPr lang="en-US" baseline="-25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Mean absolute value of actual PBA-GBA divergence</a:t>
                      </a:r>
                      <a:endParaRPr lang="en-US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93306" y="3578289"/>
            <a:ext cx="5401902" cy="28421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Modeling Methodology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5608" y="976392"/>
            <a:ext cx="437451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Classification and regression trees</a:t>
            </a:r>
            <a:endParaRPr lang="en-US" sz="2400"/>
          </a:p>
        </p:txBody>
      </p:sp>
      <p:sp>
        <p:nvSpPr>
          <p:cNvPr id="6" name="矩形 5"/>
          <p:cNvSpPr/>
          <p:nvPr/>
        </p:nvSpPr>
        <p:spPr>
          <a:xfrm>
            <a:off x="565608" y="3097889"/>
            <a:ext cx="9063584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In regression tree, testing is constrained by the range of arrival time in the training phase</a:t>
            </a:r>
            <a:endParaRPr lang="en-US"/>
          </a:p>
        </p:txBody>
      </p:sp>
      <p:sp>
        <p:nvSpPr>
          <p:cNvPr id="14" name="矩形 13"/>
          <p:cNvSpPr/>
          <p:nvPr/>
        </p:nvSpPr>
        <p:spPr>
          <a:xfrm>
            <a:off x="817979" y="5401298"/>
            <a:ext cx="576961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In regression-based modeling,</a:t>
            </a:r>
            <a:r>
              <a:rPr lang="zh-CN" altLang="en-US"/>
              <a:t> </a:t>
            </a:r>
            <a:r>
              <a:rPr lang="en-US"/>
              <a:t>560ps is constrained to 345ps</a:t>
            </a:r>
            <a:endParaRPr lang="en-US"/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1786664" y="4020913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GBA arrival time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24ps to 345ps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PBA arrival time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14ps to 326ps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PBA-GBA divergence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0ps to 40ps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文本框 17"/>
          <p:cNvSpPr txBox="1"/>
          <p:nvPr/>
        </p:nvSpPr>
        <p:spPr>
          <a:xfrm>
            <a:off x="817979" y="3646230"/>
            <a:ext cx="14593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Example.</a:t>
            </a:r>
            <a:endParaRPr lang="en-US" sz="2000"/>
          </a:p>
        </p:txBody>
      </p:sp>
      <p:sp>
        <p:nvSpPr>
          <p:cNvPr id="20" name="矩形 19"/>
          <p:cNvSpPr/>
          <p:nvPr/>
        </p:nvSpPr>
        <p:spPr>
          <a:xfrm>
            <a:off x="1197580" y="1538060"/>
            <a:ext cx="175958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Regression trees </a:t>
            </a:r>
            <a:endParaRPr lang="en-US"/>
          </a:p>
        </p:txBody>
      </p:sp>
      <p:sp>
        <p:nvSpPr>
          <p:cNvPr id="21" name="矩形 20"/>
          <p:cNvSpPr/>
          <p:nvPr/>
        </p:nvSpPr>
        <p:spPr>
          <a:xfrm>
            <a:off x="1197580" y="2151873"/>
            <a:ext cx="196596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Classification trees </a:t>
            </a:r>
            <a:endParaRPr lang="en-US"/>
          </a:p>
        </p:txBody>
      </p:sp>
      <p:sp>
        <p:nvSpPr>
          <p:cNvPr id="22" name="矩形 21"/>
          <p:cNvSpPr/>
          <p:nvPr/>
        </p:nvSpPr>
        <p:spPr>
          <a:xfrm>
            <a:off x="6031094" y="1545259"/>
            <a:ext cx="171894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PBA arrival time </a:t>
            </a:r>
            <a:endParaRPr lang="en-US"/>
          </a:p>
        </p:txBody>
      </p:sp>
      <p:sp>
        <p:nvSpPr>
          <p:cNvPr id="23" name="矩形 22"/>
          <p:cNvSpPr/>
          <p:nvPr/>
        </p:nvSpPr>
        <p:spPr>
          <a:xfrm>
            <a:off x="6031094" y="2198461"/>
            <a:ext cx="498729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PBA-GBA divergence (incremental arrival time gain) </a:t>
            </a:r>
            <a:endParaRPr lang="en-US"/>
          </a:p>
        </p:txBody>
      </p:sp>
      <p:sp>
        <p:nvSpPr>
          <p:cNvPr id="24" name="箭头: 右 23"/>
          <p:cNvSpPr/>
          <p:nvPr/>
        </p:nvSpPr>
        <p:spPr>
          <a:xfrm>
            <a:off x="3636266" y="1464270"/>
            <a:ext cx="1735347" cy="539553"/>
          </a:xfrm>
          <a:prstGeom prst="rightArrow">
            <a:avLst>
              <a:gd name="adj1" fmla="val 60631"/>
              <a:gd name="adj2" fmla="val 69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predict</a:t>
            </a:r>
            <a:endParaRPr lang="en-US"/>
          </a:p>
        </p:txBody>
      </p:sp>
      <p:sp>
        <p:nvSpPr>
          <p:cNvPr id="25" name="箭头: 右 24"/>
          <p:cNvSpPr/>
          <p:nvPr/>
        </p:nvSpPr>
        <p:spPr>
          <a:xfrm>
            <a:off x="3636267" y="2116427"/>
            <a:ext cx="1735347" cy="539553"/>
          </a:xfrm>
          <a:prstGeom prst="rightArrow">
            <a:avLst>
              <a:gd name="adj1" fmla="val 60631"/>
              <a:gd name="adj2" fmla="val 694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predict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Modeling Methodology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/>
              <p:cNvSpPr txBox="1"/>
              <p:nvPr/>
            </p:nvSpPr>
            <p:spPr>
              <a:xfrm>
                <a:off x="1743730" y="1974453"/>
                <a:ext cx="8704539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𝑇𝑅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C</m:t>
                          </m:r>
                          <m:r>
                            <m:rPr>
                              <m:nor/>
                            </m:rPr>
                            <a:rPr lang="en-US" sz="2400" kern="100" baseline="-250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DR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FO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TR</m:t>
                          </m:r>
                          <m:r>
                            <m:rPr>
                              <m:nor/>
                            </m:rPr>
                            <a:rPr lang="en-US" sz="2400" kern="100" baseline="-250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gba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ATgba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TR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_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rat</m:t>
                          </m:r>
                          <m:r>
                            <m:rPr>
                              <m:nor/>
                            </m:rPr>
                            <a:rPr lang="en-US" sz="2400" kern="100" baseline="-250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gba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Acc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_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TR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_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rat</m:t>
                          </m:r>
                          <m:r>
                            <m:rPr>
                              <m:nor/>
                            </m:rPr>
                            <a:rPr lang="en-US" sz="2400" kern="100" baseline="-250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gba</m:t>
                          </m:r>
                        </m:e>
                      </m:d>
                    </m:oMath>
                  </m:oMathPara>
                </a14:m>
                <a:endParaRPr lang="en-US" sz="2400"/>
              </a:p>
            </p:txBody>
          </p:sp>
        </mc:Choice>
        <mc:Fallback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3730" y="1974453"/>
                <a:ext cx="8704539" cy="460375"/>
              </a:xfrm>
              <a:prstGeom prst="rect">
                <a:avLst/>
              </a:prstGeom>
              <a:blipFill rotWithShape="1">
                <a:blip r:embed="rId1"/>
                <a:stretch>
                  <a:fillRect t="-52" r="7" b="-25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1308696" y="3099917"/>
                <a:ext cx="9574605" cy="829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𝐴𝑇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C</m:t>
                          </m:r>
                          <m:r>
                            <m:rPr>
                              <m:nor/>
                            </m:rPr>
                            <a:rPr lang="en-US" sz="2400" kern="100" baseline="-250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DR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G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FO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TR</m:t>
                          </m:r>
                          <m:r>
                            <m:rPr>
                              <m:nor/>
                            </m:rPr>
                            <a:rPr lang="en-US" sz="2400" kern="100" baseline="-250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gba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ATgba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TR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_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rat</m:t>
                          </m:r>
                          <m:r>
                            <m:rPr>
                              <m:nor/>
                            </m:rPr>
                            <a:rPr lang="en-US" sz="2400" kern="100" baseline="-250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gba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Acc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_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TR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_</m:t>
                          </m:r>
                          <m:r>
                            <m:rPr>
                              <m:nor/>
                            </m:rPr>
                            <a:rPr lang="en-US" sz="240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rat</m:t>
                          </m:r>
                          <m:r>
                            <m:rPr>
                              <m:nor/>
                            </m:rPr>
                            <a:rPr lang="en-US" sz="2400" kern="100" baseline="-250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gba</m:t>
                          </m:r>
                          <m:r>
                            <m:rPr>
                              <m:nor/>
                            </m:rPr>
                            <a:rPr lang="en-US" sz="2400" b="0" i="0" kern="100" smtClean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m:t>, 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𝑇𝑅</m:t>
                          </m:r>
                          <m:r>
                            <a:rPr lang="en-US" sz="2400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𝑏𝑔</m:t>
                          </m:r>
                        </m:e>
                      </m:d>
                    </m:oMath>
                  </m:oMathPara>
                </a14:m>
                <a:endParaRPr lang="en-US" sz="2400"/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696" y="3099917"/>
                <a:ext cx="9574605" cy="829945"/>
              </a:xfrm>
              <a:prstGeom prst="rect">
                <a:avLst/>
              </a:prstGeom>
              <a:blipFill rotWithShape="1">
                <a:blip r:embed="rId2"/>
                <a:stretch>
                  <a:fillRect l="-6" t="-58" b="-9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4375739" y="4225381"/>
                <a:ext cx="3440517" cy="11703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𝐴𝑇</m:t>
                      </m:r>
                      <m:r>
                        <a:rPr lang="en-US" sz="2400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𝑝𝑎𝑡ℎ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400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𝑏𝑔</m:t>
                          </m:r>
                        </m:sup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𝐴𝑇</m:t>
                          </m:r>
                          <m:r>
                            <a:rPr lang="en-US" sz="2400" b="0" i="1" baseline="-2500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𝑏𝑔</m:t>
                          </m:r>
                        </m:e>
                      </m:nary>
                    </m:oMath>
                  </m:oMathPara>
                </a14:m>
                <a:endParaRPr lang="en-US" sz="2400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5739" y="4225381"/>
                <a:ext cx="3440517" cy="1170305"/>
              </a:xfrm>
              <a:prstGeom prst="rect">
                <a:avLst/>
              </a:prstGeom>
              <a:blipFill rotWithShape="1">
                <a:blip r:embed="rId3"/>
                <a:stretch>
                  <a:fillRect l="-17" t="-8" r="1" b="-4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/>
          <p:cNvSpPr/>
          <p:nvPr/>
        </p:nvSpPr>
        <p:spPr>
          <a:xfrm>
            <a:off x="565608" y="1059533"/>
            <a:ext cx="378015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two-phase modeling strategy</a:t>
            </a:r>
            <a:endParaRPr 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Validation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5608" y="1054135"/>
            <a:ext cx="211804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Runtime</a:t>
            </a:r>
            <a:endParaRPr lang="en-US" sz="2400"/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2032000" y="1735631"/>
          <a:ext cx="8128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training data set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2.44M bigrams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data preparation time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362 seconds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model training time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219 seconds(one time)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032000" y="3387452"/>
          <a:ext cx="8128000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245743">
                <a:tc>
                  <a:txBody>
                    <a:bodyPr/>
                    <a:lstStyle/>
                    <a:p>
                      <a:r>
                        <a:rPr lang="en-US"/>
                        <a:t>test data set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1.04M bigrams 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data preparation time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178 seconds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model inference runtime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17 seconds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2032000" y="4494892"/>
          <a:ext cx="8128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GBA runtime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156 seconds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PBA runtime 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rgbClr val="FF0000"/>
                          </a:solidFill>
                        </a:rPr>
                        <a:t>1080 seconds</a:t>
                      </a:r>
                      <a:endParaRPr lang="en-US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Validation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3725" y="3125024"/>
            <a:ext cx="8784550" cy="33626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440" y="1111468"/>
            <a:ext cx="6878010" cy="185763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629499" y="370326"/>
            <a:ext cx="319024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Experiment 1 (Accuracy)</a:t>
            </a:r>
            <a:endParaRPr lang="en-US" sz="240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249" y="1429370"/>
            <a:ext cx="4186375" cy="1383810"/>
          </a:xfrm>
          <a:prstGeom prst="rect">
            <a:avLst/>
          </a:prstGeom>
        </p:spPr>
      </p:pic>
      <p:sp>
        <p:nvSpPr>
          <p:cNvPr id="8" name="矩形: 圆角 7"/>
          <p:cNvSpPr/>
          <p:nvPr/>
        </p:nvSpPr>
        <p:spPr>
          <a:xfrm>
            <a:off x="7847047" y="1632857"/>
            <a:ext cx="1604864" cy="1959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: 圆角 9"/>
          <p:cNvSpPr/>
          <p:nvPr/>
        </p:nvSpPr>
        <p:spPr>
          <a:xfrm>
            <a:off x="9685843" y="1844343"/>
            <a:ext cx="1604864" cy="1959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矩形: 圆角 10"/>
          <p:cNvSpPr/>
          <p:nvPr/>
        </p:nvSpPr>
        <p:spPr>
          <a:xfrm>
            <a:off x="6018679" y="1632857"/>
            <a:ext cx="1604864" cy="1959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矩形 11"/>
          <p:cNvSpPr/>
          <p:nvPr/>
        </p:nvSpPr>
        <p:spPr>
          <a:xfrm>
            <a:off x="5938482" y="327489"/>
            <a:ext cx="5380219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Training set: 70% of the timing paths </a:t>
            </a:r>
            <a:endParaRPr lang="en-US"/>
          </a:p>
          <a:p>
            <a:r>
              <a:rPr lang="en-US"/>
              <a:t>Test set : 30% of the timing paths of the same design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Validation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599836" y="372638"/>
            <a:ext cx="349186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Experiment 2 (Robustness)</a:t>
            </a:r>
            <a:endParaRPr lang="en-US" sz="2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5028" y="3088311"/>
            <a:ext cx="8741943" cy="33218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9836" y="1096610"/>
            <a:ext cx="6992326" cy="1790950"/>
          </a:xfrm>
          <a:prstGeom prst="rect">
            <a:avLst/>
          </a:prstGeom>
        </p:spPr>
      </p:pic>
      <p:sp>
        <p:nvSpPr>
          <p:cNvPr id="8" name="矩形: 圆角 7"/>
          <p:cNvSpPr/>
          <p:nvPr/>
        </p:nvSpPr>
        <p:spPr>
          <a:xfrm>
            <a:off x="5916042" y="1850569"/>
            <a:ext cx="1604864" cy="1959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: 圆角 8"/>
          <p:cNvSpPr/>
          <p:nvPr/>
        </p:nvSpPr>
        <p:spPr>
          <a:xfrm>
            <a:off x="4109013" y="1654627"/>
            <a:ext cx="1604864" cy="1959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: 圆角 9"/>
          <p:cNvSpPr/>
          <p:nvPr/>
        </p:nvSpPr>
        <p:spPr>
          <a:xfrm>
            <a:off x="7673306" y="2083979"/>
            <a:ext cx="1604864" cy="1959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矩形 10"/>
          <p:cNvSpPr/>
          <p:nvPr/>
        </p:nvSpPr>
        <p:spPr>
          <a:xfrm>
            <a:off x="6791250" y="350061"/>
            <a:ext cx="3339688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Training set: post-CTS database</a:t>
            </a:r>
            <a:endParaRPr lang="en-US"/>
          </a:p>
          <a:p>
            <a:r>
              <a:rPr lang="en-US"/>
              <a:t>Test set : post-routed database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5608" y="320511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+mj-lt"/>
              </a:rPr>
              <a:t>Contents</a:t>
            </a:r>
            <a:endParaRPr lang="en-US" sz="320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786" y="905286"/>
            <a:ext cx="4952214" cy="5477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50000"/>
              </a:lnSpc>
              <a:buClr>
                <a:srgbClr val="0A3F78"/>
              </a:buClr>
              <a:buFont typeface="Wingdings" panose="05000000000000000000" pitchFamily="2" charset="2"/>
              <a:buChar char="v"/>
            </a:pPr>
            <a:r>
              <a:rPr lang="en-US" altLang="zh-CN" sz="2800"/>
              <a:t>Background</a:t>
            </a:r>
            <a:endParaRPr lang="en-US" altLang="zh-CN" sz="2800"/>
          </a:p>
          <a:p>
            <a:pPr marL="285750" indent="-285750">
              <a:lnSpc>
                <a:spcPct val="250000"/>
              </a:lnSpc>
              <a:buClr>
                <a:srgbClr val="0A3F78"/>
              </a:buClr>
              <a:buFont typeface="Wingdings" panose="05000000000000000000" pitchFamily="2" charset="2"/>
              <a:buChar char="v"/>
            </a:pPr>
            <a:r>
              <a:rPr lang="en-US" altLang="zh-CN" sz="2800"/>
              <a:t>Proposed Solution</a:t>
            </a:r>
            <a:endParaRPr lang="en-US" altLang="zh-CN" sz="2800"/>
          </a:p>
          <a:p>
            <a:pPr marL="285750" indent="-285750">
              <a:lnSpc>
                <a:spcPct val="250000"/>
              </a:lnSpc>
              <a:buClr>
                <a:srgbClr val="0A3F78"/>
              </a:buClr>
              <a:buFont typeface="Wingdings" panose="05000000000000000000" pitchFamily="2" charset="2"/>
              <a:buChar char="v"/>
            </a:pPr>
            <a:r>
              <a:rPr lang="en-US" sz="2800"/>
              <a:t>Modeling Methodology</a:t>
            </a:r>
            <a:endParaRPr lang="en-US" altLang="zh-CN" sz="2800"/>
          </a:p>
          <a:p>
            <a:pPr marL="285750" indent="-285750">
              <a:lnSpc>
                <a:spcPct val="250000"/>
              </a:lnSpc>
              <a:buClr>
                <a:srgbClr val="0A3F78"/>
              </a:buClr>
              <a:buFont typeface="Wingdings" panose="05000000000000000000" pitchFamily="2" charset="2"/>
              <a:buChar char="v"/>
            </a:pPr>
            <a:r>
              <a:rPr lang="en-US" sz="2800"/>
              <a:t>Validation </a:t>
            </a:r>
            <a:endParaRPr lang="en-US" sz="2800"/>
          </a:p>
          <a:p>
            <a:pPr marL="285750" indent="-285750">
              <a:lnSpc>
                <a:spcPct val="250000"/>
              </a:lnSpc>
              <a:buClr>
                <a:srgbClr val="0A3F78"/>
              </a:buClr>
              <a:buFont typeface="Wingdings" panose="05000000000000000000" pitchFamily="2" charset="2"/>
              <a:buChar char="v"/>
            </a:pPr>
            <a:r>
              <a:rPr lang="en-US" altLang="zh-CN" sz="2800"/>
              <a:t>Conclusions</a:t>
            </a:r>
            <a:endParaRPr lang="en-US" altLang="zh-CN" sz="2800"/>
          </a:p>
        </p:txBody>
      </p:sp>
      <p:sp>
        <p:nvSpPr>
          <p:cNvPr id="7" name="TextBox 6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264431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Validation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661758" y="325985"/>
            <a:ext cx="349186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Experiment 3 (Robustness)</a:t>
            </a:r>
            <a:endParaRPr 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45547" y="3007165"/>
            <a:ext cx="8900906" cy="3417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1758" y="1247224"/>
            <a:ext cx="6868484" cy="1762371"/>
          </a:xfrm>
          <a:prstGeom prst="rect">
            <a:avLst/>
          </a:prstGeom>
        </p:spPr>
      </p:pic>
      <p:sp>
        <p:nvSpPr>
          <p:cNvPr id="7" name="矩形: 圆角 6"/>
          <p:cNvSpPr/>
          <p:nvPr/>
        </p:nvSpPr>
        <p:spPr>
          <a:xfrm>
            <a:off x="4099683" y="1780400"/>
            <a:ext cx="1604864" cy="1959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矩形: 圆角 7"/>
          <p:cNvSpPr/>
          <p:nvPr/>
        </p:nvSpPr>
        <p:spPr>
          <a:xfrm>
            <a:off x="7760393" y="1771537"/>
            <a:ext cx="1604864" cy="1959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矩形: 圆角 8"/>
          <p:cNvSpPr/>
          <p:nvPr/>
        </p:nvSpPr>
        <p:spPr>
          <a:xfrm>
            <a:off x="5907143" y="1984378"/>
            <a:ext cx="1604864" cy="195942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矩形 9"/>
          <p:cNvSpPr/>
          <p:nvPr/>
        </p:nvSpPr>
        <p:spPr>
          <a:xfrm>
            <a:off x="6096000" y="235031"/>
            <a:ext cx="5029725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Training set: artificial designs and a sample from a real design (30% data points)</a:t>
            </a:r>
            <a:endParaRPr lang="en-US"/>
          </a:p>
          <a:p>
            <a:r>
              <a:rPr lang="en-US"/>
              <a:t>Test set : 70% data points of the same design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Validation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178538" y="372638"/>
            <a:ext cx="3894455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/>
              <a:t>Experiment 4 (Endpoint Slack)</a:t>
            </a:r>
            <a:endParaRPr lang="en-US" sz="240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9938" y="1777931"/>
            <a:ext cx="5312123" cy="36804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Challenges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4974" y="1973614"/>
            <a:ext cx="4641865" cy="321901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5526" y="1973614"/>
            <a:ext cx="4757902" cy="32190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/>
              <a:t>Conclusions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矩形: 圆角 6"/>
          <p:cNvSpPr/>
          <p:nvPr/>
        </p:nvSpPr>
        <p:spPr>
          <a:xfrm>
            <a:off x="2733868" y="2557964"/>
            <a:ext cx="2230016" cy="9233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model PBA-GBA divergence</a:t>
            </a:r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2883157" y="1121759"/>
            <a:ext cx="1931437" cy="3476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machine learning</a:t>
            </a:r>
            <a:endParaRPr lang="en-US"/>
          </a:p>
        </p:txBody>
      </p:sp>
      <p:sp>
        <p:nvSpPr>
          <p:cNvPr id="9" name="箭头: 右 8"/>
          <p:cNvSpPr/>
          <p:nvPr/>
        </p:nvSpPr>
        <p:spPr>
          <a:xfrm>
            <a:off x="5287345" y="2683855"/>
            <a:ext cx="1132115" cy="6664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solve</a:t>
            </a:r>
            <a:endParaRPr lang="en-US"/>
          </a:p>
        </p:txBody>
      </p:sp>
      <p:sp>
        <p:nvSpPr>
          <p:cNvPr id="10" name="矩形: 圆角 9"/>
          <p:cNvSpPr/>
          <p:nvPr/>
        </p:nvSpPr>
        <p:spPr>
          <a:xfrm>
            <a:off x="6742921" y="2517724"/>
            <a:ext cx="1940767" cy="9987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accuracy-runtime tradeoff</a:t>
            </a:r>
            <a:endParaRPr lang="en-US"/>
          </a:p>
        </p:txBody>
      </p:sp>
      <p:sp>
        <p:nvSpPr>
          <p:cNvPr id="11" name="箭头: 下 10"/>
          <p:cNvSpPr/>
          <p:nvPr/>
        </p:nvSpPr>
        <p:spPr>
          <a:xfrm>
            <a:off x="3620276" y="1695311"/>
            <a:ext cx="457200" cy="6155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835087" y="4453567"/>
            <a:ext cx="6027576" cy="1178601"/>
            <a:chOff x="1017037" y="3651134"/>
            <a:chExt cx="6027576" cy="1178601"/>
          </a:xfrm>
        </p:grpSpPr>
        <p:sp>
          <p:nvSpPr>
            <p:cNvPr id="15" name="矩形: 圆角 14"/>
            <p:cNvSpPr/>
            <p:nvPr/>
          </p:nvSpPr>
          <p:spPr>
            <a:xfrm>
              <a:off x="1017037" y="3651134"/>
              <a:ext cx="6027576" cy="117860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2519265" y="3862872"/>
              <a:ext cx="2612571" cy="719795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/>
                <a:t>electrical and physical features</a:t>
              </a:r>
              <a:endParaRPr 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5439747" y="3977082"/>
              <a:ext cx="1259632" cy="526703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/>
                <a:t>bigrams</a:t>
              </a:r>
              <a:endParaRPr 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1334276" y="4007574"/>
              <a:ext cx="877078" cy="430390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/>
                <a:t>CART</a:t>
              </a:r>
              <a:endParaRPr lang="en-US"/>
            </a:p>
          </p:txBody>
        </p:sp>
      </p:grpSp>
      <p:sp>
        <p:nvSpPr>
          <p:cNvPr id="16" name="矩形: 圆角 15"/>
          <p:cNvSpPr/>
          <p:nvPr/>
        </p:nvSpPr>
        <p:spPr>
          <a:xfrm>
            <a:off x="9458132" y="2644896"/>
            <a:ext cx="1940766" cy="74438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implementations</a:t>
            </a:r>
            <a:endParaRPr lang="en-US"/>
          </a:p>
        </p:txBody>
      </p:sp>
      <p:cxnSp>
        <p:nvCxnSpPr>
          <p:cNvPr id="19" name="直接箭头连接符 18"/>
          <p:cNvCxnSpPr>
            <a:stCxn id="10" idx="3"/>
            <a:endCxn id="16" idx="1"/>
          </p:cNvCxnSpPr>
          <p:nvPr/>
        </p:nvCxnSpPr>
        <p:spPr>
          <a:xfrm flipV="1">
            <a:off x="8683688" y="3017087"/>
            <a:ext cx="77444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箭头: 上 21"/>
          <p:cNvSpPr/>
          <p:nvPr/>
        </p:nvSpPr>
        <p:spPr>
          <a:xfrm>
            <a:off x="3652932" y="3654683"/>
            <a:ext cx="424543" cy="55181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7611" y="2844225"/>
            <a:ext cx="1019677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/>
                <a:ea typeface="微软雅黑" panose="020B0503020204020204" charset="-122"/>
                <a:cs typeface="+mn-cs"/>
              </a:rPr>
              <a:t>Thank you!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Black" panose="020B0A04020102020204"/>
              <a:ea typeface="微软雅黑" panose="020B0503020204020204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23122" y="6271177"/>
            <a:ext cx="38100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cs"/>
              </a:rPr>
              <a:t>16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47945" y="3755712"/>
            <a:ext cx="4413767" cy="248057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6351" y="5118491"/>
            <a:ext cx="2734057" cy="11526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+mj-lt"/>
              </a:rPr>
              <a:t>Background</a:t>
            </a:r>
            <a:endParaRPr lang="en-US" altLang="zh-CN" sz="320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65609" y="1019473"/>
            <a:ext cx="42769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A significant portion of runtime is spent on analysis of timing</a:t>
            </a:r>
            <a:endParaRPr lang="en-US" sz="2000"/>
          </a:p>
        </p:txBody>
      </p:sp>
      <p:grpSp>
        <p:nvGrpSpPr>
          <p:cNvPr id="22" name="组合 21"/>
          <p:cNvGrpSpPr/>
          <p:nvPr/>
        </p:nvGrpSpPr>
        <p:grpSpPr>
          <a:xfrm>
            <a:off x="5247945" y="1019473"/>
            <a:ext cx="2640481" cy="2426870"/>
            <a:chOff x="7455241" y="954944"/>
            <a:chExt cx="2640481" cy="2426870"/>
          </a:xfrm>
        </p:grpSpPr>
        <p:sp>
          <p:nvSpPr>
            <p:cNvPr id="12" name="矩形: 圆角 11"/>
            <p:cNvSpPr/>
            <p:nvPr/>
          </p:nvSpPr>
          <p:spPr>
            <a:xfrm>
              <a:off x="7455241" y="2719341"/>
              <a:ext cx="2640481" cy="66247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/>
                <a:t>Accuracy</a:t>
              </a:r>
              <a:endParaRPr lang="en-US" sz="2800"/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7455241" y="954944"/>
              <a:ext cx="2640481" cy="66247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/>
                <a:t>Runtime</a:t>
              </a:r>
              <a:endParaRPr lang="en-US" sz="2800"/>
            </a:p>
          </p:txBody>
        </p:sp>
        <p:sp>
          <p:nvSpPr>
            <p:cNvPr id="14" name="椭圆 13"/>
            <p:cNvSpPr/>
            <p:nvPr/>
          </p:nvSpPr>
          <p:spPr>
            <a:xfrm>
              <a:off x="7753778" y="1819699"/>
              <a:ext cx="2043404" cy="6624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tradeoff</a:t>
              </a:r>
              <a:endParaRPr lang="en-US"/>
            </a:p>
          </p:txBody>
        </p:sp>
        <p:sp>
          <p:nvSpPr>
            <p:cNvPr id="19" name="箭头: 上 18"/>
            <p:cNvSpPr/>
            <p:nvPr/>
          </p:nvSpPr>
          <p:spPr>
            <a:xfrm>
              <a:off x="8495562" y="1625649"/>
              <a:ext cx="559837" cy="185818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箭头: 下 19"/>
            <p:cNvSpPr/>
            <p:nvPr/>
          </p:nvSpPr>
          <p:spPr>
            <a:xfrm>
              <a:off x="8546880" y="2482172"/>
              <a:ext cx="457200" cy="21919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565608" y="2299498"/>
            <a:ext cx="4612881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/>
              <a:t>Accuracy of timing analysis is a serious concern.</a:t>
            </a:r>
            <a:endParaRPr lang="en-US" sz="2000"/>
          </a:p>
          <a:p>
            <a:r>
              <a:rPr lang="en-US" sz="2000"/>
              <a:t>Improved accuracy helps to reduce overdesign, particularly in P&amp;R-based optimization and timing closure steps</a:t>
            </a:r>
            <a:endParaRPr lang="en-US" sz="2000"/>
          </a:p>
        </p:txBody>
      </p:sp>
      <p:sp>
        <p:nvSpPr>
          <p:cNvPr id="23" name="矩形 22"/>
          <p:cNvSpPr/>
          <p:nvPr/>
        </p:nvSpPr>
        <p:spPr>
          <a:xfrm>
            <a:off x="8486192" y="947272"/>
            <a:ext cx="2743200" cy="8068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tx1"/>
                </a:solidFill>
              </a:rPr>
              <a:t>graph based analysis, GBA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86192" y="2711669"/>
            <a:ext cx="2743200" cy="8068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tx1"/>
                </a:solidFill>
              </a:rPr>
              <a:t>path based analysis,</a:t>
            </a:r>
            <a:r>
              <a:rPr lang="zh-CN" altLang="en-US">
                <a:solidFill>
                  <a:schemeClr val="tx1"/>
                </a:solidFill>
              </a:rPr>
              <a:t> </a:t>
            </a:r>
            <a:r>
              <a:rPr lang="en-US" altLang="zh-CN">
                <a:solidFill>
                  <a:schemeClr val="tx1"/>
                </a:solidFill>
              </a:rPr>
              <a:t>PBA</a:t>
            </a:r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+mj-lt"/>
              </a:rPr>
              <a:t>Background</a:t>
            </a:r>
            <a:endParaRPr lang="en-US" altLang="zh-CN" sz="320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37788" y="1547139"/>
            <a:ext cx="5316420" cy="455434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776521" y="1036833"/>
            <a:ext cx="6638955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Transition propagation from launch flip-flop L2 to capture flip-flop C1.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+mj-lt"/>
              </a:rPr>
              <a:t>Background</a:t>
            </a:r>
            <a:endParaRPr lang="en-US" altLang="zh-CN" sz="320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5608" y="895859"/>
            <a:ext cx="4208106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Terminology</a:t>
            </a:r>
            <a:r>
              <a:rPr lang="en-US"/>
              <a:t> </a:t>
            </a:r>
            <a:r>
              <a:rPr lang="en-US" sz="2400"/>
              <a:t>definition</a:t>
            </a:r>
            <a:endParaRPr lang="en-US" sz="2400"/>
          </a:p>
        </p:txBody>
      </p:sp>
      <p:sp>
        <p:nvSpPr>
          <p:cNvPr id="6" name="矩形 5"/>
          <p:cNvSpPr/>
          <p:nvPr/>
        </p:nvSpPr>
        <p:spPr>
          <a:xfrm>
            <a:off x="565608" y="1434596"/>
            <a:ext cx="4063365" cy="675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PBA-GBA path arrival time divergence</a:t>
            </a:r>
            <a:endParaRPr lang="en-US" sz="2000">
              <a:solidFill>
                <a:schemeClr val="accent1"/>
              </a:solidFill>
            </a:endParaRPr>
          </a:p>
          <a:p>
            <a:r>
              <a:rPr lang="en-US"/>
              <a:t>arrival time change at the endpoint </a:t>
            </a:r>
            <a:endParaRPr lang="en-US"/>
          </a:p>
        </p:txBody>
      </p:sp>
      <p:sp>
        <p:nvSpPr>
          <p:cNvPr id="8" name="矩形 7"/>
          <p:cNvSpPr/>
          <p:nvPr/>
        </p:nvSpPr>
        <p:spPr>
          <a:xfrm>
            <a:off x="565608" y="2188776"/>
            <a:ext cx="9726732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PBA-GBA endpoint arrival time divergence</a:t>
            </a:r>
            <a:endParaRPr lang="en-US" sz="2000">
              <a:solidFill>
                <a:schemeClr val="accent1"/>
              </a:solidFill>
            </a:endParaRPr>
          </a:p>
          <a:p>
            <a:r>
              <a:rPr lang="en-US"/>
              <a:t>arrival time difference at a given endpoint between the worst timing path reported by PBA, and the worst timing path reported by GBA</a:t>
            </a:r>
            <a:endParaRPr lang="en-US"/>
          </a:p>
        </p:txBody>
      </p:sp>
      <p:sp>
        <p:nvSpPr>
          <p:cNvPr id="9" name="矩形 8"/>
          <p:cNvSpPr/>
          <p:nvPr/>
        </p:nvSpPr>
        <p:spPr>
          <a:xfrm>
            <a:off x="565608" y="3142883"/>
            <a:ext cx="7092734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“</a:t>
            </a:r>
            <a:r>
              <a:rPr lang="en-US" sz="2000">
                <a:solidFill>
                  <a:schemeClr val="accent1"/>
                </a:solidFill>
              </a:rPr>
              <a:t>PBA-GBA divergence</a:t>
            </a:r>
            <a:r>
              <a:rPr lang="en-US"/>
              <a:t>”  indicates PBA-GBA path arrival time divergence</a:t>
            </a:r>
            <a:endParaRPr lang="en-US"/>
          </a:p>
        </p:txBody>
      </p:sp>
      <p:sp>
        <p:nvSpPr>
          <p:cNvPr id="10" name="文本框 9"/>
          <p:cNvSpPr txBox="1"/>
          <p:nvPr/>
        </p:nvSpPr>
        <p:spPr>
          <a:xfrm>
            <a:off x="565608" y="3613862"/>
            <a:ext cx="8229600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/>
                </a:solidFill>
              </a:rPr>
              <a:t>Bigram</a:t>
            </a:r>
            <a:r>
              <a:rPr lang="en-US" sz="2000"/>
              <a:t> 	       </a:t>
            </a:r>
            <a:r>
              <a:rPr lang="en-US"/>
              <a:t>Two consecutive (cell) stages in a timing path</a:t>
            </a:r>
            <a:endParaRPr lang="en-US" sz="2000"/>
          </a:p>
          <a:p>
            <a:r>
              <a:rPr lang="en-US" sz="2000">
                <a:solidFill>
                  <a:schemeClr val="accent1"/>
                </a:solidFill>
              </a:rPr>
              <a:t>AT</a:t>
            </a:r>
            <a:r>
              <a:rPr lang="en-US" sz="2000"/>
              <a:t> 	       </a:t>
            </a:r>
            <a:r>
              <a:rPr lang="en-US"/>
              <a:t>Arrival time</a:t>
            </a:r>
            <a:endParaRPr lang="en-US" sz="2000"/>
          </a:p>
          <a:p>
            <a:r>
              <a:rPr lang="en-US" sz="2000">
                <a:solidFill>
                  <a:schemeClr val="accent1"/>
                </a:solidFill>
              </a:rPr>
              <a:t>TR</a:t>
            </a:r>
            <a:r>
              <a:rPr lang="en-US" sz="2000"/>
              <a:t> 	       </a:t>
            </a:r>
            <a:r>
              <a:rPr lang="en-US"/>
              <a:t>Transition time</a:t>
            </a:r>
            <a:endParaRPr lang="en-US" sz="2000"/>
          </a:p>
          <a:p>
            <a:r>
              <a:rPr lang="en-US" sz="2000">
                <a:solidFill>
                  <a:schemeClr val="accent1"/>
                </a:solidFill>
              </a:rPr>
              <a:t>PD</a:t>
            </a:r>
            <a:r>
              <a:rPr lang="en-US" sz="2000"/>
              <a:t> 	       </a:t>
            </a:r>
            <a:r>
              <a:rPr lang="en-US"/>
              <a:t>Propagation delay</a:t>
            </a:r>
            <a:endParaRPr lang="en-US" sz="2000"/>
          </a:p>
          <a:p>
            <a:r>
              <a:rPr lang="en-US" sz="2000">
                <a:solidFill>
                  <a:schemeClr val="accent1"/>
                </a:solidFill>
              </a:rPr>
              <a:t>SL</a:t>
            </a:r>
            <a:r>
              <a:rPr lang="en-US" sz="2000"/>
              <a:t> 	       </a:t>
            </a:r>
            <a:r>
              <a:rPr lang="en-US"/>
              <a:t>Timing slack</a:t>
            </a:r>
            <a:endParaRPr lang="en-US" sz="2000"/>
          </a:p>
          <a:p>
            <a:r>
              <a:rPr lang="en-US" sz="2000" err="1">
                <a:solidFill>
                  <a:schemeClr val="accent1"/>
                </a:solidFill>
              </a:rPr>
              <a:t>TR</a:t>
            </a:r>
            <a:r>
              <a:rPr lang="en-US" sz="2000" baseline="-25000" err="1">
                <a:solidFill>
                  <a:schemeClr val="accent1"/>
                </a:solidFill>
              </a:rPr>
              <a:t>gba</a:t>
            </a:r>
            <a:r>
              <a:rPr lang="en-US" sz="2000"/>
              <a:t> 	       </a:t>
            </a:r>
            <a:r>
              <a:rPr lang="en-US" altLang="zh-CN"/>
              <a:t>TR in GBA mode</a:t>
            </a:r>
            <a:endParaRPr lang="en-US" altLang="zh-CN" sz="2000"/>
          </a:p>
          <a:p>
            <a:r>
              <a:rPr lang="en-US" sz="2000" err="1">
                <a:solidFill>
                  <a:schemeClr val="accent1"/>
                </a:solidFill>
              </a:rPr>
              <a:t>TR_MAX</a:t>
            </a:r>
            <a:r>
              <a:rPr lang="en-US" sz="2000" baseline="-25000" err="1">
                <a:solidFill>
                  <a:schemeClr val="accent1"/>
                </a:solidFill>
              </a:rPr>
              <a:t>gba</a:t>
            </a:r>
            <a:r>
              <a:rPr lang="en-US" sz="2000">
                <a:solidFill>
                  <a:schemeClr val="accent1"/>
                </a:solidFill>
              </a:rPr>
              <a:t>    </a:t>
            </a:r>
            <a:r>
              <a:rPr lang="en-US"/>
              <a:t>max{</a:t>
            </a:r>
            <a:r>
              <a:rPr lang="en-US" err="1"/>
              <a:t>TR</a:t>
            </a:r>
            <a:r>
              <a:rPr lang="en-US" baseline="-25000" err="1"/>
              <a:t>gba</a:t>
            </a:r>
            <a:r>
              <a:rPr lang="en-US"/>
              <a:t>}</a:t>
            </a:r>
            <a:endParaRPr lang="en-US"/>
          </a:p>
          <a:p>
            <a:r>
              <a:rPr lang="en-US" sz="2000" err="1">
                <a:solidFill>
                  <a:schemeClr val="accent1"/>
                </a:solidFill>
              </a:rPr>
              <a:t>TR_</a:t>
            </a:r>
            <a:r>
              <a:rPr lang="en-US" sz="2000">
                <a:solidFill>
                  <a:schemeClr val="accent1"/>
                </a:solidFill>
              </a:rPr>
              <a:t>rat</a:t>
            </a:r>
            <a:r>
              <a:rPr lang="en-US" sz="2000" baseline="-25000">
                <a:solidFill>
                  <a:schemeClr val="accent1"/>
                </a:solidFill>
              </a:rPr>
              <a:t>gba</a:t>
            </a:r>
            <a:r>
              <a:rPr lang="en-US" sz="2000">
                <a:solidFill>
                  <a:schemeClr val="accent1"/>
                </a:solidFill>
              </a:rPr>
              <a:t>        </a:t>
            </a:r>
            <a:r>
              <a:rPr lang="en-US"/>
              <a:t>1 – TR</a:t>
            </a:r>
            <a:r>
              <a:rPr lang="en-US" baseline="-25000"/>
              <a:t>gba </a:t>
            </a:r>
            <a:r>
              <a:rPr lang="en-US"/>
              <a:t>/ TR</a:t>
            </a:r>
            <a:r>
              <a:rPr lang="en-US" err="1"/>
              <a:t>_MAX</a:t>
            </a:r>
            <a:r>
              <a:rPr lang="en-US" baseline="-25000" err="1"/>
              <a:t>gba</a:t>
            </a:r>
            <a:endParaRPr lang="en-US" sz="2000" baseline="-25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latin typeface="+mj-lt"/>
              </a:rPr>
              <a:t>Background</a:t>
            </a:r>
            <a:endParaRPr lang="en-US" altLang="zh-CN" sz="320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5608" y="895859"/>
            <a:ext cx="272161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M</a:t>
            </a:r>
            <a:r>
              <a:rPr lang="en-US" sz="2400"/>
              <a:t>ajor contributions </a:t>
            </a:r>
            <a:endParaRPr lang="en-US" sz="2400"/>
          </a:p>
        </p:txBody>
      </p:sp>
      <p:grpSp>
        <p:nvGrpSpPr>
          <p:cNvPr id="18" name="组合 17"/>
          <p:cNvGrpSpPr/>
          <p:nvPr/>
        </p:nvGrpSpPr>
        <p:grpSpPr>
          <a:xfrm>
            <a:off x="1109776" y="1676665"/>
            <a:ext cx="8151964" cy="858554"/>
            <a:chOff x="493955" y="1737989"/>
            <a:chExt cx="8151964" cy="858554"/>
          </a:xfrm>
        </p:grpSpPr>
        <p:sp>
          <p:nvSpPr>
            <p:cNvPr id="7" name="椭圆 6"/>
            <p:cNvSpPr/>
            <p:nvPr/>
          </p:nvSpPr>
          <p:spPr>
            <a:xfrm>
              <a:off x="493955" y="2134878"/>
              <a:ext cx="457200" cy="461665"/>
            </a:xfrm>
            <a:prstGeom prst="ellipse">
              <a:avLst/>
            </a:prstGeom>
            <a:solidFill>
              <a:schemeClr val="accent5"/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1</a:t>
              </a:r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3" name="标注: 弯曲线形(带边框和强调线) 12"/>
            <p:cNvSpPr/>
            <p:nvPr/>
          </p:nvSpPr>
          <p:spPr>
            <a:xfrm>
              <a:off x="2267339" y="1737989"/>
              <a:ext cx="6378580" cy="793777"/>
            </a:xfrm>
            <a:prstGeom prst="accent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66162"/>
                <a:gd name="adj6" fmla="val -21665"/>
              </a:avLst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/>
                <a:t>develop a predictor of PBA from GBA,</a:t>
              </a:r>
              <a:r>
                <a:rPr lang="zh-CN" altLang="en-US"/>
                <a:t> </a:t>
              </a:r>
              <a:r>
                <a:rPr lang="en-US"/>
                <a:t>potentially reducing overdesign as well as design schedule. </a:t>
              </a:r>
              <a:endParaRPr 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09776" y="2998916"/>
            <a:ext cx="8151964" cy="1054359"/>
            <a:chOff x="493955" y="1544216"/>
            <a:chExt cx="8151964" cy="1054359"/>
          </a:xfrm>
        </p:grpSpPr>
        <p:sp>
          <p:nvSpPr>
            <p:cNvPr id="20" name="椭圆 19"/>
            <p:cNvSpPr/>
            <p:nvPr/>
          </p:nvSpPr>
          <p:spPr>
            <a:xfrm>
              <a:off x="493955" y="2134878"/>
              <a:ext cx="457200" cy="461665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2</a:t>
              </a:r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1" name="标注: 弯曲线形(带边框和强调线) 20"/>
            <p:cNvSpPr/>
            <p:nvPr/>
          </p:nvSpPr>
          <p:spPr>
            <a:xfrm>
              <a:off x="2267339" y="1544216"/>
              <a:ext cx="6378580" cy="1054359"/>
            </a:xfrm>
            <a:prstGeom prst="accent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66162"/>
                <a:gd name="adj6" fmla="val -21665"/>
              </a:avLst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/>
                <a:t>propose a novel combination of bigram-based path modeling, classification and regression trees, and selection of model features available from GBA. </a:t>
              </a:r>
              <a:endParaRPr 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09776" y="4514940"/>
            <a:ext cx="8151964" cy="1054359"/>
            <a:chOff x="493955" y="1544216"/>
            <a:chExt cx="8151964" cy="1054359"/>
          </a:xfrm>
        </p:grpSpPr>
        <p:sp>
          <p:nvSpPr>
            <p:cNvPr id="23" name="椭圆 22"/>
            <p:cNvSpPr/>
            <p:nvPr/>
          </p:nvSpPr>
          <p:spPr>
            <a:xfrm>
              <a:off x="493955" y="2134878"/>
              <a:ext cx="457200" cy="461665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</a:t>
              </a:r>
              <a:endParaRPr lang="en-US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4" name="标注: 弯曲线形(带边框和强调线) 23"/>
            <p:cNvSpPr/>
            <p:nvPr/>
          </p:nvSpPr>
          <p:spPr>
            <a:xfrm>
              <a:off x="2267339" y="1544216"/>
              <a:ext cx="6378580" cy="1054359"/>
            </a:xfrm>
            <a:prstGeom prst="accent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66162"/>
                <a:gd name="adj6" fmla="val -21665"/>
              </a:avLst>
            </a:prstGeom>
            <a:ln w="28575">
              <a:solidFill>
                <a:schemeClr val="accent1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/>
                <a:t>perform studies in a 28nm FDSOI foundry enablement, and demonstrate significant reductions of pessimism, without significant runtime overhead</a:t>
              </a:r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Proposed Solution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5608" y="895859"/>
            <a:ext cx="311524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Problem Statement</a:t>
            </a:r>
            <a:endParaRPr lang="en-US" sz="2400"/>
          </a:p>
        </p:txBody>
      </p:sp>
      <p:sp>
        <p:nvSpPr>
          <p:cNvPr id="11" name="矩形 10"/>
          <p:cNvSpPr/>
          <p:nvPr/>
        </p:nvSpPr>
        <p:spPr>
          <a:xfrm>
            <a:off x="1032587" y="1544415"/>
            <a:ext cx="8344677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Given a training set P</a:t>
            </a:r>
            <a:r>
              <a:rPr lang="en-US" baseline="-25000"/>
              <a:t>train</a:t>
            </a:r>
            <a:r>
              <a:rPr lang="en-US"/>
              <a:t> of (PBA-GBA) path-consistent path analysis pairs, use P</a:t>
            </a:r>
            <a:r>
              <a:rPr lang="en-US" baseline="-25000"/>
              <a:t>train</a:t>
            </a:r>
            <a:r>
              <a:rPr lang="en-US"/>
              <a:t> to train a learning model that predicts PBA-GBA divergence for a testing set P</a:t>
            </a:r>
            <a:r>
              <a:rPr lang="en-US" baseline="-25000"/>
              <a:t>test</a:t>
            </a:r>
            <a:r>
              <a:rPr lang="en-US"/>
              <a:t> (where P</a:t>
            </a:r>
            <a:r>
              <a:rPr lang="en-US" baseline="-25000"/>
              <a:t>test</a:t>
            </a:r>
            <a:r>
              <a:rPr lang="en-US"/>
              <a:t> ∩ P</a:t>
            </a:r>
            <a:r>
              <a:rPr lang="en-US" baseline="-25000"/>
              <a:t>train</a:t>
            </a:r>
            <a:r>
              <a:rPr lang="en-US"/>
              <a:t> = ∅) of paths that are analyzed in only GBA mode</a:t>
            </a:r>
            <a:endParaRPr 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90985" y="2685125"/>
            <a:ext cx="6410029" cy="34102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Proposed Solution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995265" y="1170765"/>
            <a:ext cx="8773886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/>
              <a:t>PBA-GBA divergence of a timing path can be estimated either stage-wise or path-wise</a:t>
            </a:r>
            <a:endParaRPr lang="en-US"/>
          </a:p>
        </p:txBody>
      </p:sp>
      <p:sp>
        <p:nvSpPr>
          <p:cNvPr id="2" name="文本框 1"/>
          <p:cNvSpPr txBox="1"/>
          <p:nvPr/>
        </p:nvSpPr>
        <p:spPr>
          <a:xfrm>
            <a:off x="3216403" y="1743182"/>
            <a:ext cx="134360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Stage-wise </a:t>
            </a:r>
            <a:endParaRPr lang="en-US"/>
          </a:p>
        </p:txBody>
      </p:sp>
      <p:sp>
        <p:nvSpPr>
          <p:cNvPr id="6" name="文本框 5"/>
          <p:cNvSpPr txBox="1"/>
          <p:nvPr/>
        </p:nvSpPr>
        <p:spPr>
          <a:xfrm>
            <a:off x="6492100" y="1743182"/>
            <a:ext cx="3687598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Path-wise(lumped modeling) </a:t>
            </a:r>
            <a:endParaRPr lang="en-US"/>
          </a:p>
        </p:txBody>
      </p:sp>
      <p:sp>
        <p:nvSpPr>
          <p:cNvPr id="7" name="文本框 6"/>
          <p:cNvSpPr txBox="1"/>
          <p:nvPr/>
        </p:nvSpPr>
        <p:spPr>
          <a:xfrm>
            <a:off x="995265" y="2306788"/>
            <a:ext cx="396551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Why using stage-wise modeling?</a:t>
            </a:r>
            <a:endParaRPr lang="en-US" sz="2000"/>
          </a:p>
        </p:txBody>
      </p:sp>
      <p:sp>
        <p:nvSpPr>
          <p:cNvPr id="10" name="箭头: 右 9"/>
          <p:cNvSpPr/>
          <p:nvPr/>
        </p:nvSpPr>
        <p:spPr>
          <a:xfrm>
            <a:off x="4564225" y="1636571"/>
            <a:ext cx="1735493" cy="6329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N increases</a:t>
            </a:r>
            <a:endParaRPr lang="en-US"/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1761412" y="2899360"/>
          <a:ext cx="8128000" cy="150876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lumped modeling</a:t>
                      </a: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lumped modeling shields stagespecific details and inter-stage variations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very large space of features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difficult to identify outlier stages that are the “root causes” of misprediction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1761412" y="4768814"/>
          <a:ext cx="8128000" cy="11379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812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Stage-wise modeling</a:t>
                      </a:r>
                      <a:endParaRPr lang="en-US" sz="20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a fine-grain modeling for each stage and accounts for inter-stage variation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/>
                        <a:t>bounding stage-wise errors helps limit path mispredictions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5608" y="311084"/>
            <a:ext cx="8229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/>
              <a:t>Proposed Solution</a:t>
            </a:r>
            <a:endParaRPr lang="en-US" altLang="zh-CN" sz="3200"/>
          </a:p>
        </p:txBody>
      </p:sp>
      <p:sp>
        <p:nvSpPr>
          <p:cNvPr id="5" name="TextBox 4"/>
          <p:cNvSpPr txBox="1"/>
          <p:nvPr/>
        </p:nvSpPr>
        <p:spPr>
          <a:xfrm>
            <a:off x="11723122" y="6271177"/>
            <a:ext cx="27305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25421" y="1345277"/>
            <a:ext cx="423609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/>
              <a:t>Why using bigram?</a:t>
            </a:r>
            <a:endParaRPr lang="en-US" sz="2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0382" y="2326518"/>
            <a:ext cx="6951235" cy="31800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tags/tag1.xml><?xml version="1.0" encoding="utf-8"?>
<p:tagLst xmlns:p="http://schemas.openxmlformats.org/presentationml/2006/main">
  <p:tag name="KSO_WPP_MARK_KEY" val="299ef2c9-53f2-44f3-9266-402cfa4baa38"/>
  <p:tag name="COMMONDATA" val="eyJoZGlkIjoiOWFjMTk2YjYyOWM3YjNjZWYxYjNkMmMwNzdmYjVjNTg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5552</Words>
  <Application>WPS 演示</Application>
  <PresentationFormat>宽屏</PresentationFormat>
  <Paragraphs>368</Paragraphs>
  <Slides>24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华文细黑</vt:lpstr>
      <vt:lpstr>Times New Roman</vt:lpstr>
      <vt:lpstr>Arial Black</vt:lpstr>
      <vt:lpstr>微软雅黑</vt:lpstr>
      <vt:lpstr>Arial</vt:lpstr>
      <vt:lpstr>Arial Unicode MS</vt:lpstr>
      <vt:lpstr>Calibri</vt:lpstr>
      <vt:lpstr>等线</vt:lpstr>
      <vt:lpstr>Cambria Math</vt:lpstr>
      <vt:lpstr>Calibri Light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sis F</dc:creator>
  <cp:lastModifiedBy>陈俊</cp:lastModifiedBy>
  <cp:revision>64</cp:revision>
  <dcterms:created xsi:type="dcterms:W3CDTF">2020-10-16T02:59:00Z</dcterms:created>
  <dcterms:modified xsi:type="dcterms:W3CDTF">2025-03-03T16:19:49Z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02A74246128A41F0A76CDA1E2F536BA4</vt:lpwstr>
  </property>
  <property fmtid="{D5CDD505-2E9C-101B-9397-08002B2CF9AE}" pid="3" name="KSOProductBuildVer">
    <vt:lpwstr>2052-11.1.0.12165</vt:lpwstr>
  </property>
</Properties>
</file>