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281" r:id="rId3"/>
    <p:sldId id="259" r:id="rId4"/>
    <p:sldId id="260" r:id="rId5"/>
    <p:sldId id="257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82" r:id="rId14"/>
    <p:sldId id="268" r:id="rId15"/>
    <p:sldId id="269" r:id="rId16"/>
    <p:sldId id="270" r:id="rId17"/>
    <p:sldId id="276" r:id="rId18"/>
    <p:sldId id="277" r:id="rId19"/>
    <p:sldId id="278" r:id="rId20"/>
    <p:sldId id="283" r:id="rId21"/>
    <p:sldId id="271" r:id="rId22"/>
    <p:sldId id="272" r:id="rId23"/>
    <p:sldId id="273" r:id="rId24"/>
    <p:sldId id="274" r:id="rId25"/>
    <p:sldId id="275" r:id="rId26"/>
    <p:sldId id="280" r:id="rId27"/>
    <p:sldId id="286" r:id="rId28"/>
    <p:sldId id="285" r:id="rId29"/>
    <p:sldId id="284" r:id="rId30"/>
  </p:sldIdLst>
  <p:sldSz cx="12192000" cy="6858000"/>
  <p:notesSz cx="6858000" cy="994727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831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81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BF141F-ED5B-4F30-B942-15D774DC5021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1F201-674F-4E38-9D39-A890772571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384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D1F201-674F-4E38-9D39-A89077257178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47639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19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795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552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1358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270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312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603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8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815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309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160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55F4BA4-2A94-4989-8AA5-3795D9DB9BEC}" type="datetimeFigureOut">
              <a:rPr lang="zh-CN" altLang="en-US" smtClean="0"/>
              <a:t>2020/8/12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EC5BE64-899E-4FC0-B2B1-D238476848F6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747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altLang="zh-CN" sz="6600" dirty="0"/>
              <a:t>SI for Free: </a:t>
            </a:r>
            <a:br>
              <a:rPr lang="en-US" altLang="zh-CN" sz="6600" dirty="0"/>
            </a:br>
            <a:r>
              <a:rPr lang="en-US" altLang="zh-CN" sz="6600" dirty="0"/>
              <a:t>Machine Learning of </a:t>
            </a:r>
            <a:br>
              <a:rPr lang="en-US" altLang="zh-CN" sz="6600" dirty="0"/>
            </a:br>
            <a:r>
              <a:rPr lang="en-US" altLang="zh-CN" sz="6600" dirty="0"/>
              <a:t>Interconnect Coupling Delay and Transition Effects</a:t>
            </a:r>
            <a:endParaRPr lang="zh-CN" altLang="en-US" sz="6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b="1" cap="none" dirty="0"/>
              <a:t>Keywords: Signal integrity(SI), incremental transition time, incremental delay, SI-aware path delay, machine learning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8F27522-ECA9-453B-9C4F-68EB61432CF8}"/>
              </a:ext>
            </a:extLst>
          </p:cNvPr>
          <p:cNvSpPr txBox="1"/>
          <p:nvPr/>
        </p:nvSpPr>
        <p:spPr>
          <a:xfrm>
            <a:off x="1097280" y="5544462"/>
            <a:ext cx="6094520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NimbusRomNo9L"/>
              </a:rPr>
              <a:t>Andrew B. </a:t>
            </a:r>
            <a:r>
              <a:rPr lang="en-US" altLang="zh-CN" sz="1800" b="0" i="0" u="none" strike="noStrike" baseline="0" dirty="0" err="1">
                <a:solidFill>
                  <a:srgbClr val="000000"/>
                </a:solidFill>
                <a:latin typeface="NimbusRomNo9L"/>
              </a:rPr>
              <a:t>Kahng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NimbusRomNo9L"/>
              </a:rPr>
              <a:t> , </a:t>
            </a:r>
            <a:r>
              <a:rPr lang="en-US" altLang="zh-CN" sz="1800" b="0" i="0" u="none" strike="noStrike" baseline="0" dirty="0" err="1">
                <a:solidFill>
                  <a:srgbClr val="000000"/>
                </a:solidFill>
                <a:latin typeface="NimbusRomNo9L"/>
              </a:rPr>
              <a:t>Mulong</a:t>
            </a:r>
            <a:r>
              <a:rPr lang="en-US" altLang="zh-CN" sz="1800" b="0" i="0" u="none" strike="noStrike" baseline="0" dirty="0">
                <a:solidFill>
                  <a:srgbClr val="000000"/>
                </a:solidFill>
                <a:latin typeface="NimbusRomNo9L"/>
              </a:rPr>
              <a:t> Luo and Siddhartha Nath</a:t>
            </a:r>
          </a:p>
          <a:p>
            <a:r>
              <a:rPr lang="en-US" altLang="zh-CN" sz="1600" b="0" i="1" u="none" strike="noStrike" baseline="0" dirty="0">
                <a:solidFill>
                  <a:srgbClr val="000000"/>
                </a:solidFill>
                <a:latin typeface="NimbusRomNo9L"/>
              </a:rPr>
              <a:t>ECE and CSE Departments, UC San Diego, La Jolla</a:t>
            </a:r>
            <a:endParaRPr lang="zh-CN" alt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226050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Related works (II)</a:t>
            </a:r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097280" y="2208340"/>
            <a:ext cx="10058400" cy="406633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r>
              <a:rPr lang="en-US" altLang="zh-CN" sz="3200" b="1" dirty="0"/>
              <a:t>Correlation of STA tools: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altLang="zh-CN" sz="2400" dirty="0"/>
              <a:t>1. Thiel (2004)</a:t>
            </a:r>
          </a:p>
          <a:p>
            <a:pPr lvl="1"/>
            <a:r>
              <a:rPr lang="en-US" altLang="zh-CN" sz="2000" dirty="0"/>
              <a:t>Correlate SPICE to PT timing reports.</a:t>
            </a:r>
          </a:p>
          <a:p>
            <a:pPr marL="0" indent="0">
              <a:buFont typeface="Calibri" panose="020F0502020204030204" pitchFamily="34" charset="0"/>
              <a:buNone/>
            </a:pPr>
            <a:r>
              <a:rPr lang="en-US" altLang="zh-CN" sz="2400" dirty="0"/>
              <a:t>2. </a:t>
            </a:r>
            <a:r>
              <a:rPr lang="en-US" altLang="zh-CN" sz="2400" dirty="0" err="1"/>
              <a:t>Kahng</a:t>
            </a:r>
            <a:r>
              <a:rPr lang="en-US" altLang="zh-CN" sz="2400" dirty="0"/>
              <a:t> (2013)</a:t>
            </a:r>
          </a:p>
          <a:p>
            <a:pPr lvl="1"/>
            <a:r>
              <a:rPr lang="en-US" altLang="zh-CN" sz="2000" dirty="0"/>
              <a:t>Minimize the gap between internal incremental STA tool and signoff timing tool;</a:t>
            </a:r>
          </a:p>
          <a:p>
            <a:pPr lvl="1"/>
            <a:r>
              <a:rPr lang="en-US" altLang="zh-CN" sz="2000" dirty="0">
                <a:solidFill>
                  <a:srgbClr val="FF0000"/>
                </a:solidFill>
              </a:rPr>
              <a:t>Use least-squares regression </a:t>
            </a:r>
            <a:r>
              <a:rPr lang="en-US" altLang="zh-CN" sz="2000" dirty="0"/>
              <a:t>to estimate wire delay.</a:t>
            </a:r>
          </a:p>
          <a:p>
            <a:pPr marL="0" lvl="1" indent="0">
              <a:spcBef>
                <a:spcPts val="1200"/>
              </a:spcBef>
              <a:spcAft>
                <a:spcPts val="200"/>
              </a:spcAft>
              <a:buSzPct val="100000"/>
              <a:buNone/>
            </a:pPr>
            <a:r>
              <a:rPr lang="en-US" altLang="zh-CN" sz="2400" b="1" dirty="0"/>
              <a:t>3. Han (2014)</a:t>
            </a:r>
          </a:p>
          <a:p>
            <a:pPr lvl="1">
              <a:buSzPct val="100000"/>
            </a:pPr>
            <a:r>
              <a:rPr lang="en-US" altLang="zh-CN" sz="2000" b="1" dirty="0"/>
              <a:t>Use deep learning models to correlate </a:t>
            </a:r>
            <a:r>
              <a:rPr lang="en-US" altLang="zh-CN" sz="2000" b="1" u="sng" dirty="0">
                <a:solidFill>
                  <a:srgbClr val="FF0000"/>
                </a:solidFill>
              </a:rPr>
              <a:t>SI to SI </a:t>
            </a:r>
            <a:r>
              <a:rPr lang="en-US" altLang="zh-CN" sz="2000" b="1" dirty="0">
                <a:solidFill>
                  <a:srgbClr val="FF0000"/>
                </a:solidFill>
              </a:rPr>
              <a:t>and </a:t>
            </a:r>
            <a:r>
              <a:rPr lang="en-US" altLang="zh-CN" sz="2000" b="1" u="sng" dirty="0">
                <a:solidFill>
                  <a:srgbClr val="FF0000"/>
                </a:solidFill>
              </a:rPr>
              <a:t>non-SI to non-SI </a:t>
            </a:r>
            <a:r>
              <a:rPr lang="en-US" altLang="zh-CN" sz="2000" b="1" dirty="0"/>
              <a:t>timing between STA tools.</a:t>
            </a:r>
          </a:p>
          <a:p>
            <a:pPr marL="201168" lvl="1" indent="0">
              <a:buNone/>
            </a:pPr>
            <a:endParaRPr lang="en-US" altLang="zh-CN" sz="2000" dirty="0"/>
          </a:p>
        </p:txBody>
      </p:sp>
      <p:sp>
        <p:nvSpPr>
          <p:cNvPr id="3" name="文本框 2"/>
          <p:cNvSpPr txBox="1"/>
          <p:nvPr/>
        </p:nvSpPr>
        <p:spPr>
          <a:xfrm>
            <a:off x="6126480" y="5905343"/>
            <a:ext cx="428611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2. + 3. = Non-SI to SI with non-linear model!</a:t>
            </a:r>
          </a:p>
        </p:txBody>
      </p:sp>
    </p:spTree>
    <p:extLst>
      <p:ext uri="{BB962C8B-B14F-4D97-AF65-F5344CB8AC3E}">
        <p14:creationId xmlns:p14="http://schemas.microsoft.com/office/powerpoint/2010/main" val="1315008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Modeling methodology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2318699"/>
            <a:ext cx="10058400" cy="4023360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(</a:t>
            </a:r>
            <a:r>
              <a:rPr lang="en-US" altLang="zh-CN" sz="2400" dirty="0" err="1"/>
              <a:t>i</a:t>
            </a:r>
            <a:r>
              <a:rPr lang="en-US" altLang="zh-CN" sz="2400" dirty="0"/>
              <a:t>)	</a:t>
            </a:r>
            <a:r>
              <a:rPr lang="en-US" altLang="zh-CN" sz="2400" b="1" dirty="0"/>
              <a:t>Selection of parameters</a:t>
            </a:r>
            <a:r>
              <a:rPr lang="en-US" altLang="zh-CN" sz="2400" dirty="0"/>
              <a:t> that affect incremental delay in SI mode;</a:t>
            </a:r>
          </a:p>
          <a:p>
            <a:endParaRPr lang="en-US" altLang="zh-CN" sz="2400" dirty="0"/>
          </a:p>
          <a:p>
            <a:pPr marL="0" indent="0">
              <a:buNone/>
            </a:pPr>
            <a:endParaRPr lang="en-US" altLang="zh-CN" sz="2400" dirty="0"/>
          </a:p>
          <a:p>
            <a:r>
              <a:rPr lang="en-US" altLang="zh-CN" sz="2400" dirty="0"/>
              <a:t>(ii)	Application of nonlinear modeling techniques to </a:t>
            </a:r>
            <a:r>
              <a:rPr lang="en-US" altLang="zh-CN" sz="2400" b="1" dirty="0"/>
              <a:t>capture the complex 	interactions </a:t>
            </a:r>
            <a:r>
              <a:rPr lang="en-US" altLang="zh-CN" sz="2400" dirty="0"/>
              <a:t>of parameters</a:t>
            </a:r>
            <a:endParaRPr lang="zh-CN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3975995" y="3087055"/>
            <a:ext cx="6035178" cy="4001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</a:rPr>
              <a:t>Several electrical, logic structure, and layout parameters</a:t>
            </a:r>
            <a:endParaRPr lang="zh-CN" altLang="en-US" dirty="0"/>
          </a:p>
        </p:txBody>
      </p:sp>
      <p:cxnSp>
        <p:nvCxnSpPr>
          <p:cNvPr id="6" name="曲线连接符 5"/>
          <p:cNvCxnSpPr/>
          <p:nvPr/>
        </p:nvCxnSpPr>
        <p:spPr>
          <a:xfrm>
            <a:off x="3373822" y="2695902"/>
            <a:ext cx="602175" cy="591210"/>
          </a:xfrm>
          <a:prstGeom prst="curvedConnector3">
            <a:avLst>
              <a:gd name="adj1" fmla="val -236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2483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Selection of parameters</a:t>
            </a:r>
            <a:endParaRPr lang="zh-CN" altLang="en-US" dirty="0"/>
          </a:p>
        </p:txBody>
      </p:sp>
      <p:pic>
        <p:nvPicPr>
          <p:cNvPr id="4" name="Picture 2" descr="C:\Users\Sid-Dell\Box Sync\ABKGROUP\GT1GT2\NEW_2015\plots\r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1" t="6097" r="8521" b="7186"/>
          <a:stretch/>
        </p:blipFill>
        <p:spPr bwMode="auto">
          <a:xfrm>
            <a:off x="1925731" y="1848880"/>
            <a:ext cx="4141899" cy="3058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25832" y="5097926"/>
            <a:ext cx="216403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/>
              <a:t>R</a:t>
            </a:r>
            <a:r>
              <a:rPr lang="en-US" sz="1600" b="1" baseline="-25000" dirty="0"/>
              <a:t>w</a:t>
            </a:r>
            <a:r>
              <a:rPr lang="en-US" sz="1600" b="1" dirty="0"/>
              <a:t> x C</a:t>
            </a:r>
            <a:r>
              <a:rPr lang="en-US" sz="1600" b="1" baseline="-25000" dirty="0"/>
              <a:t>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99621" y="1751138"/>
            <a:ext cx="430887" cy="338137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/>
              <a:t>Incremental Delay in SI Mode (ns)</a:t>
            </a:r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1" t="5756" r="7714" b="6149"/>
          <a:stretch/>
        </p:blipFill>
        <p:spPr>
          <a:xfrm>
            <a:off x="6434232" y="1848880"/>
            <a:ext cx="4126614" cy="3129327"/>
          </a:xfrm>
          <a:prstGeom prst="rect">
            <a:avLst/>
          </a:prstGeom>
        </p:spPr>
      </p:pic>
      <p:sp>
        <p:nvSpPr>
          <p:cNvPr id="8" name="TextBox 9"/>
          <p:cNvSpPr txBox="1"/>
          <p:nvPr/>
        </p:nvSpPr>
        <p:spPr>
          <a:xfrm>
            <a:off x="7367560" y="4957218"/>
            <a:ext cx="225995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/>
              <a:t>LE</a:t>
            </a:r>
            <a:endParaRPr lang="en-US" sz="1600" b="1" baseline="-25000" dirty="0"/>
          </a:p>
        </p:txBody>
      </p:sp>
      <p:sp>
        <p:nvSpPr>
          <p:cNvPr id="9" name="TextBox 10"/>
          <p:cNvSpPr txBox="1"/>
          <p:nvPr/>
        </p:nvSpPr>
        <p:spPr>
          <a:xfrm>
            <a:off x="6053777" y="1798748"/>
            <a:ext cx="430887" cy="315847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/>
              <a:t>Incremental Delay in SI Mode (ns)</a:t>
            </a:r>
          </a:p>
        </p:txBody>
      </p:sp>
      <p:sp>
        <p:nvSpPr>
          <p:cNvPr id="10" name="矩形 9"/>
          <p:cNvSpPr/>
          <p:nvPr/>
        </p:nvSpPr>
        <p:spPr>
          <a:xfrm>
            <a:off x="1599621" y="543648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R</a:t>
            </a:r>
            <a:r>
              <a:rPr lang="en-US" altLang="zh-CN" baseline="-25000" dirty="0"/>
              <a:t>w</a:t>
            </a:r>
            <a:r>
              <a:rPr lang="en-US" altLang="zh-CN" dirty="0"/>
              <a:t> is the resistance of an arc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C</a:t>
            </a:r>
            <a:r>
              <a:rPr lang="en-US" altLang="zh-CN" baseline="-25000" dirty="0"/>
              <a:t>c</a:t>
            </a:r>
            <a:r>
              <a:rPr lang="en-US" altLang="zh-CN" dirty="0"/>
              <a:t> is the coupling capacitance of an arc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LE is the logic effort of a driver</a:t>
            </a:r>
          </a:p>
        </p:txBody>
      </p:sp>
    </p:spTree>
    <p:extLst>
      <p:ext uri="{BB962C8B-B14F-4D97-AF65-F5344CB8AC3E}">
        <p14:creationId xmlns:p14="http://schemas.microsoft.com/office/powerpoint/2010/main" val="405100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More parameters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863484"/>
            <a:ext cx="5124970" cy="4401814"/>
          </a:xfrm>
        </p:spPr>
      </p:pic>
      <p:sp>
        <p:nvSpPr>
          <p:cNvPr id="5" name="文本框 4"/>
          <p:cNvSpPr txBox="1"/>
          <p:nvPr/>
        </p:nvSpPr>
        <p:spPr>
          <a:xfrm>
            <a:off x="6410260" y="2869325"/>
            <a:ext cx="47454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400" dirty="0"/>
              <a:t>Correlations between the selected parameters and the result exist.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400" dirty="0"/>
              <a:t>Non-linear correlation.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zh-CN" sz="2400" dirty="0"/>
              <a:t>More parameters are needed.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507800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Modeling parameters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dirty="0"/>
              <a:t>incremental delay in non-SI mode;</a:t>
            </a:r>
            <a:endParaRPr lang="zh-CN" altLang="zh-CN" dirty="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dirty="0"/>
              <a:t>transition time in non-SI mode;</a:t>
            </a:r>
            <a:endParaRPr lang="zh-CN" altLang="zh-CN" dirty="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dirty="0"/>
              <a:t>clock period;</a:t>
            </a:r>
            <a:endParaRPr lang="zh-CN" altLang="zh-CN" dirty="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dirty="0"/>
              <a:t>resistance;</a:t>
            </a:r>
            <a:endParaRPr lang="zh-CN" altLang="zh-CN" dirty="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dirty="0"/>
              <a:t>coupling capacitance;</a:t>
            </a:r>
            <a:endParaRPr lang="zh-CN" altLang="zh-CN" dirty="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dirty="0"/>
              <a:t>ratio of coupling-to-total capacitance;</a:t>
            </a:r>
            <a:endParaRPr lang="zh-CN" altLang="zh-CN" dirty="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dirty="0"/>
              <a:t>toggle rate;</a:t>
            </a:r>
            <a:endParaRPr lang="zh-CN" altLang="zh-CN" dirty="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dirty="0"/>
              <a:t>number of aggressors;</a:t>
            </a:r>
            <a:endParaRPr lang="zh-CN" altLang="zh-CN" dirty="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dirty="0"/>
              <a:t>ratio of arc’s stage to the total number of stages;</a:t>
            </a:r>
            <a:endParaRPr lang="zh-CN" altLang="zh-CN" dirty="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dirty="0"/>
              <a:t>logical effort of driver;</a:t>
            </a:r>
            <a:endParaRPr lang="zh-CN" altLang="zh-CN" dirty="0"/>
          </a:p>
          <a:p>
            <a:pPr marL="457200" lvl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altLang="zh-CN" dirty="0"/>
              <a:t>the differences in max (min) arrival times of the signal at the driver’s output pin for the victim and its strongest aggressor.</a:t>
            </a:r>
            <a:endParaRPr lang="zh-CN" altLang="zh-CN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097280" y="5654302"/>
            <a:ext cx="1005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i="1" dirty="0"/>
              <a:t>“</a:t>
            </a:r>
            <a:r>
              <a:rPr lang="zh-CN" altLang="en-US" i="1" dirty="0"/>
              <a:t>Our experimental results indicate that dropping any of the parameters can </a:t>
            </a:r>
            <a:r>
              <a:rPr lang="zh-CN" altLang="en-US" b="1" i="1" dirty="0"/>
              <a:t>reduce the modeling accuracy by at least 5%.</a:t>
            </a:r>
            <a:r>
              <a:rPr lang="en-US" altLang="zh-CN" i="1" dirty="0"/>
              <a:t>”</a:t>
            </a:r>
            <a:endParaRPr lang="zh-CN" altLang="en-US" i="1" dirty="0"/>
          </a:p>
        </p:txBody>
      </p:sp>
      <p:sp>
        <p:nvSpPr>
          <p:cNvPr id="5" name="文本框 4"/>
          <p:cNvSpPr txBox="1"/>
          <p:nvPr/>
        </p:nvSpPr>
        <p:spPr>
          <a:xfrm>
            <a:off x="7791319" y="1011981"/>
            <a:ext cx="3364361" cy="646331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Sources from SPEF, non-SI report, library and SDC files.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197596" y="2734355"/>
            <a:ext cx="2551805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</a:rPr>
              <a:t>Several electrical, logic structure, and layout parameters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1076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482" y="3558810"/>
            <a:ext cx="4001058" cy="78115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3187" y="2619659"/>
            <a:ext cx="3857669" cy="49700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Model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97280" y="3290587"/>
            <a:ext cx="2749506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Electrical, logic structure, and layout </a:t>
            </a:r>
            <a:r>
              <a:rPr lang="en-US" altLang="zh-CN" sz="2000" b="1" dirty="0"/>
              <a:t>parameters and constraint</a:t>
            </a:r>
            <a:endParaRPr lang="zh-CN" altLang="en-US" sz="2000" b="1" dirty="0"/>
          </a:p>
        </p:txBody>
      </p:sp>
      <p:sp>
        <p:nvSpPr>
          <p:cNvPr id="5" name="文本框 4"/>
          <p:cNvSpPr txBox="1"/>
          <p:nvPr/>
        </p:nvSpPr>
        <p:spPr>
          <a:xfrm>
            <a:off x="4621662" y="2514217"/>
            <a:ext cx="3009636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/>
              <a:t>Incremental transition time due to SI</a:t>
            </a:r>
            <a:endParaRPr lang="zh-CN" altLang="en-US" sz="2000" dirty="0"/>
          </a:p>
        </p:txBody>
      </p:sp>
      <p:sp>
        <p:nvSpPr>
          <p:cNvPr id="6" name="文本框 5"/>
          <p:cNvSpPr txBox="1"/>
          <p:nvPr/>
        </p:nvSpPr>
        <p:spPr>
          <a:xfrm>
            <a:off x="4621662" y="3702037"/>
            <a:ext cx="300963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/>
              <a:t>Incremental delay due to SI</a:t>
            </a:r>
            <a:endParaRPr lang="zh-CN" altLang="en-US" sz="2000" dirty="0"/>
          </a:p>
        </p:txBody>
      </p:sp>
      <p:sp>
        <p:nvSpPr>
          <p:cNvPr id="7" name="文本框 6"/>
          <p:cNvSpPr txBox="1"/>
          <p:nvPr/>
        </p:nvSpPr>
        <p:spPr>
          <a:xfrm>
            <a:off x="4621662" y="4795261"/>
            <a:ext cx="3009636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/>
              <a:t>SI-aware path delay</a:t>
            </a:r>
            <a:endParaRPr lang="zh-CN" altLang="en-US" sz="200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598" y="4766686"/>
            <a:ext cx="2476846" cy="428685"/>
          </a:xfrm>
          <a:prstGeom prst="rect">
            <a:avLst/>
          </a:prstGeom>
        </p:spPr>
      </p:pic>
      <p:cxnSp>
        <p:nvCxnSpPr>
          <p:cNvPr id="12" name="曲线连接符 11"/>
          <p:cNvCxnSpPr>
            <a:stCxn id="4" idx="0"/>
            <a:endCxn id="5" idx="1"/>
          </p:cNvCxnSpPr>
          <p:nvPr/>
        </p:nvCxnSpPr>
        <p:spPr>
          <a:xfrm rot="5400000" flipH="1" flipV="1">
            <a:off x="3335634" y="2004560"/>
            <a:ext cx="422427" cy="2149629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线连接符 13"/>
          <p:cNvCxnSpPr>
            <a:stCxn id="4" idx="3"/>
            <a:endCxn id="6" idx="1"/>
          </p:cNvCxnSpPr>
          <p:nvPr/>
        </p:nvCxnSpPr>
        <p:spPr>
          <a:xfrm>
            <a:off x="3846786" y="3798419"/>
            <a:ext cx="774876" cy="103673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线连接符 15"/>
          <p:cNvCxnSpPr>
            <a:stCxn id="4" idx="2"/>
            <a:endCxn id="7" idx="1"/>
          </p:cNvCxnSpPr>
          <p:nvPr/>
        </p:nvCxnSpPr>
        <p:spPr>
          <a:xfrm rot="16200000" flipH="1">
            <a:off x="3202314" y="3575968"/>
            <a:ext cx="689066" cy="2149629"/>
          </a:xfrm>
          <a:prstGeom prst="curved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下箭头 2"/>
          <p:cNvSpPr/>
          <p:nvPr/>
        </p:nvSpPr>
        <p:spPr>
          <a:xfrm>
            <a:off x="6037580" y="3222103"/>
            <a:ext cx="177800" cy="4799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下箭头 14"/>
          <p:cNvSpPr/>
          <p:nvPr/>
        </p:nvSpPr>
        <p:spPr>
          <a:xfrm>
            <a:off x="6037580" y="4113484"/>
            <a:ext cx="177800" cy="6817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893109" y="2638018"/>
            <a:ext cx="426433" cy="4372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7" name="直接箭头连接符 16"/>
          <p:cNvCxnSpPr>
            <a:stCxn id="11" idx="2"/>
            <a:endCxn id="18" idx="0"/>
          </p:cNvCxnSpPr>
          <p:nvPr/>
        </p:nvCxnSpPr>
        <p:spPr>
          <a:xfrm>
            <a:off x="8106326" y="3075244"/>
            <a:ext cx="1241736" cy="541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9177370" y="3616485"/>
            <a:ext cx="341384" cy="3155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893109" y="3579805"/>
            <a:ext cx="426433" cy="4372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9623685" y="4807541"/>
            <a:ext cx="722026" cy="35784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箭头连接符 21"/>
          <p:cNvCxnSpPr>
            <a:stCxn id="20" idx="2"/>
            <a:endCxn id="21" idx="0"/>
          </p:cNvCxnSpPr>
          <p:nvPr/>
        </p:nvCxnSpPr>
        <p:spPr>
          <a:xfrm>
            <a:off x="8106326" y="4017031"/>
            <a:ext cx="1878372" cy="7905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155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Modeling flow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2"/>
          <a:stretch/>
        </p:blipFill>
        <p:spPr>
          <a:xfrm>
            <a:off x="1097280" y="1986455"/>
            <a:ext cx="6281678" cy="4146331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604674" y="226365"/>
            <a:ext cx="45685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dirty="0"/>
              <a:t>Linear regression cannot capture complex interactions between parameters. </a:t>
            </a:r>
            <a:r>
              <a:rPr lang="en-US" altLang="zh-CN" sz="2400" dirty="0">
                <a:sym typeface="Wingdings" panose="05000000000000000000" pitchFamily="2" charset="2"/>
              </a:rPr>
              <a:t> </a:t>
            </a:r>
            <a:r>
              <a:rPr lang="en-US" altLang="zh-CN" sz="2400" b="1" dirty="0">
                <a:sym typeface="Wingdings" panose="05000000000000000000" pitchFamily="2" charset="2"/>
              </a:rPr>
              <a:t>non linear model</a:t>
            </a:r>
            <a:endParaRPr lang="zh-CN" altLang="en-US" sz="2400" b="1" dirty="0"/>
          </a:p>
        </p:txBody>
      </p:sp>
      <p:sp>
        <p:nvSpPr>
          <p:cNvPr id="8" name="矩形 7"/>
          <p:cNvSpPr/>
          <p:nvPr/>
        </p:nvSpPr>
        <p:spPr>
          <a:xfrm>
            <a:off x="7378958" y="2780910"/>
            <a:ext cx="3794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/>
              <a:t>60% for training</a:t>
            </a:r>
            <a:r>
              <a:rPr lang="zh-CN" altLang="en-US" dirty="0"/>
              <a:t>, </a:t>
            </a:r>
            <a:r>
              <a:rPr lang="zh-CN" altLang="en-US" b="1" dirty="0"/>
              <a:t>10% for validation </a:t>
            </a:r>
            <a:r>
              <a:rPr lang="zh-CN" altLang="en-US" dirty="0"/>
              <a:t>and the remaining </a:t>
            </a:r>
            <a:r>
              <a:rPr lang="zh-CN" altLang="en-US" b="1" dirty="0"/>
              <a:t>30% for testing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378958" y="2074469"/>
            <a:ext cx="2544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FF0000"/>
                </a:solidFill>
              </a:rPr>
              <a:t>188K data points </a:t>
            </a:r>
            <a:r>
              <a:rPr lang="zh-CN" altLang="en-US" dirty="0"/>
              <a:t>of nets </a:t>
            </a:r>
          </a:p>
        </p:txBody>
      </p:sp>
    </p:spTree>
    <p:extLst>
      <p:ext uri="{BB962C8B-B14F-4D97-AF65-F5344CB8AC3E}">
        <p14:creationId xmlns:p14="http://schemas.microsoft.com/office/powerpoint/2010/main" val="7438184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Modeling flow: ANN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97280" y="2306194"/>
            <a:ext cx="379423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sz="2000" b="1" dirty="0"/>
              <a:t>One input and one output.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sz="2000" b="1" dirty="0"/>
              <a:t>Two hidden layers</a:t>
            </a:r>
            <a:r>
              <a:rPr lang="en-US" altLang="zh-CN" sz="2000" dirty="0"/>
              <a:t>. Each hidden layer has up to twice the number of neurons as the number (24) of input parameters (12).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sz="2000" b="1" dirty="0"/>
              <a:t>Five-fold cross validation </a:t>
            </a:r>
            <a:r>
              <a:rPr lang="en-US" altLang="zh-CN" sz="2000" dirty="0"/>
              <a:t>to avoid overfitting.</a:t>
            </a:r>
            <a:endParaRPr lang="zh-CN" altLang="en-US" sz="20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1514" y="2119156"/>
            <a:ext cx="7162314" cy="402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87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Modeling flow: SVM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2263746"/>
                <a:ext cx="10058400" cy="4023360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Radial Basis Function </a:t>
                </a:r>
                <a:r>
                  <a:rPr lang="en-US" altLang="zh-CN" b="1" dirty="0"/>
                  <a:t>(RBF) kernel </a:t>
                </a:r>
                <a:r>
                  <a:rPr lang="en-US" altLang="zh-CN" dirty="0"/>
                  <a:t>/ Gaussian kernel</a:t>
                </a:r>
              </a:p>
              <a:p>
                <a:pPr>
                  <a:buFont typeface="Wingdings" panose="05000000000000000000" pitchFamily="2" charset="2"/>
                  <a:buChar char="l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b="0" i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⁡(−</m:t>
                    </m:r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‖"/>
                            <m:endChr m:val="‖"/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en-US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dirty="0"/>
              </a:p>
              <a:p>
                <a:pPr>
                  <a:buFont typeface="Wingdings" panose="05000000000000000000" pitchFamily="2" charset="2"/>
                  <a:buChar char="l"/>
                </a:pPr>
                <a:r>
                  <a:rPr lang="en-US" altLang="zh-CN" dirty="0"/>
                  <a:t>Gamma value: </a:t>
                </a:r>
                <a:r>
                  <a:rPr lang="en-US" altLang="zh-CN" b="1" dirty="0"/>
                  <a:t>the inverse of the number of the parameters</a:t>
                </a:r>
              </a:p>
              <a:p>
                <a:pPr>
                  <a:buFont typeface="Wingdings" panose="05000000000000000000" pitchFamily="2" charset="2"/>
                  <a:buChar char="l"/>
                </a:pPr>
                <a:r>
                  <a:rPr lang="en-US" altLang="zh-CN" b="1" dirty="0"/>
                  <a:t>Five-fold cross validation </a:t>
                </a:r>
                <a:r>
                  <a:rPr lang="en-US" altLang="zh-CN" dirty="0"/>
                  <a:t>to avoid overfitting 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2263746"/>
                <a:ext cx="10058400" cy="4023360"/>
              </a:xfrm>
              <a:blipFill rotWithShape="0">
                <a:blip r:embed="rId2"/>
                <a:stretch>
                  <a:fillRect l="-1455" t="-15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821" y="2251400"/>
            <a:ext cx="3400860" cy="2621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94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Modeling flow: HSM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2"/>
          <a:stretch/>
        </p:blipFill>
        <p:spPr>
          <a:xfrm>
            <a:off x="1097280" y="1986455"/>
            <a:ext cx="6281678" cy="414633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6901542" y="4378124"/>
            <a:ext cx="50509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A. B. Kahng, B. Lin and S. Nath, “</a:t>
            </a:r>
            <a:r>
              <a:rPr lang="zh-CN" altLang="en-US" i="1" dirty="0"/>
              <a:t>Enhanced Metamodeling Techniques for High-Dimensional IC Design Estimation Problems</a:t>
            </a:r>
            <a:r>
              <a:rPr lang="zh-CN" altLang="en-US" dirty="0"/>
              <a:t>”, Proc. DATE, 2013, pp. 1861-1866.</a:t>
            </a:r>
          </a:p>
        </p:txBody>
      </p:sp>
      <p:sp>
        <p:nvSpPr>
          <p:cNvPr id="6" name="右箭头 5"/>
          <p:cNvSpPr/>
          <p:nvPr/>
        </p:nvSpPr>
        <p:spPr>
          <a:xfrm>
            <a:off x="6217920" y="4808471"/>
            <a:ext cx="587828" cy="33963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045377" y="1986455"/>
            <a:ext cx="411030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Use Hybrid Surrogate Modeling (HSM) to </a:t>
            </a:r>
            <a:r>
              <a:rPr lang="en-US" altLang="zh-CN" sz="2000" b="1" dirty="0"/>
              <a:t>combine the predicted values </a:t>
            </a:r>
            <a:r>
              <a:rPr lang="en-US" altLang="zh-CN" sz="2000" dirty="0"/>
              <a:t>from the ANN and SVM models and </a:t>
            </a:r>
            <a:r>
              <a:rPr lang="en-US" altLang="zh-CN" sz="2000" b="1" dirty="0"/>
              <a:t>obtain the final predictions.</a:t>
            </a:r>
            <a:endParaRPr lang="zh-CN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26903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Outline</a:t>
            </a:r>
            <a:endParaRPr lang="zh-CN" altLang="en-US" sz="48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910959" y="1560786"/>
            <a:ext cx="6492240" cy="3388010"/>
          </a:xfrm>
        </p:spPr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Related works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Modeling methodology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Experiments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zh-CN" altLang="en-US" sz="3200" dirty="0"/>
          </a:p>
          <a:p>
            <a:endParaRPr lang="zh-CN" altLang="en-US" sz="3200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583324" y="3026981"/>
            <a:ext cx="287425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7829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Experimental setup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1954839"/>
            <a:ext cx="5915384" cy="2950924"/>
          </a:xfrm>
        </p:spPr>
      </p:pic>
      <p:sp>
        <p:nvSpPr>
          <p:cNvPr id="5" name="文本框 4"/>
          <p:cNvSpPr txBox="1"/>
          <p:nvPr/>
        </p:nvSpPr>
        <p:spPr>
          <a:xfrm>
            <a:off x="7412079" y="5123242"/>
            <a:ext cx="3344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illustration of an artificial testcase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16" y="2016068"/>
            <a:ext cx="5870764" cy="310717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519005" y="5123242"/>
            <a:ext cx="371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Key parameters swept in experiments</a:t>
            </a:r>
          </a:p>
        </p:txBody>
      </p:sp>
      <p:sp>
        <p:nvSpPr>
          <p:cNvPr id="8" name="椭圆 7"/>
          <p:cNvSpPr/>
          <p:nvPr/>
        </p:nvSpPr>
        <p:spPr>
          <a:xfrm>
            <a:off x="5229636" y="2522483"/>
            <a:ext cx="650902" cy="2049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4357278" y="3617912"/>
            <a:ext cx="650902" cy="2049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357278" y="4742058"/>
            <a:ext cx="650902" cy="2049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0100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 I  : Accuracy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2079014"/>
            <a:ext cx="4787669" cy="3706931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580287" y="4441860"/>
            <a:ext cx="4351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Worst-case absolute error of 7.0ps (8.8%)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Range of errors is 11.3ps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Average absolute error of 0.7ps (0.6%)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6621516" y="2376657"/>
            <a:ext cx="5062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Incremental transition time prediction</a:t>
            </a:r>
            <a:endParaRPr lang="zh-CN" altLang="en-US" sz="24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6621516" y="3286148"/>
            <a:ext cx="3547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Black line: ideal correlation</a:t>
            </a:r>
          </a:p>
          <a:p>
            <a:r>
              <a:rPr lang="en-US" altLang="zh-CN" dirty="0"/>
              <a:t>Red circle: experimental data points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23712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 I  : Accuracy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6580287" y="4441860"/>
            <a:ext cx="44684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Worst-case absolute error of 5.2ps (15.7%)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Range of errors is 9.8ps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Average absolute error of 1.2ps (1.1%)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6621516" y="2376657"/>
            <a:ext cx="3974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Incremental delays Prediction</a:t>
            </a:r>
            <a:endParaRPr lang="zh-CN" altLang="en-US" sz="2400" b="1" dirty="0"/>
          </a:p>
        </p:txBody>
      </p:sp>
      <p:sp>
        <p:nvSpPr>
          <p:cNvPr id="9" name="文本框 8"/>
          <p:cNvSpPr txBox="1"/>
          <p:nvPr/>
        </p:nvSpPr>
        <p:spPr>
          <a:xfrm>
            <a:off x="6621516" y="3286148"/>
            <a:ext cx="3547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Black line: ideal correlation</a:t>
            </a:r>
          </a:p>
          <a:p>
            <a:r>
              <a:rPr lang="en-US" altLang="zh-CN" dirty="0"/>
              <a:t>Red circle: experimental data points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3" r="4465"/>
          <a:stretch/>
        </p:blipFill>
        <p:spPr>
          <a:xfrm>
            <a:off x="1097281" y="2207171"/>
            <a:ext cx="4671417" cy="366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7199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 I  : Accuracy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6102404" y="5681736"/>
            <a:ext cx="4351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Worst-case absolute error of 8.2ps (6.9%)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Average absolute error of 1.7ps (1.4%)</a:t>
            </a:r>
            <a:endParaRPr lang="zh-CN" altLang="en-US" dirty="0"/>
          </a:p>
        </p:txBody>
      </p:sp>
      <p:sp>
        <p:nvSpPr>
          <p:cNvPr id="8" name="文本框 7"/>
          <p:cNvSpPr txBox="1"/>
          <p:nvPr/>
        </p:nvSpPr>
        <p:spPr>
          <a:xfrm>
            <a:off x="1766581" y="5883034"/>
            <a:ext cx="42059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SI-aware path delays Prediction</a:t>
            </a:r>
            <a:endParaRPr lang="zh-CN" altLang="en-US" sz="24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962" y="2049517"/>
            <a:ext cx="4927579" cy="375219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80" y="2098382"/>
            <a:ext cx="4531897" cy="359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3073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Experiment II : Robustness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" y="1925854"/>
            <a:ext cx="4837365" cy="4017745"/>
          </a:xfrm>
        </p:spPr>
      </p:pic>
      <p:sp>
        <p:nvSpPr>
          <p:cNvPr id="5" name="文本框 4"/>
          <p:cNvSpPr txBox="1"/>
          <p:nvPr/>
        </p:nvSpPr>
        <p:spPr>
          <a:xfrm>
            <a:off x="6448097" y="1925854"/>
            <a:ext cx="47075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New implementation of</a:t>
            </a:r>
            <a:r>
              <a:rPr lang="en-US" altLang="zh-CN" sz="2000" i="1" dirty="0"/>
              <a:t> jpeg_encoder </a:t>
            </a:r>
            <a:r>
              <a:rPr lang="en-US" altLang="zh-CN" sz="2000" dirty="0"/>
              <a:t>signed off with </a:t>
            </a:r>
            <a:r>
              <a:rPr lang="en-US" altLang="zh-CN" sz="2000" b="1" dirty="0"/>
              <a:t>different clock period, and utilization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  <p:sp>
        <p:nvSpPr>
          <p:cNvPr id="6" name="右箭头 5"/>
          <p:cNvSpPr/>
          <p:nvPr/>
        </p:nvSpPr>
        <p:spPr>
          <a:xfrm>
            <a:off x="6448097" y="3312129"/>
            <a:ext cx="772511" cy="331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891714" y="3123723"/>
            <a:ext cx="30180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Different C</a:t>
            </a:r>
            <a:r>
              <a:rPr lang="en-US" altLang="zh-CN" sz="2000" baseline="-25000" dirty="0"/>
              <a:t>c</a:t>
            </a:r>
            <a:r>
              <a:rPr lang="en-US" altLang="zh-CN" sz="2000" dirty="0"/>
              <a:t>, R</a:t>
            </a:r>
            <a:r>
              <a:rPr lang="en-US" altLang="zh-CN" sz="2000" baseline="-25000" dirty="0"/>
              <a:t>w</a:t>
            </a:r>
            <a:r>
              <a:rPr lang="en-US" altLang="zh-CN" sz="2000" dirty="0"/>
              <a:t>, driver size and other parameters…</a:t>
            </a:r>
            <a:endParaRPr lang="zh-CN" altLang="en-US" sz="2000" dirty="0"/>
          </a:p>
        </p:txBody>
      </p:sp>
      <p:sp>
        <p:nvSpPr>
          <p:cNvPr id="8" name="右箭头 7"/>
          <p:cNvSpPr/>
          <p:nvPr/>
        </p:nvSpPr>
        <p:spPr>
          <a:xfrm>
            <a:off x="6448097" y="4013816"/>
            <a:ext cx="772511" cy="3310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7891714" y="4008571"/>
            <a:ext cx="3018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“unseen” data point</a:t>
            </a:r>
            <a:endParaRPr lang="zh-CN" altLang="en-US" sz="2400" dirty="0"/>
          </a:p>
        </p:txBody>
      </p:sp>
      <p:sp>
        <p:nvSpPr>
          <p:cNvPr id="10" name="文本框 9"/>
          <p:cNvSpPr txBox="1"/>
          <p:nvPr/>
        </p:nvSpPr>
        <p:spPr>
          <a:xfrm>
            <a:off x="6448097" y="5297268"/>
            <a:ext cx="4418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Worst-case absolute error is 7.0ps (12.3%)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zh-CN" dirty="0"/>
              <a:t>Average absolute error is 1.6ps (2.6%)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565390" y="527903"/>
            <a:ext cx="1202264" cy="432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135100" y="527903"/>
            <a:ext cx="1080000" cy="432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775100" y="527903"/>
            <a:ext cx="360000" cy="43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619500" y="527903"/>
            <a:ext cx="2160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184852" y="590014"/>
            <a:ext cx="1024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Training set</a:t>
            </a:r>
            <a:endParaRPr lang="zh-CN" altLang="en-US" sz="1400" dirty="0"/>
          </a:p>
        </p:txBody>
      </p:sp>
      <p:sp>
        <p:nvSpPr>
          <p:cNvPr id="15" name="文本框 14"/>
          <p:cNvSpPr txBox="1"/>
          <p:nvPr/>
        </p:nvSpPr>
        <p:spPr>
          <a:xfrm>
            <a:off x="5357984" y="65513"/>
            <a:ext cx="1178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Validation set</a:t>
            </a:r>
            <a:endParaRPr lang="zh-CN" altLang="en-US" sz="1400" dirty="0"/>
          </a:p>
        </p:txBody>
      </p:sp>
      <p:sp>
        <p:nvSpPr>
          <p:cNvPr id="16" name="文本框 15"/>
          <p:cNvSpPr txBox="1"/>
          <p:nvPr/>
        </p:nvSpPr>
        <p:spPr>
          <a:xfrm>
            <a:off x="6196283" y="590014"/>
            <a:ext cx="95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Testing set</a:t>
            </a:r>
            <a:endParaRPr lang="zh-CN" altLang="en-US" sz="1400" dirty="0"/>
          </a:p>
        </p:txBody>
      </p:sp>
      <p:cxnSp>
        <p:nvCxnSpPr>
          <p:cNvPr id="20" name="直接箭头连接符 19"/>
          <p:cNvCxnSpPr>
            <a:stCxn id="15" idx="2"/>
            <a:endCxn id="12" idx="0"/>
          </p:cNvCxnSpPr>
          <p:nvPr/>
        </p:nvCxnSpPr>
        <p:spPr>
          <a:xfrm>
            <a:off x="5947345" y="373290"/>
            <a:ext cx="7755" cy="1546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7565390" y="586719"/>
            <a:ext cx="1251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“Unseen” data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2349862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2161044"/>
            <a:ext cx="10058400" cy="40233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800" dirty="0"/>
              <a:t>Non-SI to SI: </a:t>
            </a:r>
            <a:r>
              <a:rPr lang="en-US" altLang="zh-CN" sz="2800" b="1" dirty="0">
                <a:solidFill>
                  <a:srgbClr val="FF0000"/>
                </a:solidFill>
              </a:rPr>
              <a:t>Cost and runtime savings </a:t>
            </a:r>
            <a:r>
              <a:rPr lang="en-US" altLang="zh-CN" sz="2800" dirty="0"/>
              <a:t>for </a:t>
            </a:r>
            <a:r>
              <a:rPr lang="en-US" altLang="zh-CN" sz="2800" dirty="0" err="1"/>
              <a:t>SoC</a:t>
            </a:r>
            <a:r>
              <a:rPr lang="en-US" altLang="zh-CN" sz="2800" dirty="0"/>
              <a:t> design.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800" b="1" dirty="0">
                <a:solidFill>
                  <a:srgbClr val="FF0000"/>
                </a:solidFill>
              </a:rPr>
              <a:t>Analysis of </a:t>
            </a:r>
            <a:r>
              <a:rPr lang="en-US" altLang="zh-CN" sz="2800" dirty="0">
                <a:solidFill>
                  <a:srgbClr val="FF0000"/>
                </a:solidFill>
              </a:rPr>
              <a:t>electrical, logic structure and layout </a:t>
            </a:r>
            <a:r>
              <a:rPr lang="en-US" altLang="zh-CN" sz="2800" b="1" dirty="0">
                <a:solidFill>
                  <a:srgbClr val="FF0000"/>
                </a:solidFill>
              </a:rPr>
              <a:t>parameters </a:t>
            </a:r>
            <a:r>
              <a:rPr lang="en-US" altLang="zh-CN" sz="2800" dirty="0"/>
              <a:t>that cause timing in non-SI mode to diverge from that in SI mode.</a:t>
            </a:r>
          </a:p>
          <a:p>
            <a:pPr>
              <a:buFont typeface="Wingdings" panose="05000000000000000000" pitchFamily="2" charset="2"/>
              <a:buChar char="l"/>
            </a:pPr>
            <a:r>
              <a:rPr lang="en-US" altLang="zh-CN" sz="2800" dirty="0"/>
              <a:t>Provide a </a:t>
            </a:r>
            <a:r>
              <a:rPr lang="en-US" altLang="zh-CN" sz="2800" b="1" dirty="0">
                <a:solidFill>
                  <a:srgbClr val="FF0000"/>
                </a:solidFill>
              </a:rPr>
              <a:t>machine learning-based methodology </a:t>
            </a:r>
            <a:r>
              <a:rPr lang="en-US" altLang="zh-CN" sz="2800" dirty="0"/>
              <a:t>that can accurately model incremental delay due to SI, and SI-aware path delay. (And more accurate than previous work.)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7455572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288219" y="2380593"/>
            <a:ext cx="370646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Monotype Corsiva" panose="03010101010201010101" pitchFamily="66" charset="0"/>
              </a:rPr>
              <a:t>Thanks!</a:t>
            </a:r>
            <a:endParaRPr lang="zh-CN" altLang="en-US" sz="9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608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88219" y="2380593"/>
            <a:ext cx="37555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>
                <a:latin typeface="+mj-lt"/>
              </a:rPr>
              <a:t>Backup</a:t>
            </a:r>
            <a:endParaRPr lang="zh-CN" altLang="en-US" sz="9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622140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2124" y="0"/>
            <a:ext cx="6701697" cy="276597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548" y="3432748"/>
            <a:ext cx="6018850" cy="2796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1438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Models of Han (2014)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298" y="2175934"/>
            <a:ext cx="4487182" cy="356446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39298" y="5740400"/>
            <a:ext cx="4487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/>
              <a:t>Actual SI-aware path delays, versus predicted path delays using models of Han</a:t>
            </a:r>
            <a:endParaRPr lang="zh-CN" altLang="en-US" sz="1600" dirty="0"/>
          </a:p>
        </p:txBody>
      </p:sp>
      <p:sp>
        <p:nvSpPr>
          <p:cNvPr id="8" name="文本框 7"/>
          <p:cNvSpPr txBox="1"/>
          <p:nvPr/>
        </p:nvSpPr>
        <p:spPr>
          <a:xfrm>
            <a:off x="8111039" y="3727334"/>
            <a:ext cx="2380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How to improve?</a:t>
            </a:r>
            <a:endParaRPr lang="zh-CN" altLang="en-US" sz="2400" b="1" dirty="0"/>
          </a:p>
        </p:txBody>
      </p:sp>
      <p:sp>
        <p:nvSpPr>
          <p:cNvPr id="9" name="下箭头 8"/>
          <p:cNvSpPr/>
          <p:nvPr/>
        </p:nvSpPr>
        <p:spPr>
          <a:xfrm rot="16200000">
            <a:off x="6931743" y="3556857"/>
            <a:ext cx="374033" cy="8026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6199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Background </a:t>
            </a:r>
            <a:r>
              <a:rPr lang="en-US" altLang="zh-CN" sz="2800" dirty="0"/>
              <a:t>(for myself)</a:t>
            </a:r>
            <a:endParaRPr lang="zh-CN" alt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97837"/>
            <a:ext cx="10058400" cy="196952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800" dirty="0"/>
              <a:t>Why SI?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2400" dirty="0"/>
              <a:t>In nanometer technologies, the noise can impact in terms of </a:t>
            </a:r>
            <a:r>
              <a:rPr lang="en-US" altLang="zh-CN" sz="2400" b="1" dirty="0">
                <a:solidFill>
                  <a:srgbClr val="FF0000"/>
                </a:solidFill>
              </a:rPr>
              <a:t>functionality</a:t>
            </a:r>
            <a:r>
              <a:rPr lang="en-US" altLang="zh-CN" sz="2400" dirty="0"/>
              <a:t> or in terms of </a:t>
            </a:r>
            <a:r>
              <a:rPr lang="en-US" altLang="zh-CN" sz="2400" b="1" dirty="0">
                <a:solidFill>
                  <a:srgbClr val="FF0000"/>
                </a:solidFill>
              </a:rPr>
              <a:t>timing</a:t>
            </a:r>
            <a:r>
              <a:rPr lang="en-US" altLang="zh-CN" sz="2400" dirty="0"/>
              <a:t> of the devices.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2400" dirty="0"/>
              <a:t>The crosstalk noise refers to unintentional coupling of activity between two or more signals. 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2400" dirty="0"/>
              <a:t>This results in switching activity on a net to cause </a:t>
            </a:r>
            <a:r>
              <a:rPr lang="en-US" altLang="zh-CN" sz="2400" b="1" dirty="0">
                <a:solidFill>
                  <a:srgbClr val="FF0000"/>
                </a:solidFill>
              </a:rPr>
              <a:t>unintentional effects </a:t>
            </a:r>
            <a:r>
              <a:rPr lang="en-US" altLang="zh-CN" sz="2400" dirty="0"/>
              <a:t>on the coupled signals.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097280" y="4889988"/>
            <a:ext cx="98353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/>
              <a:t>Signal integrity plays an important role in the deep submicron technologies.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8505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 mode vs. non-SI mode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1046" y="385113"/>
            <a:ext cx="10058400" cy="47739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en-US" altLang="zh-CN" sz="2400" dirty="0"/>
              <a:t>Accurate signoff timing analysis: use </a:t>
            </a:r>
            <a:r>
              <a:rPr lang="en-US" altLang="zh-CN" sz="2400" b="1" dirty="0"/>
              <a:t>SI mode</a:t>
            </a:r>
            <a:r>
              <a:rPr lang="en-US" altLang="zh-CN" sz="2400" dirty="0"/>
              <a:t> in signoff timing tools.</a:t>
            </a:r>
          </a:p>
          <a:p>
            <a:endParaRPr lang="zh-CN" altLang="en-US" sz="2400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00" t="4251" r="6002" b="4534"/>
          <a:stretch/>
        </p:blipFill>
        <p:spPr>
          <a:xfrm>
            <a:off x="1550509" y="1819415"/>
            <a:ext cx="5305331" cy="4128380"/>
          </a:xfrm>
          <a:prstGeom prst="rect">
            <a:avLst/>
          </a:prstGeom>
        </p:spPr>
      </p:pic>
      <p:cxnSp>
        <p:nvCxnSpPr>
          <p:cNvPr id="5" name="Straight Arrow Connector 8"/>
          <p:cNvCxnSpPr/>
          <p:nvPr/>
        </p:nvCxnSpPr>
        <p:spPr>
          <a:xfrm>
            <a:off x="5184722" y="2941478"/>
            <a:ext cx="0" cy="1752600"/>
          </a:xfrm>
          <a:prstGeom prst="straightConnector1">
            <a:avLst/>
          </a:prstGeom>
          <a:ln w="317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9"/>
          <p:cNvSpPr txBox="1"/>
          <p:nvPr/>
        </p:nvSpPr>
        <p:spPr>
          <a:xfrm>
            <a:off x="5260921" y="3932718"/>
            <a:ext cx="85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>
                <a:solidFill>
                  <a:srgbClr val="FF0000"/>
                </a:solidFill>
              </a:rPr>
              <a:t>81ps</a:t>
            </a:r>
          </a:p>
        </p:txBody>
      </p:sp>
      <p:sp>
        <p:nvSpPr>
          <p:cNvPr id="7" name="TextBox 10"/>
          <p:cNvSpPr txBox="1"/>
          <p:nvPr/>
        </p:nvSpPr>
        <p:spPr>
          <a:xfrm>
            <a:off x="2822522" y="5846603"/>
            <a:ext cx="2743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Path slack in SI Mode (ns)</a:t>
            </a:r>
          </a:p>
        </p:txBody>
      </p:sp>
      <p:sp>
        <p:nvSpPr>
          <p:cNvPr id="8" name="TextBox 11"/>
          <p:cNvSpPr txBox="1"/>
          <p:nvPr/>
        </p:nvSpPr>
        <p:spPr>
          <a:xfrm>
            <a:off x="1097280" y="2349985"/>
            <a:ext cx="461665" cy="301922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Path Slack in Non-SI Mode (ns)</a:t>
            </a:r>
          </a:p>
        </p:txBody>
      </p:sp>
      <p:sp>
        <p:nvSpPr>
          <p:cNvPr id="11" name="矩形 10"/>
          <p:cNvSpPr/>
          <p:nvPr/>
        </p:nvSpPr>
        <p:spPr>
          <a:xfrm>
            <a:off x="7309069" y="2025356"/>
            <a:ext cx="38583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dirty="0"/>
              <a:t>The path slack can differ by up to 81ps between SI and non-SI analyses.</a:t>
            </a:r>
          </a:p>
          <a:p>
            <a:endParaRPr lang="en-US" altLang="zh-CN" sz="2000" dirty="0"/>
          </a:p>
          <a:p>
            <a:endParaRPr lang="en-US" altLang="zh-CN" sz="2000" dirty="0"/>
          </a:p>
          <a:p>
            <a:r>
              <a:rPr lang="zh-CN" altLang="en-US" sz="2000" dirty="0"/>
              <a:t>Path slack divergence in SI and non-SI analyses with clock period 1.0ns, as reported by a commercial timer in 28nm FDSOI technology.</a:t>
            </a:r>
          </a:p>
        </p:txBody>
      </p:sp>
    </p:spTree>
    <p:extLst>
      <p:ext uri="{BB962C8B-B14F-4D97-AF65-F5344CB8AC3E}">
        <p14:creationId xmlns:p14="http://schemas.microsoft.com/office/powerpoint/2010/main" val="3328660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6038173" cy="1450757"/>
          </a:xfrm>
        </p:spPr>
        <p:txBody>
          <a:bodyPr/>
          <a:lstStyle/>
          <a:p>
            <a:r>
              <a:rPr lang="en-US" altLang="zh-CN" dirty="0"/>
              <a:t>However…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2054255"/>
            <a:ext cx="10080472" cy="4023360"/>
          </a:xfrm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l"/>
            </a:pPr>
            <a:r>
              <a:rPr lang="en-US" altLang="zh-CN" sz="2800" b="1" dirty="0"/>
              <a:t>High STA licenses fees</a:t>
            </a:r>
            <a:r>
              <a:rPr lang="en-US" altLang="zh-CN" sz="2800" dirty="0"/>
              <a:t>:</a:t>
            </a:r>
          </a:p>
          <a:p>
            <a:pPr marL="566928" lvl="3" indent="0">
              <a:buNone/>
            </a:pPr>
            <a:r>
              <a:rPr lang="en-US" altLang="zh-CN" sz="2400" dirty="0"/>
              <a:t>The cost of one license of a timing tool with SI mode analysis enabled is typically </a:t>
            </a:r>
            <a:r>
              <a:rPr lang="en-US" altLang="zh-CN" sz="2400" b="1" dirty="0">
                <a:solidFill>
                  <a:srgbClr val="FF0000"/>
                </a:solidFill>
              </a:rPr>
              <a:t>several times </a:t>
            </a:r>
            <a:r>
              <a:rPr lang="en-US" altLang="zh-CN" sz="2400" dirty="0"/>
              <a:t>the cost of a default (with no SI analysis capability) license. </a:t>
            </a:r>
          </a:p>
          <a:p>
            <a:pPr lvl="1">
              <a:buFont typeface="Wingdings" panose="05000000000000000000" pitchFamily="2" charset="2"/>
              <a:buChar char="l"/>
            </a:pPr>
            <a:r>
              <a:rPr lang="en-US" altLang="zh-CN" sz="2800" b="1" dirty="0"/>
              <a:t>Long runtime:</a:t>
            </a:r>
          </a:p>
          <a:p>
            <a:pPr marL="566928" lvl="3" indent="0">
              <a:buNone/>
            </a:pPr>
            <a:r>
              <a:rPr lang="en-US" altLang="zh-CN" sz="2400" dirty="0"/>
              <a:t>The runtime for SI-aware timing analysis on the top-10K paths can be up to </a:t>
            </a:r>
            <a:r>
              <a:rPr lang="en-US" altLang="zh-CN" sz="2400" b="1" dirty="0">
                <a:solidFill>
                  <a:srgbClr val="FF0000"/>
                </a:solidFill>
              </a:rPr>
              <a:t>3 longer</a:t>
            </a:r>
            <a:r>
              <a:rPr lang="en-US" altLang="zh-CN" sz="2400" b="1" dirty="0"/>
              <a:t> </a:t>
            </a:r>
            <a:r>
              <a:rPr lang="en-US" altLang="zh-CN" sz="2400" dirty="0"/>
              <a:t>than the runtime of non-SI analysis on designs.</a:t>
            </a:r>
          </a:p>
          <a:p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4114315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In this work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2073044"/>
            <a:ext cx="5154209" cy="4023360"/>
          </a:xfrm>
        </p:spPr>
        <p:txBody>
          <a:bodyPr>
            <a:normAutofit/>
          </a:bodyPr>
          <a:lstStyle/>
          <a:p>
            <a:pPr marL="342900" lvl="1" indent="-34290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l"/>
            </a:pPr>
            <a:r>
              <a:rPr lang="en-US" altLang="zh-CN" sz="2400" dirty="0"/>
              <a:t>Use ML-based predictors of timing in </a:t>
            </a:r>
            <a:r>
              <a:rPr lang="en-US" altLang="zh-CN" sz="2400" b="1" dirty="0"/>
              <a:t>SI mode </a:t>
            </a:r>
            <a:r>
              <a:rPr lang="en-US" altLang="zh-CN" sz="2400" dirty="0"/>
              <a:t>based on timing reports </a:t>
            </a:r>
            <a:r>
              <a:rPr lang="en-US" altLang="zh-CN" sz="2400" b="1" dirty="0"/>
              <a:t>from Non-SI mode</a:t>
            </a:r>
            <a:r>
              <a:rPr lang="en-US" altLang="zh-CN" sz="2400" dirty="0"/>
              <a:t>.</a:t>
            </a:r>
          </a:p>
          <a:p>
            <a:pPr marL="342900" lvl="1" indent="-34290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l"/>
            </a:pPr>
            <a:endParaRPr lang="en-US" altLang="zh-CN" sz="2400" dirty="0"/>
          </a:p>
          <a:p>
            <a:pPr marL="342900" lvl="1" indent="-34290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l"/>
            </a:pPr>
            <a:r>
              <a:rPr lang="en-US" altLang="zh-CN" sz="2400" dirty="0"/>
              <a:t>SI analysis without SI tools.</a:t>
            </a:r>
          </a:p>
          <a:p>
            <a:pPr marL="52578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2000" dirty="0"/>
              <a:t>Save money</a:t>
            </a:r>
          </a:p>
          <a:p>
            <a:pPr marL="52578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2000" dirty="0"/>
              <a:t>Save runtime</a:t>
            </a:r>
          </a:p>
          <a:p>
            <a:pPr marL="525780" lvl="2" indent="-342900">
              <a:spcBef>
                <a:spcPts val="1200"/>
              </a:spcBef>
              <a:spcAft>
                <a:spcPts val="200"/>
              </a:spcAft>
              <a:buSzPct val="100000"/>
              <a:buFont typeface="Wingdings" panose="05000000000000000000" pitchFamily="2" charset="2"/>
              <a:buChar char="Ø"/>
            </a:pPr>
            <a:r>
              <a:rPr lang="en-US" altLang="zh-CN" sz="2000" dirty="0"/>
              <a:t>Get accuracy</a:t>
            </a:r>
          </a:p>
          <a:p>
            <a:endParaRPr lang="zh-CN" altLang="en-US" sz="2400" dirty="0"/>
          </a:p>
        </p:txBody>
      </p:sp>
      <p:sp>
        <p:nvSpPr>
          <p:cNvPr id="5" name="文本框 4"/>
          <p:cNvSpPr txBox="1"/>
          <p:nvPr/>
        </p:nvSpPr>
        <p:spPr>
          <a:xfrm>
            <a:off x="7572685" y="3503362"/>
            <a:ext cx="274382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2400" dirty="0"/>
              <a:t>Non-SI timing report</a:t>
            </a:r>
            <a:endParaRPr lang="zh-CN" altLang="en-US" sz="2400" dirty="0"/>
          </a:p>
        </p:txBody>
      </p:sp>
      <p:sp>
        <p:nvSpPr>
          <p:cNvPr id="6" name="文本框 5"/>
          <p:cNvSpPr txBox="1"/>
          <p:nvPr/>
        </p:nvSpPr>
        <p:spPr>
          <a:xfrm>
            <a:off x="7097523" y="4510481"/>
            <a:ext cx="3694153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2400" dirty="0"/>
              <a:t>Machine learning predictors</a:t>
            </a:r>
            <a:endParaRPr lang="zh-CN" altLang="en-US" sz="2400" dirty="0"/>
          </a:p>
        </p:txBody>
      </p:sp>
      <p:sp>
        <p:nvSpPr>
          <p:cNvPr id="7" name="文本框 6"/>
          <p:cNvSpPr txBox="1"/>
          <p:nvPr/>
        </p:nvSpPr>
        <p:spPr>
          <a:xfrm>
            <a:off x="7881264" y="5515803"/>
            <a:ext cx="212667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2400" dirty="0"/>
              <a:t>SI timing report</a:t>
            </a:r>
            <a:endParaRPr lang="zh-CN" altLang="en-US" sz="2400" dirty="0"/>
          </a:p>
        </p:txBody>
      </p:sp>
      <p:cxnSp>
        <p:nvCxnSpPr>
          <p:cNvPr id="8" name="直接箭头连接符 7"/>
          <p:cNvCxnSpPr>
            <a:stCxn id="5" idx="2"/>
            <a:endCxn id="6" idx="0"/>
          </p:cNvCxnSpPr>
          <p:nvPr/>
        </p:nvCxnSpPr>
        <p:spPr>
          <a:xfrm>
            <a:off x="8944599" y="3965027"/>
            <a:ext cx="1" cy="5454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>
            <a:stCxn id="6" idx="2"/>
            <a:endCxn id="7" idx="0"/>
          </p:cNvCxnSpPr>
          <p:nvPr/>
        </p:nvCxnSpPr>
        <p:spPr>
          <a:xfrm>
            <a:off x="8944600" y="4972146"/>
            <a:ext cx="0" cy="5436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7598044" y="2568013"/>
            <a:ext cx="269311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2400" dirty="0"/>
              <a:t>Post P &amp; R Database</a:t>
            </a:r>
            <a:endParaRPr lang="zh-CN" altLang="en-US" sz="2400" dirty="0"/>
          </a:p>
        </p:txBody>
      </p:sp>
      <p:cxnSp>
        <p:nvCxnSpPr>
          <p:cNvPr id="15" name="直接箭头连接符 14"/>
          <p:cNvCxnSpPr>
            <a:stCxn id="14" idx="2"/>
            <a:endCxn id="5" idx="0"/>
          </p:cNvCxnSpPr>
          <p:nvPr/>
        </p:nvCxnSpPr>
        <p:spPr>
          <a:xfrm>
            <a:off x="8944599" y="3029678"/>
            <a:ext cx="0" cy="473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6667500" y="3136900"/>
            <a:ext cx="4699000" cy="21844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527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Main Challenge: </a:t>
            </a:r>
            <a:r>
              <a:rPr lang="en-US" altLang="zh-CN" b="1" dirty="0"/>
              <a:t>non-SI to SI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1971859"/>
            <a:ext cx="10058400" cy="402336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zh-CN" dirty="0">
                <a:solidFill>
                  <a:schemeClr val="tx1"/>
                </a:solidFill>
              </a:rPr>
              <a:t>Several electrical, logic structure, and layout parameters;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>
                <a:solidFill>
                  <a:schemeClr val="tx1"/>
                </a:solidFill>
              </a:rPr>
              <a:t>Complex interactions between parameters;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>
                <a:solidFill>
                  <a:schemeClr val="tx1"/>
                </a:solidFill>
              </a:rPr>
              <a:t>Commercial STA tools is a black-box;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zh-CN" dirty="0">
                <a:solidFill>
                  <a:schemeClr val="tx1"/>
                </a:solidFill>
              </a:rPr>
              <a:t>…</a:t>
            </a:r>
          </a:p>
          <a:p>
            <a:pPr marL="457200" indent="-457200">
              <a:buFont typeface="+mj-lt"/>
              <a:buAutoNum type="arabicPeriod"/>
            </a:pPr>
            <a:endParaRPr lang="en-US" altLang="zh-CN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Example: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Path slack variation with clock period;</a:t>
            </a:r>
          </a:p>
          <a:p>
            <a:pPr marL="0" indent="0">
              <a:buNone/>
            </a:pPr>
            <a:r>
              <a:rPr lang="en-US" altLang="zh-CN" dirty="0">
                <a:solidFill>
                  <a:schemeClr val="tx1"/>
                </a:solidFill>
              </a:rPr>
              <a:t>Arc delay and incremental transition time variation with ground and coupling capacitances.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云形 3"/>
          <p:cNvSpPr/>
          <p:nvPr/>
        </p:nvSpPr>
        <p:spPr>
          <a:xfrm>
            <a:off x="7450783" y="2695904"/>
            <a:ext cx="3105807" cy="1828800"/>
          </a:xfrm>
          <a:prstGeom prst="cloud">
            <a:avLst/>
          </a:prstGeom>
          <a:solidFill>
            <a:srgbClr val="E48312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Commercial STA tools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504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Contributions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800" dirty="0"/>
              <a:t>Analyze multiple </a:t>
            </a:r>
            <a:r>
              <a:rPr lang="en-US" altLang="zh-CN" sz="2800" b="1" dirty="0">
                <a:solidFill>
                  <a:srgbClr val="FF0000"/>
                </a:solidFill>
              </a:rPr>
              <a:t>sources of timing divergence </a:t>
            </a:r>
            <a:r>
              <a:rPr lang="en-US" altLang="zh-CN" sz="2800" dirty="0"/>
              <a:t>between non-SI and SI mode;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800" dirty="0"/>
              <a:t>Develop 2 new </a:t>
            </a:r>
            <a:r>
              <a:rPr lang="en-US" altLang="zh-CN" sz="2800" b="1" dirty="0">
                <a:solidFill>
                  <a:srgbClr val="FF0000"/>
                </a:solidFill>
              </a:rPr>
              <a:t>machine learning-based models </a:t>
            </a:r>
            <a:r>
              <a:rPr lang="en-US" altLang="zh-CN" sz="2800" dirty="0"/>
              <a:t>for incremental transition time and delay due to SI;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zh-CN" sz="2800" dirty="0"/>
              <a:t>Accuracy and robustness of models.</a:t>
            </a:r>
          </a:p>
        </p:txBody>
      </p:sp>
    </p:spTree>
    <p:extLst>
      <p:ext uri="{BB962C8B-B14F-4D97-AF65-F5344CB8AC3E}">
        <p14:creationId xmlns:p14="http://schemas.microsoft.com/office/powerpoint/2010/main" val="3972738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Related works (I)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97280" y="2302933"/>
            <a:ext cx="10058400" cy="40663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3200" b="1" dirty="0"/>
              <a:t>Analytical SI delay models:</a:t>
            </a:r>
          </a:p>
          <a:p>
            <a:pPr marL="0" indent="0">
              <a:buNone/>
            </a:pPr>
            <a:r>
              <a:rPr lang="en-US" altLang="zh-CN" sz="2400" dirty="0"/>
              <a:t>1. </a:t>
            </a:r>
            <a:r>
              <a:rPr lang="en-US" altLang="zh-CN" sz="2400" dirty="0" err="1"/>
              <a:t>Sapatnekar</a:t>
            </a:r>
            <a:r>
              <a:rPr lang="en-US" altLang="zh-CN" sz="2400" dirty="0"/>
              <a:t> (2000)</a:t>
            </a:r>
          </a:p>
          <a:p>
            <a:pPr lvl="1"/>
            <a:r>
              <a:rPr lang="en-US" altLang="zh-CN" sz="2000" dirty="0"/>
              <a:t>Lumps coupling capacitance to ground with Miller coupling factor;</a:t>
            </a:r>
          </a:p>
          <a:p>
            <a:pPr lvl="1"/>
            <a:r>
              <a:rPr lang="en-US" altLang="zh-CN" sz="2000" dirty="0"/>
              <a:t>Uses an iterative algorithm to estimate the crosstalk delay on net.</a:t>
            </a:r>
          </a:p>
          <a:p>
            <a:pPr marL="0" indent="0">
              <a:buNone/>
            </a:pPr>
            <a:r>
              <a:rPr lang="en-US" altLang="zh-CN" sz="2400" dirty="0"/>
              <a:t>2. Xiao (2000)</a:t>
            </a:r>
          </a:p>
          <a:p>
            <a:pPr lvl="1"/>
            <a:r>
              <a:rPr lang="en-US" altLang="zh-CN" sz="2000" dirty="0"/>
              <a:t>Derive a two-pole model for RC interconnect noise waveform calculation with coupling capacitance.</a:t>
            </a:r>
          </a:p>
          <a:p>
            <a:pPr marL="201168" lvl="1" indent="0">
              <a:buNone/>
            </a:pPr>
            <a:endParaRPr lang="en-US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337701944"/>
      </p:ext>
    </p:extLst>
  </p:cSld>
  <p:clrMapOvr>
    <a:masterClrMapping/>
  </p:clrMapOvr>
</p:sld>
</file>

<file path=ppt/theme/theme1.xml><?xml version="1.0" encoding="utf-8"?>
<a:theme xmlns:a="http://schemas.openxmlformats.org/drawingml/2006/main" name="回顾">
  <a:themeElements>
    <a:clrScheme name="回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2745</TotalTime>
  <Words>1273</Words>
  <Application>Microsoft Office PowerPoint</Application>
  <PresentationFormat>宽屏</PresentationFormat>
  <Paragraphs>167</Paragraphs>
  <Slides>29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Monotype Corsiva</vt:lpstr>
      <vt:lpstr>NimbusRomNo9L</vt:lpstr>
      <vt:lpstr>Arial</vt:lpstr>
      <vt:lpstr>Calibri</vt:lpstr>
      <vt:lpstr>Calibri Light</vt:lpstr>
      <vt:lpstr>Cambria Math</vt:lpstr>
      <vt:lpstr>Wingdings</vt:lpstr>
      <vt:lpstr>回顾</vt:lpstr>
      <vt:lpstr>SI for Free:  Machine Learning of  Interconnect Coupling Delay and Transition Effects</vt:lpstr>
      <vt:lpstr>Outline</vt:lpstr>
      <vt:lpstr>Background (for myself)</vt:lpstr>
      <vt:lpstr>SI mode vs. non-SI mode</vt:lpstr>
      <vt:lpstr>However…</vt:lpstr>
      <vt:lpstr>In this work</vt:lpstr>
      <vt:lpstr>Main Challenge: non-SI to SI</vt:lpstr>
      <vt:lpstr>Contributions</vt:lpstr>
      <vt:lpstr>Related works (I)</vt:lpstr>
      <vt:lpstr>Related works (II)</vt:lpstr>
      <vt:lpstr>Modeling methodology</vt:lpstr>
      <vt:lpstr>Selection of parameters</vt:lpstr>
      <vt:lpstr>More parameters</vt:lpstr>
      <vt:lpstr>Modeling parameters</vt:lpstr>
      <vt:lpstr>Model</vt:lpstr>
      <vt:lpstr>Modeling flow</vt:lpstr>
      <vt:lpstr>Modeling flow: ANN</vt:lpstr>
      <vt:lpstr>Modeling flow: SVM</vt:lpstr>
      <vt:lpstr>Modeling flow: HSM</vt:lpstr>
      <vt:lpstr>Experimental setup</vt:lpstr>
      <vt:lpstr>Experiment I  : Accuracy</vt:lpstr>
      <vt:lpstr>Experiment I  : Accuracy</vt:lpstr>
      <vt:lpstr>Experiment I  : Accuracy</vt:lpstr>
      <vt:lpstr>Experiment II : Robustness</vt:lpstr>
      <vt:lpstr>Conclusions</vt:lpstr>
      <vt:lpstr>PowerPoint 演示文稿</vt:lpstr>
      <vt:lpstr>PowerPoint 演示文稿</vt:lpstr>
      <vt:lpstr>PowerPoint 演示文稿</vt:lpstr>
      <vt:lpstr>Models of Han (2014)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 for Free:  Machine Learning of  Interconnect Coupling Delay and Transition Effects</dc:title>
  <dc:creator>Microsoft 帐户</dc:creator>
  <cp:lastModifiedBy>明白 晓言</cp:lastModifiedBy>
  <cp:revision>87</cp:revision>
  <cp:lastPrinted>2020-08-11T09:24:28Z</cp:lastPrinted>
  <dcterms:created xsi:type="dcterms:W3CDTF">2020-08-04T07:54:52Z</dcterms:created>
  <dcterms:modified xsi:type="dcterms:W3CDTF">2020-08-12T07:29:27Z</dcterms:modified>
</cp:coreProperties>
</file>