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6" r:id="rId3"/>
    <p:sldId id="257" r:id="rId4"/>
    <p:sldId id="263" r:id="rId5"/>
    <p:sldId id="262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5" d="100"/>
          <a:sy n="95" d="100"/>
        </p:scale>
        <p:origin x="17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无底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D5B5DC4-4F86-8CDF-C898-3615C2DD1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508C-FA2C-41DE-842A-EEF3E30DDE53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DD8B8B2-5D2F-EEB8-3774-A2ED254C7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5F7BFF0-AE34-8436-1E9E-E82361CFB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5E6838C-348E-9A34-3AA5-29ACBB6EE97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30" y="244549"/>
            <a:ext cx="1356801" cy="50855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487A0BF-C417-0D09-ACDE-B7F6BDE179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7934" y="-707439"/>
            <a:ext cx="4360096" cy="245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619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508C-FA2C-41DE-842A-EEF3E30DDE53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平行四边形 6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1" name="文本占位符 2"/>
          <p:cNvSpPr>
            <a:spLocks noGrp="1"/>
          </p:cNvSpPr>
          <p:nvPr>
            <p:ph idx="1"/>
          </p:nvPr>
        </p:nvSpPr>
        <p:spPr>
          <a:xfrm>
            <a:off x="834097" y="1230748"/>
            <a:ext cx="10515600" cy="4465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49FC1866-42D7-44A7-D0DA-E715E45870C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30" y="245068"/>
            <a:ext cx="1356801" cy="50803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7E01ED9-1DDB-4BB8-610C-EAC3DD6FBDC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4202" y="-701195"/>
            <a:ext cx="4360096" cy="245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548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221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508C-FA2C-41DE-842A-EEF3E30DDE53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42481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平行四边形 7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182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7E38106-3C83-20B2-8194-FDAB3016F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D779558-DC9F-8A51-AA56-994EBD54B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75D8045-3A6B-213C-02A1-226484FE2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321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平行四边形 6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1" name="文本占位符 2"/>
          <p:cNvSpPr>
            <a:spLocks noGrp="1"/>
          </p:cNvSpPr>
          <p:nvPr>
            <p:ph idx="1"/>
          </p:nvPr>
        </p:nvSpPr>
        <p:spPr>
          <a:xfrm>
            <a:off x="834097" y="1230748"/>
            <a:ext cx="10515600" cy="4465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183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1286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865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13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7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标题无底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508C-FA2C-41DE-842A-EEF3E30DDE53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平行四边形 7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A9300BA-12B9-835D-414E-B051616D2CF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30" y="245068"/>
            <a:ext cx="1356801" cy="50803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922FBCD8-1889-507F-F8B8-043FC039E5D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4202" y="-701195"/>
            <a:ext cx="4360096" cy="245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2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60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标题无底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508C-FA2C-41DE-842A-EEF3E30DDE53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平行四边形 7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A9300BA-12B9-835D-414E-B051616D2CF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30" y="245068"/>
            <a:ext cx="1356801" cy="50803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922FBCD8-1889-507F-F8B8-043FC039E5D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4202" y="-701195"/>
            <a:ext cx="4360096" cy="2452554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A5599C58-3130-79B8-92DC-877F0D1D49C0}"/>
              </a:ext>
            </a:extLst>
          </p:cNvPr>
          <p:cNvSpPr/>
          <p:nvPr/>
        </p:nvSpPr>
        <p:spPr>
          <a:xfrm>
            <a:off x="1" y="6635931"/>
            <a:ext cx="10829108" cy="222069"/>
          </a:xfrm>
          <a:prstGeom prst="rect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291DF88E-1D8B-FBE9-6FC8-A8AAE8008DC2}"/>
              </a:ext>
            </a:extLst>
          </p:cNvPr>
          <p:cNvSpPr/>
          <p:nvPr/>
        </p:nvSpPr>
        <p:spPr>
          <a:xfrm>
            <a:off x="10528662" y="6635931"/>
            <a:ext cx="1663337" cy="2220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28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完全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508C-FA2C-41DE-842A-EEF3E30DDE53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806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508C-FA2C-41DE-842A-EEF3E30DDE53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3770995" y="1612437"/>
            <a:ext cx="3932237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0" name="文本占位符 2"/>
          <p:cNvSpPr>
            <a:spLocks noGrp="1"/>
          </p:cNvSpPr>
          <p:nvPr>
            <p:ph idx="1"/>
          </p:nvPr>
        </p:nvSpPr>
        <p:spPr>
          <a:xfrm>
            <a:off x="3770995" y="2722137"/>
            <a:ext cx="3932237" cy="3029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855582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508C-FA2C-41DE-842A-EEF3E30DDE53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919729" y="1205114"/>
            <a:ext cx="3932237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idx="1"/>
          </p:nvPr>
        </p:nvSpPr>
        <p:spPr>
          <a:xfrm>
            <a:off x="919729" y="2314814"/>
            <a:ext cx="3932237" cy="3029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133807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177516" y="0"/>
            <a:ext cx="601448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508C-FA2C-41DE-842A-EEF3E30DDE53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397525" y="1424428"/>
            <a:ext cx="5321631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3" name="文本占位符 2"/>
          <p:cNvSpPr>
            <a:spLocks noGrp="1"/>
          </p:cNvSpPr>
          <p:nvPr>
            <p:ph idx="1"/>
          </p:nvPr>
        </p:nvSpPr>
        <p:spPr>
          <a:xfrm>
            <a:off x="397524" y="2648531"/>
            <a:ext cx="5321632" cy="1765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  <p:sp>
        <p:nvSpPr>
          <p:cNvPr id="14" name="文本占位符 2"/>
          <p:cNvSpPr>
            <a:spLocks noGrp="1"/>
          </p:cNvSpPr>
          <p:nvPr>
            <p:ph idx="18"/>
          </p:nvPr>
        </p:nvSpPr>
        <p:spPr>
          <a:xfrm>
            <a:off x="6523942" y="4823481"/>
            <a:ext cx="5321632" cy="1400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52753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508C-FA2C-41DE-842A-EEF3E30DDE53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75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6B4F262C-C20F-13B9-A4FF-DD6B3772A988}"/>
              </a:ext>
            </a:extLst>
          </p:cNvPr>
          <p:cNvSpPr/>
          <p:nvPr/>
        </p:nvSpPr>
        <p:spPr>
          <a:xfrm>
            <a:off x="1164800" y="1020233"/>
            <a:ext cx="5112000" cy="4779434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2AF31AE-B499-9213-32CC-1B883DED15BA}"/>
              </a:ext>
            </a:extLst>
          </p:cNvPr>
          <p:cNvSpPr/>
          <p:nvPr/>
        </p:nvSpPr>
        <p:spPr>
          <a:xfrm>
            <a:off x="4809067" y="2294467"/>
            <a:ext cx="1467733" cy="4563533"/>
          </a:xfrm>
          <a:prstGeom prst="rect">
            <a:avLst/>
          </a:prstGeom>
          <a:solidFill>
            <a:srgbClr val="CD1F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B36BAF25-F379-B7CF-73A5-1EA29A544040}"/>
              </a:ext>
            </a:extLst>
          </p:cNvPr>
          <p:cNvSpPr/>
          <p:nvPr/>
        </p:nvSpPr>
        <p:spPr>
          <a:xfrm>
            <a:off x="6276800" y="2294467"/>
            <a:ext cx="5915200" cy="4563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508C-FA2C-41DE-842A-EEF3E30DDE53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6663823" y="1020233"/>
            <a:ext cx="3932237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0" name="文本占位符 2"/>
          <p:cNvSpPr>
            <a:spLocks noGrp="1"/>
          </p:cNvSpPr>
          <p:nvPr>
            <p:ph idx="1"/>
          </p:nvPr>
        </p:nvSpPr>
        <p:spPr>
          <a:xfrm>
            <a:off x="6663823" y="2698689"/>
            <a:ext cx="3932237" cy="3029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676356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231371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0508C-FA2C-41DE-842A-EEF3E30DDE53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22388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7429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129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4097" y="1230748"/>
            <a:ext cx="10515600" cy="49462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231371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18415-1B45-4373-ACD1-24A935B9E1C6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22388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7429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" y="6635931"/>
            <a:ext cx="10829108" cy="222069"/>
          </a:xfrm>
          <a:prstGeom prst="rect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528662" y="6635931"/>
            <a:ext cx="1663337" cy="2220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平行四边形 8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C6A92E5B-F8AD-3FAF-BC3E-4E2147A02F12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30" y="245068"/>
            <a:ext cx="1356801" cy="50803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406BD0D-1754-5C39-0706-81526F392742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4202" y="-701195"/>
            <a:ext cx="4360096" cy="245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836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0" y="1122363"/>
            <a:ext cx="9144000" cy="2387600"/>
          </a:xfrm>
        </p:spPr>
        <p:txBody>
          <a:bodyPr/>
          <a:lstStyle/>
          <a:p>
            <a:r>
              <a:rPr lang="en-US" altLang="zh-CN" dirty="0" smtClean="0"/>
              <a:t>Vesper Code Guideline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0902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Code Layout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820636" y="1975757"/>
            <a:ext cx="1690007" cy="4898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Module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960914" y="2887435"/>
            <a:ext cx="1690007" cy="48985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cpp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960913" y="3675328"/>
            <a:ext cx="1690007" cy="48985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export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960913" y="4463221"/>
            <a:ext cx="1690007" cy="48985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python</a:t>
            </a:r>
            <a:endParaRPr lang="zh-CN" altLang="en-US" dirty="0"/>
          </a:p>
        </p:txBody>
      </p:sp>
      <p:cxnSp>
        <p:nvCxnSpPr>
          <p:cNvPr id="9" name="肘形连接符 8"/>
          <p:cNvCxnSpPr>
            <a:stCxn id="4" idx="2"/>
            <a:endCxn id="5" idx="1"/>
          </p:cNvCxnSpPr>
          <p:nvPr/>
        </p:nvCxnSpPr>
        <p:spPr>
          <a:xfrm rot="16200000" flipH="1">
            <a:off x="2479902" y="2651352"/>
            <a:ext cx="666750" cy="29527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肘形连接符 10"/>
          <p:cNvCxnSpPr>
            <a:stCxn id="4" idx="2"/>
            <a:endCxn id="6" idx="1"/>
          </p:cNvCxnSpPr>
          <p:nvPr/>
        </p:nvCxnSpPr>
        <p:spPr>
          <a:xfrm rot="16200000" flipH="1">
            <a:off x="2085955" y="3045298"/>
            <a:ext cx="1454643" cy="29527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肘形连接符 12"/>
          <p:cNvCxnSpPr>
            <a:stCxn id="4" idx="2"/>
            <a:endCxn id="7" idx="1"/>
          </p:cNvCxnSpPr>
          <p:nvPr/>
        </p:nvCxnSpPr>
        <p:spPr>
          <a:xfrm rot="16200000" flipH="1">
            <a:off x="1692008" y="3439245"/>
            <a:ext cx="2242536" cy="29527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6539592" y="1894114"/>
            <a:ext cx="558437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Why do we have this code layout??</a:t>
            </a:r>
          </a:p>
          <a:p>
            <a:endParaRPr lang="en-US" altLang="zh-CN" sz="2400" b="1" dirty="0"/>
          </a:p>
          <a:p>
            <a:r>
              <a:rPr lang="en-US" altLang="zh-CN" sz="2400" b="1" dirty="0" smtClean="0"/>
              <a:t>     each module will be compiled and linked  to 1-2 shared library, no static lib.</a:t>
            </a:r>
          </a:p>
          <a:p>
            <a:endParaRPr lang="en-US" altLang="zh-CN" sz="2400" b="1" dirty="0"/>
          </a:p>
          <a:p>
            <a:r>
              <a:rPr lang="en-US" altLang="zh-CN" sz="2400" b="1" dirty="0" smtClean="0"/>
              <a:t>     a module changes will not effect all modules</a:t>
            </a:r>
          </a:p>
          <a:p>
            <a:endParaRPr lang="en-US" altLang="zh-CN" sz="2400" b="1" dirty="0"/>
          </a:p>
          <a:p>
            <a:r>
              <a:rPr lang="en-US" altLang="zh-CN" sz="2400" b="1" dirty="0" smtClean="0"/>
              <a:t>     split python/</a:t>
            </a:r>
            <a:r>
              <a:rPr lang="en-US" altLang="zh-CN" sz="2400" b="1" dirty="0" err="1" smtClean="0"/>
              <a:t>cpp</a:t>
            </a:r>
            <a:r>
              <a:rPr lang="en-US" altLang="zh-CN" sz="2400" b="1" dirty="0" smtClean="0"/>
              <a:t> code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498924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42625" y="974686"/>
            <a:ext cx="13504762" cy="70476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03760" y="1911927"/>
            <a:ext cx="1147156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Common</a:t>
            </a:r>
            <a:r>
              <a:rPr lang="en-US" altLang="zh-CN" dirty="0" smtClean="0"/>
              <a:t>: basic container and service, such as logging service, float comparing, some containers</a:t>
            </a:r>
          </a:p>
          <a:p>
            <a:r>
              <a:rPr lang="en-US" altLang="zh-CN" b="1" dirty="0" err="1"/>
              <a:t>Comm</a:t>
            </a:r>
            <a:r>
              <a:rPr lang="en-US" altLang="zh-CN" dirty="0" smtClean="0"/>
              <a:t>: network related </a:t>
            </a:r>
            <a:r>
              <a:rPr lang="en-US" altLang="zh-CN" dirty="0" err="1" smtClean="0"/>
              <a:t>implementation,based</a:t>
            </a:r>
            <a:r>
              <a:rPr lang="en-US" altLang="zh-CN" dirty="0" smtClean="0"/>
              <a:t> on </a:t>
            </a:r>
            <a:r>
              <a:rPr lang="en-US" altLang="zh-CN" dirty="0" err="1" smtClean="0"/>
              <a:t>zeromq</a:t>
            </a:r>
            <a:endParaRPr lang="en-US" altLang="zh-CN" dirty="0" smtClean="0"/>
          </a:p>
          <a:p>
            <a:r>
              <a:rPr lang="en-US" altLang="zh-CN" b="1" dirty="0"/>
              <a:t>Core</a:t>
            </a:r>
            <a:r>
              <a:rPr lang="en-US" altLang="zh-CN" dirty="0" smtClean="0"/>
              <a:t>: vesper core engine include scheduler/worker implementation</a:t>
            </a:r>
          </a:p>
          <a:p>
            <a:r>
              <a:rPr lang="en-US" altLang="zh-CN" b="1" dirty="0" smtClean="0"/>
              <a:t>Cross</a:t>
            </a:r>
            <a:r>
              <a:rPr lang="en-US" altLang="zh-CN" dirty="0" smtClean="0"/>
              <a:t>: common structures use between HVP and Vesper</a:t>
            </a:r>
          </a:p>
          <a:p>
            <a:r>
              <a:rPr lang="en-US" altLang="zh-CN" b="1" dirty="0" err="1" smtClean="0"/>
              <a:t>Dfs</a:t>
            </a:r>
            <a:r>
              <a:rPr lang="en-US" altLang="zh-CN" dirty="0" smtClean="0"/>
              <a:t>: distributed file system implementation</a:t>
            </a:r>
          </a:p>
          <a:p>
            <a:r>
              <a:rPr lang="en-US" altLang="zh-CN" b="1" dirty="0" smtClean="0"/>
              <a:t>Mc</a:t>
            </a:r>
            <a:r>
              <a:rPr lang="en-US" altLang="zh-CN" dirty="0" smtClean="0"/>
              <a:t>: distributed message system implementation</a:t>
            </a:r>
          </a:p>
          <a:p>
            <a:r>
              <a:rPr lang="en-US" altLang="zh-CN" b="1" dirty="0" err="1" smtClean="0"/>
              <a:t>Lef</a:t>
            </a:r>
            <a:r>
              <a:rPr lang="en-US" altLang="zh-CN" b="1" dirty="0" smtClean="0"/>
              <a:t>/</a:t>
            </a:r>
            <a:r>
              <a:rPr lang="en-US" altLang="zh-CN" b="1" dirty="0" err="1" smtClean="0"/>
              <a:t>def</a:t>
            </a:r>
            <a:r>
              <a:rPr lang="en-US" altLang="zh-CN" dirty="0" smtClean="0"/>
              <a:t>: include open source code of </a:t>
            </a:r>
            <a:r>
              <a:rPr lang="en-US" altLang="zh-CN" dirty="0" err="1" smtClean="0"/>
              <a:t>lef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def</a:t>
            </a:r>
            <a:r>
              <a:rPr lang="en-US" altLang="zh-CN" dirty="0" smtClean="0"/>
              <a:t> parser</a:t>
            </a:r>
          </a:p>
          <a:p>
            <a:r>
              <a:rPr lang="en-US" altLang="zh-CN" b="1" dirty="0" err="1" smtClean="0"/>
              <a:t>Lv</a:t>
            </a:r>
            <a:r>
              <a:rPr lang="en-US" altLang="zh-CN" dirty="0" smtClean="0"/>
              <a:t>: liberty view which hold library data</a:t>
            </a:r>
          </a:p>
          <a:p>
            <a:r>
              <a:rPr lang="en-US" altLang="zh-CN" b="1" dirty="0" smtClean="0"/>
              <a:t>layout</a:t>
            </a:r>
            <a:r>
              <a:rPr lang="en-US" altLang="zh-CN" dirty="0" smtClean="0"/>
              <a:t>: Design view, hold full chip design data</a:t>
            </a:r>
          </a:p>
          <a:p>
            <a:r>
              <a:rPr lang="en-US" altLang="zh-CN" b="1" dirty="0" smtClean="0"/>
              <a:t>Timing</a:t>
            </a:r>
            <a:r>
              <a:rPr lang="en-US" altLang="zh-CN" dirty="0" smtClean="0"/>
              <a:t>: timing view, hold</a:t>
            </a:r>
          </a:p>
          <a:p>
            <a:r>
              <a:rPr lang="en-US" altLang="zh-CN" b="1" dirty="0" err="1" smtClean="0"/>
              <a:t>Vcd</a:t>
            </a:r>
            <a:r>
              <a:rPr lang="en-US" altLang="zh-CN" b="1" dirty="0" smtClean="0"/>
              <a:t>/</a:t>
            </a:r>
            <a:r>
              <a:rPr lang="en-US" altLang="zh-CN" b="1" dirty="0" err="1" smtClean="0"/>
              <a:t>swa</a:t>
            </a:r>
            <a:r>
              <a:rPr lang="en-US" altLang="zh-CN" dirty="0" smtClean="0"/>
              <a:t>: </a:t>
            </a:r>
            <a:r>
              <a:rPr lang="en-US" altLang="zh-CN" dirty="0" err="1" smtClean="0"/>
              <a:t>valuechange</a:t>
            </a:r>
            <a:r>
              <a:rPr lang="en-US" altLang="zh-CN" dirty="0" smtClean="0"/>
              <a:t> view/ switching activity view which hold </a:t>
            </a:r>
            <a:r>
              <a:rPr lang="en-US" altLang="zh-CN" dirty="0" err="1" smtClean="0"/>
              <a:t>vcd</a:t>
            </a:r>
            <a:r>
              <a:rPr lang="en-US" altLang="zh-CN" dirty="0" smtClean="0"/>
              <a:t> files data</a:t>
            </a:r>
          </a:p>
          <a:p>
            <a:r>
              <a:rPr lang="en-US" altLang="zh-CN" b="1" dirty="0" err="1" smtClean="0"/>
              <a:t>Xmath</a:t>
            </a:r>
            <a:r>
              <a:rPr lang="en-US" altLang="zh-CN" dirty="0" smtClean="0"/>
              <a:t>: some math interface such as interpolation</a:t>
            </a:r>
          </a:p>
          <a:p>
            <a:r>
              <a:rPr lang="en-US" altLang="zh-CN" b="1" dirty="0" err="1" smtClean="0"/>
              <a:t>Xtract</a:t>
            </a:r>
            <a:r>
              <a:rPr lang="en-US" altLang="zh-CN" dirty="0" smtClean="0"/>
              <a:t>: Extract view which hold data from </a:t>
            </a:r>
            <a:r>
              <a:rPr lang="en-US" altLang="zh-CN" dirty="0" err="1" smtClean="0"/>
              <a:t>spef</a:t>
            </a:r>
            <a:r>
              <a:rPr lang="en-US" altLang="zh-CN" dirty="0" smtClean="0"/>
              <a:t> files</a:t>
            </a:r>
          </a:p>
          <a:p>
            <a:r>
              <a:rPr lang="en-US" altLang="zh-CN" b="1" dirty="0" err="1" smtClean="0"/>
              <a:t>Unit_test</a:t>
            </a:r>
            <a:r>
              <a:rPr lang="en-US" altLang="zh-CN" dirty="0" smtClean="0"/>
              <a:t>: unit test code</a:t>
            </a:r>
          </a:p>
          <a:p>
            <a:r>
              <a:rPr lang="en-US" altLang="zh-CN" b="1" dirty="0" smtClean="0"/>
              <a:t>Power</a:t>
            </a:r>
            <a:r>
              <a:rPr lang="en-US" altLang="zh-CN" dirty="0" smtClean="0"/>
              <a:t>: Power view which calculate power from dv/</a:t>
            </a:r>
            <a:r>
              <a:rPr lang="en-US" altLang="zh-CN" dirty="0" err="1" smtClean="0"/>
              <a:t>ev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tv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vcv</a:t>
            </a:r>
            <a:r>
              <a:rPr lang="en-US" altLang="zh-CN" dirty="0" smtClean="0"/>
              <a:t>/</a:t>
            </a:r>
          </a:p>
          <a:p>
            <a:r>
              <a:rPr lang="en-US" altLang="zh-CN" b="1" dirty="0" err="1" smtClean="0"/>
              <a:t>Rpc</a:t>
            </a:r>
            <a:r>
              <a:rPr lang="en-US" altLang="zh-CN" dirty="0" smtClean="0"/>
              <a:t>: provide </a:t>
            </a:r>
            <a:r>
              <a:rPr lang="en-US" altLang="zh-CN" dirty="0" err="1" smtClean="0"/>
              <a:t>rpc</a:t>
            </a:r>
            <a:r>
              <a:rPr lang="en-US" altLang="zh-CN" dirty="0" smtClean="0"/>
              <a:t> service</a:t>
            </a:r>
          </a:p>
          <a:p>
            <a:r>
              <a:rPr lang="en-US" altLang="zh-CN" b="1" dirty="0" smtClean="0"/>
              <a:t>Main</a:t>
            </a:r>
            <a:r>
              <a:rPr lang="en-US" altLang="zh-CN" dirty="0" smtClean="0"/>
              <a:t>: vesper entry include main.cc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20386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Technologies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Python3</a:t>
            </a:r>
            <a:endParaRPr lang="en-US" altLang="zh-CN" dirty="0" smtClean="0"/>
          </a:p>
          <a:p>
            <a:r>
              <a:rPr lang="en-US" altLang="zh-CN" dirty="0" smtClean="0"/>
              <a:t>C++17</a:t>
            </a:r>
          </a:p>
          <a:p>
            <a:r>
              <a:rPr lang="en-US" altLang="zh-CN" dirty="0" smtClean="0"/>
              <a:t>Pybind11</a:t>
            </a:r>
          </a:p>
          <a:p>
            <a:r>
              <a:rPr lang="en-US" altLang="zh-CN" dirty="0" err="1" smtClean="0"/>
              <a:t>libfmt</a:t>
            </a:r>
            <a:endParaRPr lang="en-US" altLang="zh-CN" dirty="0" smtClean="0"/>
          </a:p>
          <a:p>
            <a:r>
              <a:rPr lang="en-US" altLang="zh-CN" dirty="0" smtClean="0"/>
              <a:t>Cereal/boost serialization</a:t>
            </a:r>
            <a:endParaRPr lang="en-US" altLang="zh-CN" dirty="0" smtClean="0"/>
          </a:p>
          <a:p>
            <a:r>
              <a:rPr lang="en-US" altLang="zh-CN" dirty="0" err="1" smtClean="0"/>
              <a:t>Scons</a:t>
            </a:r>
            <a:r>
              <a:rPr lang="en-US" altLang="zh-CN" dirty="0" smtClean="0"/>
              <a:t> (similar with make)</a:t>
            </a:r>
          </a:p>
          <a:p>
            <a:pPr marL="0" indent="0">
              <a:buNone/>
            </a:pP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716048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Guideline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All C++ files use suffix .cc instead of </a:t>
            </a:r>
            <a:r>
              <a:rPr lang="en-US" altLang="zh-CN" dirty="0" err="1" smtClean="0"/>
              <a:t>cpp</a:t>
            </a:r>
            <a:endParaRPr lang="en-US" altLang="zh-CN" dirty="0" smtClean="0"/>
          </a:p>
          <a:p>
            <a:r>
              <a:rPr lang="en-US" altLang="zh-CN" dirty="0" smtClean="0"/>
              <a:t>All C++ file name should be XXYyyy.cc, XX is the abbr. of Module name</a:t>
            </a:r>
          </a:p>
          <a:p>
            <a:r>
              <a:rPr lang="en-US" altLang="zh-CN" dirty="0" smtClean="0"/>
              <a:t>All C++ Class Name should be </a:t>
            </a:r>
            <a:r>
              <a:rPr lang="en-US" altLang="zh-CN" dirty="0" err="1" smtClean="0"/>
              <a:t>XXYyyZzz</a:t>
            </a:r>
            <a:r>
              <a:rPr lang="en-US" altLang="zh-CN" dirty="0" smtClean="0"/>
              <a:t>, XX is the </a:t>
            </a:r>
            <a:r>
              <a:rPr lang="en-US" altLang="zh-CN" dirty="0" err="1" smtClean="0"/>
              <a:t>abbr</a:t>
            </a:r>
            <a:r>
              <a:rPr lang="en-US" altLang="zh-CN" dirty="0" smtClean="0"/>
              <a:t> of Module name, </a:t>
            </a:r>
            <a:r>
              <a:rPr lang="en-US" altLang="zh-CN" dirty="0" err="1" smtClean="0"/>
              <a:t>YyyZzz</a:t>
            </a:r>
            <a:r>
              <a:rPr lang="en-US" altLang="zh-CN" dirty="0" smtClean="0"/>
              <a:t> is the camel case</a:t>
            </a:r>
          </a:p>
          <a:p>
            <a:r>
              <a:rPr lang="en-US" altLang="zh-CN" dirty="0" smtClean="0"/>
              <a:t>Function name could be one of </a:t>
            </a:r>
            <a:r>
              <a:rPr lang="en-US" altLang="zh-CN" dirty="0" err="1" smtClean="0"/>
              <a:t>unix</a:t>
            </a:r>
            <a:r>
              <a:rPr lang="en-US" altLang="zh-CN" dirty="0" smtClean="0"/>
              <a:t> style </a:t>
            </a:r>
            <a:r>
              <a:rPr lang="en-US" altLang="zh-CN" dirty="0" err="1" smtClean="0"/>
              <a:t>xx_yy</a:t>
            </a:r>
            <a:r>
              <a:rPr lang="en-US" altLang="zh-CN" dirty="0" smtClean="0"/>
              <a:t> or camel case.</a:t>
            </a:r>
          </a:p>
          <a:p>
            <a:r>
              <a:rPr lang="en-US" altLang="zh-CN" dirty="0" smtClean="0"/>
              <a:t>Function name is better a verb. Or a verb. + n.</a:t>
            </a:r>
          </a:p>
          <a:p>
            <a:r>
              <a:rPr lang="en-US" altLang="zh-CN" dirty="0"/>
              <a:t>Do not use </a:t>
            </a:r>
            <a:r>
              <a:rPr lang="en-US" altLang="zh-CN" dirty="0" smtClean="0"/>
              <a:t>ambitious abbr. or pinyin, long name is better than ambitious abbr.</a:t>
            </a:r>
          </a:p>
          <a:p>
            <a:r>
              <a:rPr lang="en-US" altLang="zh-CN" dirty="0" smtClean="0"/>
              <a:t>Use auto/</a:t>
            </a:r>
            <a:r>
              <a:rPr lang="en-US" altLang="zh-CN" dirty="0" err="1" smtClean="0"/>
              <a:t>const</a:t>
            </a:r>
            <a:r>
              <a:rPr lang="en-US" altLang="zh-CN" dirty="0" smtClean="0"/>
              <a:t> auto&amp; instead of a long type to accept a return value</a:t>
            </a:r>
          </a:p>
          <a:p>
            <a:r>
              <a:rPr lang="en-US" altLang="zh-CN" dirty="0" smtClean="0"/>
              <a:t>Use cm::format instead of </a:t>
            </a:r>
            <a:r>
              <a:rPr lang="en-US" altLang="zh-CN" dirty="0" err="1" smtClean="0"/>
              <a:t>ostringstream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956788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Guideline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Use function overload instead of rename</a:t>
            </a:r>
          </a:p>
          <a:p>
            <a:r>
              <a:rPr lang="en-US" altLang="zh-CN" dirty="0" smtClean="0"/>
              <a:t>Declare member function as constant if it do not modify members</a:t>
            </a:r>
          </a:p>
          <a:p>
            <a:r>
              <a:rPr lang="en-US" altLang="zh-CN" dirty="0" smtClean="0"/>
              <a:t>If possible:</a:t>
            </a:r>
          </a:p>
          <a:p>
            <a:pPr lvl="1"/>
            <a:r>
              <a:rPr lang="en-US" altLang="zh-CN" dirty="0" smtClean="0"/>
              <a:t>Pass built-in type by  value if we do not modify it</a:t>
            </a:r>
          </a:p>
          <a:p>
            <a:pPr lvl="1"/>
            <a:r>
              <a:rPr lang="en-US" altLang="zh-CN" dirty="0" smtClean="0"/>
              <a:t>Pass Complex type by </a:t>
            </a:r>
            <a:r>
              <a:rPr lang="en-US" altLang="zh-CN" dirty="0" err="1" smtClean="0"/>
              <a:t>const</a:t>
            </a:r>
            <a:r>
              <a:rPr lang="en-US" altLang="zh-CN" dirty="0" smtClean="0"/>
              <a:t>&amp;  if we do not modify it</a:t>
            </a:r>
          </a:p>
          <a:p>
            <a:pPr lvl="1"/>
            <a:r>
              <a:rPr lang="en-US" altLang="zh-CN" dirty="0" smtClean="0"/>
              <a:t>Return </a:t>
            </a:r>
            <a:r>
              <a:rPr lang="en-US" altLang="zh-CN" dirty="0" err="1" smtClean="0"/>
              <a:t>const</a:t>
            </a:r>
            <a:r>
              <a:rPr lang="en-US" altLang="zh-CN" dirty="0" smtClean="0"/>
              <a:t>&amp; for those exist object</a:t>
            </a:r>
          </a:p>
          <a:p>
            <a:pPr lvl="1"/>
            <a:r>
              <a:rPr lang="en-US" altLang="zh-CN" dirty="0" smtClean="0"/>
              <a:t>Return an object if we could only return an object</a:t>
            </a:r>
          </a:p>
          <a:p>
            <a:pPr lvl="1"/>
            <a:r>
              <a:rPr lang="en-US" altLang="zh-CN" dirty="0" smtClean="0"/>
              <a:t>Using </a:t>
            </a:r>
            <a:r>
              <a:rPr lang="en-US" altLang="zh-CN" dirty="0" err="1" smtClean="0"/>
              <a:t>CMSharedPtr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shared_ptr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unique_ptr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weak_ptr</a:t>
            </a:r>
            <a:r>
              <a:rPr lang="en-US" altLang="zh-CN" dirty="0" smtClean="0"/>
              <a:t> </a:t>
            </a:r>
            <a:r>
              <a:rPr lang="en-US" altLang="zh-CN" dirty="0" smtClean="0"/>
              <a:t>instead of *</a:t>
            </a:r>
          </a:p>
          <a:p>
            <a:pPr lvl="1"/>
            <a:r>
              <a:rPr lang="en-US" altLang="zh-CN" dirty="0" smtClean="0"/>
              <a:t>Define iterator/begin/end for container like class, or just derived from STL container</a:t>
            </a:r>
          </a:p>
          <a:p>
            <a:pPr lvl="1"/>
            <a:r>
              <a:rPr lang="en-US" altLang="zh-CN" dirty="0" smtClean="0"/>
              <a:t>Use using or </a:t>
            </a:r>
            <a:r>
              <a:rPr lang="en-US" altLang="zh-CN" dirty="0" err="1" smtClean="0"/>
              <a:t>typedef</a:t>
            </a:r>
            <a:r>
              <a:rPr lang="en-US" altLang="zh-CN" dirty="0" smtClean="0"/>
              <a:t> defined alias for a long type </a:t>
            </a:r>
            <a:r>
              <a:rPr lang="en-US" altLang="zh-CN" dirty="0" smtClean="0"/>
              <a:t>name</a:t>
            </a:r>
          </a:p>
          <a:p>
            <a:pPr lvl="1"/>
            <a:r>
              <a:rPr lang="en-US" altLang="zh-CN" dirty="0" smtClean="0"/>
              <a:t>Using namespace </a:t>
            </a:r>
            <a:r>
              <a:rPr lang="en-US" altLang="zh-CN" dirty="0" err="1" smtClean="0"/>
              <a:t>std</a:t>
            </a:r>
            <a:r>
              <a:rPr lang="en-US" altLang="zh-CN" dirty="0" smtClean="0"/>
              <a:t>;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4752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Guideline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Function should be short if it is possible</a:t>
            </a:r>
          </a:p>
          <a:p>
            <a:r>
              <a:rPr lang="en-US" altLang="zh-CN" dirty="0" smtClean="0"/>
              <a:t>Always provide default condition in switch/case</a:t>
            </a:r>
          </a:p>
          <a:p>
            <a:r>
              <a:rPr lang="en-US" altLang="zh-CN" dirty="0" smtClean="0"/>
              <a:t>Use interface/function to reduce duplicate code</a:t>
            </a:r>
          </a:p>
          <a:p>
            <a:r>
              <a:rPr lang="en-US" altLang="zh-CN" dirty="0" smtClean="0"/>
              <a:t>For case free code, </a:t>
            </a:r>
            <a:r>
              <a:rPr lang="en-US" altLang="zh-CN" dirty="0" err="1" smtClean="0"/>
              <a:t>plz</a:t>
            </a:r>
            <a:r>
              <a:rPr lang="en-US" altLang="zh-CN" dirty="0" smtClean="0"/>
              <a:t> add unit test instead of a meaningless </a:t>
            </a:r>
            <a:r>
              <a:rPr lang="en-US" altLang="zh-CN" dirty="0" err="1" smtClean="0"/>
              <a:t>qa</a:t>
            </a:r>
            <a:r>
              <a:rPr lang="en-US" altLang="zh-CN" dirty="0" smtClean="0"/>
              <a:t> case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37081109"/>
      </p:ext>
    </p:extLst>
  </p:cSld>
  <p:clrMapOvr>
    <a:masterClrMapping/>
  </p:clrMapOvr>
</p:sld>
</file>

<file path=ppt/theme/theme1.xml><?xml version="1.0" encoding="utf-8"?>
<a:theme xmlns:a="http://schemas.openxmlformats.org/drawingml/2006/main" name="giga">
  <a:themeElements>
    <a:clrScheme name="自定义 1">
      <a:dk1>
        <a:srgbClr val="000000"/>
      </a:dk1>
      <a:lt1>
        <a:srgbClr val="FFFFFF"/>
      </a:lt1>
      <a:dk2>
        <a:srgbClr val="D5001C"/>
      </a:dk2>
      <a:lt2>
        <a:srgbClr val="EAEAEA"/>
      </a:lt2>
      <a:accent1>
        <a:srgbClr val="D5001C"/>
      </a:accent1>
      <a:accent2>
        <a:srgbClr val="000000"/>
      </a:accent2>
      <a:accent3>
        <a:srgbClr val="5E5E5E"/>
      </a:accent3>
      <a:accent4>
        <a:srgbClr val="919191"/>
      </a:accent4>
      <a:accent5>
        <a:srgbClr val="A9A9A9"/>
      </a:accent5>
      <a:accent6>
        <a:srgbClr val="EAEAEA"/>
      </a:accent6>
      <a:hlink>
        <a:srgbClr val="D5001C"/>
      </a:hlink>
      <a:folHlink>
        <a:srgbClr val="000000"/>
      </a:folHlink>
    </a:clrScheme>
    <a:fontScheme name="鸿芯ppt字体">
      <a:majorFont>
        <a:latin typeface="微软雅黑"/>
        <a:ea typeface="微软雅黑"/>
        <a:cs typeface=""/>
      </a:majorFont>
      <a:minorFont>
        <a:latin typeface="微软雅黑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iga" id="{60079B57-638F-4976-B047-2F15A6F6AC7F}" vid="{994911E2-9219-4D72-9C6F-AA84B5B381E3}"/>
    </a:ext>
  </a:extLst>
</a:theme>
</file>

<file path=ppt/theme/theme2.xml><?xml version="1.0" encoding="utf-8"?>
<a:theme xmlns:a="http://schemas.openxmlformats.org/drawingml/2006/main" name="鸿芯微纳母版1">
  <a:themeElements>
    <a:clrScheme name="自定义 2">
      <a:dk1>
        <a:srgbClr val="000000"/>
      </a:dk1>
      <a:lt1>
        <a:srgbClr val="FFFFFF"/>
      </a:lt1>
      <a:dk2>
        <a:srgbClr val="BFBFBF"/>
      </a:dk2>
      <a:lt2>
        <a:srgbClr val="FFFFFF"/>
      </a:lt2>
      <a:accent1>
        <a:srgbClr val="C00000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000000"/>
      </a:hlink>
      <a:folHlink>
        <a:srgbClr val="7F7F7F"/>
      </a:folHlink>
    </a:clrScheme>
    <a:fontScheme name="鸿芯ppt字体">
      <a:majorFont>
        <a:latin typeface="微软雅黑"/>
        <a:ea typeface="微软雅黑"/>
        <a:cs typeface=""/>
      </a:majorFont>
      <a:minorFont>
        <a:latin typeface="微软雅黑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鸿芯微纳ppt模版01" id="{0677A83D-2E45-AC43-9474-9A2ACB971069}" vid="{864FBF20-D3C4-C14B-9A8C-5DB880947E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372</TotalTime>
  <Words>451</Words>
  <Application>Microsoft Office PowerPoint</Application>
  <PresentationFormat>宽屏</PresentationFormat>
  <Paragraphs>63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3" baseType="lpstr">
      <vt:lpstr>微软雅黑</vt:lpstr>
      <vt:lpstr>微软雅黑 Light</vt:lpstr>
      <vt:lpstr>Arial</vt:lpstr>
      <vt:lpstr>Wingdings</vt:lpstr>
      <vt:lpstr>giga</vt:lpstr>
      <vt:lpstr>鸿芯微纳母版1</vt:lpstr>
      <vt:lpstr>Vesper Code Guideline</vt:lpstr>
      <vt:lpstr>Code Layout</vt:lpstr>
      <vt:lpstr>PowerPoint 演示文稿</vt:lpstr>
      <vt:lpstr>Technologies</vt:lpstr>
      <vt:lpstr>Guideline</vt:lpstr>
      <vt:lpstr>Guideline</vt:lpstr>
      <vt:lpstr>Guideline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Vesper Code Guideline</dc:title>
  <dc:creator>HX00773</dc:creator>
  <cp:lastModifiedBy>HX00773</cp:lastModifiedBy>
  <cp:revision>14</cp:revision>
  <dcterms:created xsi:type="dcterms:W3CDTF">2022-12-07T01:49:11Z</dcterms:created>
  <dcterms:modified xsi:type="dcterms:W3CDTF">2023-07-06T09:02:30Z</dcterms:modified>
</cp:coreProperties>
</file>