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6" r:id="rId2"/>
    <p:sldId id="257" r:id="rId3"/>
    <p:sldId id="258" r:id="rId4"/>
    <p:sldId id="259" r:id="rId5"/>
    <p:sldId id="265" r:id="rId6"/>
    <p:sldId id="266" r:id="rId7"/>
    <p:sldId id="260" r:id="rId8"/>
    <p:sldId id="267" r:id="rId9"/>
    <p:sldId id="269" r:id="rId10"/>
    <p:sldId id="261" r:id="rId11"/>
    <p:sldId id="268" r:id="rId12"/>
    <p:sldId id="270" r:id="rId13"/>
    <p:sldId id="262" r:id="rId14"/>
    <p:sldId id="271" r:id="rId15"/>
    <p:sldId id="263" r:id="rId16"/>
    <p:sldId id="264" r:id="rId1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72" autoAdjust="0"/>
    <p:restoredTop sz="94660"/>
  </p:normalViewPr>
  <p:slideViewPr>
    <p:cSldViewPr snapToGrid="0">
      <p:cViewPr varScale="1">
        <p:scale>
          <a:sx n="88" d="100"/>
          <a:sy n="88" d="100"/>
        </p:scale>
        <p:origin x="108" y="21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13F14D2-DB9B-4E21-A0EC-78C96C834A0D}" type="datetimeFigureOut">
              <a:rPr lang="zh-CN" altLang="en-US" smtClean="0"/>
              <a:t>2023/8/31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1776A37-5A13-431F-BE91-666D0BBF7A95}" type="slidenum">
              <a:rPr lang="zh-CN" altLang="en-US" smtClean="0"/>
              <a:t>‹#›</a:t>
            </a:fld>
            <a:endParaRPr lang="zh-CN" altLang="en-US"/>
          </a:p>
        </p:txBody>
      </p:sp>
    </p:spTree>
    <p:extLst>
      <p:ext uri="{BB962C8B-B14F-4D97-AF65-F5344CB8AC3E}">
        <p14:creationId xmlns:p14="http://schemas.microsoft.com/office/powerpoint/2010/main" val="33106975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5F5AB455-45A6-40DF-AE5C-38D02A8EAA5A}" type="datetime1">
              <a:rPr lang="zh-CN" altLang="en-US" smtClean="0"/>
              <a:t>2023/8/31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709EC69-0C39-460C-AA13-B534B68F2538}" type="slidenum">
              <a:rPr lang="zh-CN" altLang="en-US" smtClean="0"/>
              <a:t>‹#›</a:t>
            </a:fld>
            <a:endParaRPr lang="zh-CN" altLang="en-US"/>
          </a:p>
        </p:txBody>
      </p:sp>
    </p:spTree>
    <p:extLst>
      <p:ext uri="{BB962C8B-B14F-4D97-AF65-F5344CB8AC3E}">
        <p14:creationId xmlns:p14="http://schemas.microsoft.com/office/powerpoint/2010/main" val="28478174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72975E91-B048-4B00-977A-5C1753CAB1FA}" type="datetime1">
              <a:rPr lang="zh-CN" altLang="en-US" smtClean="0"/>
              <a:t>2023/8/31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709EC69-0C39-460C-AA13-B534B68F2538}" type="slidenum">
              <a:rPr lang="zh-CN" altLang="en-US" smtClean="0"/>
              <a:t>‹#›</a:t>
            </a:fld>
            <a:endParaRPr lang="zh-CN" altLang="en-US"/>
          </a:p>
        </p:txBody>
      </p:sp>
    </p:spTree>
    <p:extLst>
      <p:ext uri="{BB962C8B-B14F-4D97-AF65-F5344CB8AC3E}">
        <p14:creationId xmlns:p14="http://schemas.microsoft.com/office/powerpoint/2010/main" val="18438620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2216B8B-4E5E-4C30-A4DD-3B7E2D6B4663}" type="datetime1">
              <a:rPr lang="zh-CN" altLang="en-US" smtClean="0"/>
              <a:t>2023/8/31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709EC69-0C39-460C-AA13-B534B68F2538}" type="slidenum">
              <a:rPr lang="zh-CN" altLang="en-US" smtClean="0"/>
              <a:t>‹#›</a:t>
            </a:fld>
            <a:endParaRPr lang="zh-CN" altLang="en-US"/>
          </a:p>
        </p:txBody>
      </p:sp>
    </p:spTree>
    <p:extLst>
      <p:ext uri="{BB962C8B-B14F-4D97-AF65-F5344CB8AC3E}">
        <p14:creationId xmlns:p14="http://schemas.microsoft.com/office/powerpoint/2010/main" val="14026278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E2A7666-1F32-4F47-8A4E-3DF385E473DF}" type="datetime1">
              <a:rPr lang="zh-CN" altLang="en-US" smtClean="0"/>
              <a:t>2023/8/31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709EC69-0C39-460C-AA13-B534B68F2538}" type="slidenum">
              <a:rPr lang="zh-CN" altLang="en-US" smtClean="0"/>
              <a:t>‹#›</a:t>
            </a:fld>
            <a:endParaRPr lang="zh-CN" altLang="en-US"/>
          </a:p>
        </p:txBody>
      </p:sp>
    </p:spTree>
    <p:extLst>
      <p:ext uri="{BB962C8B-B14F-4D97-AF65-F5344CB8AC3E}">
        <p14:creationId xmlns:p14="http://schemas.microsoft.com/office/powerpoint/2010/main" val="34803082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3EF6B168-7ECA-417E-8B86-9257A7BCF4D1}" type="datetime1">
              <a:rPr lang="zh-CN" altLang="en-US" smtClean="0"/>
              <a:t>2023/8/31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709EC69-0C39-460C-AA13-B534B68F2538}" type="slidenum">
              <a:rPr lang="zh-CN" altLang="en-US" smtClean="0"/>
              <a:t>‹#›</a:t>
            </a:fld>
            <a:endParaRPr lang="zh-CN" altLang="en-US"/>
          </a:p>
        </p:txBody>
      </p:sp>
    </p:spTree>
    <p:extLst>
      <p:ext uri="{BB962C8B-B14F-4D97-AF65-F5344CB8AC3E}">
        <p14:creationId xmlns:p14="http://schemas.microsoft.com/office/powerpoint/2010/main" val="4507139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39DA89D8-AA8D-4CAC-9118-A47409B6CFEA}" type="datetime1">
              <a:rPr lang="zh-CN" altLang="en-US" smtClean="0"/>
              <a:t>2023/8/31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709EC69-0C39-460C-AA13-B534B68F2538}" type="slidenum">
              <a:rPr lang="zh-CN" altLang="en-US" smtClean="0"/>
              <a:t>‹#›</a:t>
            </a:fld>
            <a:endParaRPr lang="zh-CN" altLang="en-US"/>
          </a:p>
        </p:txBody>
      </p:sp>
    </p:spTree>
    <p:extLst>
      <p:ext uri="{BB962C8B-B14F-4D97-AF65-F5344CB8AC3E}">
        <p14:creationId xmlns:p14="http://schemas.microsoft.com/office/powerpoint/2010/main" val="32840128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C9B8D7A4-049F-428D-8F2E-FD8B7A704638}" type="datetime1">
              <a:rPr lang="zh-CN" altLang="en-US" smtClean="0"/>
              <a:t>2023/8/31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2709EC69-0C39-460C-AA13-B534B68F2538}" type="slidenum">
              <a:rPr lang="zh-CN" altLang="en-US" smtClean="0"/>
              <a:t>‹#›</a:t>
            </a:fld>
            <a:endParaRPr lang="zh-CN" altLang="en-US"/>
          </a:p>
        </p:txBody>
      </p:sp>
    </p:spTree>
    <p:extLst>
      <p:ext uri="{BB962C8B-B14F-4D97-AF65-F5344CB8AC3E}">
        <p14:creationId xmlns:p14="http://schemas.microsoft.com/office/powerpoint/2010/main" val="18108563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006B3C0-0D14-48DE-B6BD-730903257ECA}" type="datetime1">
              <a:rPr lang="zh-CN" altLang="en-US" smtClean="0"/>
              <a:t>2023/8/31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2709EC69-0C39-460C-AA13-B534B68F2538}" type="slidenum">
              <a:rPr lang="zh-CN" altLang="en-US" smtClean="0"/>
              <a:t>‹#›</a:t>
            </a:fld>
            <a:endParaRPr lang="zh-CN" altLang="en-US"/>
          </a:p>
        </p:txBody>
      </p:sp>
    </p:spTree>
    <p:extLst>
      <p:ext uri="{BB962C8B-B14F-4D97-AF65-F5344CB8AC3E}">
        <p14:creationId xmlns:p14="http://schemas.microsoft.com/office/powerpoint/2010/main" val="11385173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12FD0FC-24B3-49E5-93EF-B71DB7B79B48}" type="datetime1">
              <a:rPr lang="zh-CN" altLang="en-US" smtClean="0"/>
              <a:t>2023/8/31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709EC69-0C39-460C-AA13-B534B68F2538}" type="slidenum">
              <a:rPr lang="zh-CN" altLang="en-US" smtClean="0"/>
              <a:t>‹#›</a:t>
            </a:fld>
            <a:endParaRPr lang="zh-CN" altLang="en-US"/>
          </a:p>
        </p:txBody>
      </p:sp>
    </p:spTree>
    <p:extLst>
      <p:ext uri="{BB962C8B-B14F-4D97-AF65-F5344CB8AC3E}">
        <p14:creationId xmlns:p14="http://schemas.microsoft.com/office/powerpoint/2010/main" val="32812754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60AA5AB7-5522-4ED6-8FE9-56A518631F73}" type="datetime1">
              <a:rPr lang="zh-CN" altLang="en-US" smtClean="0"/>
              <a:t>2023/8/31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709EC69-0C39-460C-AA13-B534B68F2538}" type="slidenum">
              <a:rPr lang="zh-CN" altLang="en-US" smtClean="0"/>
              <a:t>‹#›</a:t>
            </a:fld>
            <a:endParaRPr lang="zh-CN" altLang="en-US"/>
          </a:p>
        </p:txBody>
      </p:sp>
    </p:spTree>
    <p:extLst>
      <p:ext uri="{BB962C8B-B14F-4D97-AF65-F5344CB8AC3E}">
        <p14:creationId xmlns:p14="http://schemas.microsoft.com/office/powerpoint/2010/main" val="24353704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EB9ADC71-2876-4527-B600-677D2C81D403}" type="datetime1">
              <a:rPr lang="zh-CN" altLang="en-US" smtClean="0"/>
              <a:t>2023/8/31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709EC69-0C39-460C-AA13-B534B68F2538}" type="slidenum">
              <a:rPr lang="zh-CN" altLang="en-US" smtClean="0"/>
              <a:t>‹#›</a:t>
            </a:fld>
            <a:endParaRPr lang="zh-CN" altLang="en-US"/>
          </a:p>
        </p:txBody>
      </p:sp>
    </p:spTree>
    <p:extLst>
      <p:ext uri="{BB962C8B-B14F-4D97-AF65-F5344CB8AC3E}">
        <p14:creationId xmlns:p14="http://schemas.microsoft.com/office/powerpoint/2010/main" val="34526080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DFEECC-1601-47B6-AE61-AB5BFCDFBC2E}" type="datetime1">
              <a:rPr lang="zh-CN" altLang="en-US" smtClean="0"/>
              <a:t>2023/8/31</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09EC69-0C39-460C-AA13-B534B68F2538}" type="slidenum">
              <a:rPr lang="zh-CN" altLang="en-US" smtClean="0"/>
              <a:t>‹#›</a:t>
            </a:fld>
            <a:endParaRPr lang="zh-CN" altLang="en-US"/>
          </a:p>
        </p:txBody>
      </p:sp>
    </p:spTree>
    <p:extLst>
      <p:ext uri="{BB962C8B-B14F-4D97-AF65-F5344CB8AC3E}">
        <p14:creationId xmlns:p14="http://schemas.microsoft.com/office/powerpoint/2010/main" val="12845827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en-US" altLang="zh-CN" dirty="0" smtClean="0"/>
              <a:t>23578 </a:t>
            </a:r>
            <a:r>
              <a:rPr lang="zh-CN" altLang="en-US" dirty="0" smtClean="0"/>
              <a:t>从麦克斯韦方程到基尔霍夫定律</a:t>
            </a:r>
            <a:endParaRPr lang="zh-CN" altLang="en-US" dirty="0"/>
          </a:p>
        </p:txBody>
      </p:sp>
      <p:sp>
        <p:nvSpPr>
          <p:cNvPr id="3" name="副标题 2"/>
          <p:cNvSpPr>
            <a:spLocks noGrp="1"/>
          </p:cNvSpPr>
          <p:nvPr>
            <p:ph type="subTitle" idx="1"/>
          </p:nvPr>
        </p:nvSpPr>
        <p:spPr/>
        <p:txBody>
          <a:bodyPr/>
          <a:lstStyle/>
          <a:p>
            <a:r>
              <a:rPr lang="zh-CN" altLang="en-US" dirty="0" smtClean="0">
                <a:latin typeface="楷体" panose="02010609060101010101" pitchFamily="49" charset="-122"/>
                <a:ea typeface="楷体" panose="02010609060101010101" pitchFamily="49" charset="-122"/>
              </a:rPr>
              <a:t>王佳敏</a:t>
            </a:r>
            <a:endParaRPr lang="en-US" altLang="zh-CN" dirty="0" smtClean="0">
              <a:latin typeface="楷体" panose="02010609060101010101" pitchFamily="49" charset="-122"/>
              <a:ea typeface="楷体" panose="02010609060101010101" pitchFamily="49" charset="-122"/>
            </a:endParaRPr>
          </a:p>
          <a:p>
            <a:r>
              <a:rPr lang="zh-CN" altLang="en-US" dirty="0" smtClean="0"/>
              <a:t>深圳鸿芯微纳技术有限公司</a:t>
            </a:r>
            <a:endParaRPr lang="zh-CN" altLang="en-US" dirty="0"/>
          </a:p>
        </p:txBody>
      </p:sp>
      <p:sp>
        <p:nvSpPr>
          <p:cNvPr id="5" name="灯片编号占位符 4"/>
          <p:cNvSpPr>
            <a:spLocks noGrp="1"/>
          </p:cNvSpPr>
          <p:nvPr>
            <p:ph type="sldNum" sz="quarter" idx="12"/>
          </p:nvPr>
        </p:nvSpPr>
        <p:spPr/>
        <p:txBody>
          <a:bodyPr/>
          <a:lstStyle/>
          <a:p>
            <a:fld id="{2709EC69-0C39-460C-AA13-B534B68F2538}" type="slidenum">
              <a:rPr lang="zh-CN" altLang="en-US" smtClean="0"/>
              <a:t>1</a:t>
            </a:fld>
            <a:endParaRPr lang="zh-CN" altLang="en-US"/>
          </a:p>
        </p:txBody>
      </p:sp>
    </p:spTree>
    <p:extLst>
      <p:ext uri="{BB962C8B-B14F-4D97-AF65-F5344CB8AC3E}">
        <p14:creationId xmlns:p14="http://schemas.microsoft.com/office/powerpoint/2010/main" val="23691566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媒质本构关系和电路元件的电压电流关系</a:t>
            </a:r>
            <a:endParaRPr lang="zh-CN" altLang="en-US" dirty="0"/>
          </a:p>
        </p:txBody>
      </p:sp>
      <mc:AlternateContent xmlns:mc="http://schemas.openxmlformats.org/markup-compatibility/2006">
        <mc:Choice xmlns:a14="http://schemas.microsoft.com/office/drawing/2010/main" Requires="a14">
          <p:sp>
            <p:nvSpPr>
              <p:cNvPr id="3" name="内容占位符 2"/>
              <p:cNvSpPr>
                <a:spLocks noGrp="1"/>
              </p:cNvSpPr>
              <p:nvPr>
                <p:ph idx="1"/>
              </p:nvPr>
            </p:nvSpPr>
            <p:spPr>
              <a:xfrm>
                <a:off x="838200" y="1825624"/>
                <a:ext cx="10515600" cy="4530725"/>
              </a:xfrm>
            </p:spPr>
            <p:txBody>
              <a:bodyPr>
                <a:normAutofit/>
              </a:bodyPr>
              <a:lstStyle/>
              <a:p>
                <a:r>
                  <a:rPr lang="zh-CN" altLang="en-US" dirty="0" smtClean="0"/>
                  <a:t>电路的欧姆（</a:t>
                </a:r>
                <a:r>
                  <a:rPr lang="en-US" altLang="zh-CN" dirty="0" smtClean="0"/>
                  <a:t>Ohm</a:t>
                </a:r>
                <a:r>
                  <a:rPr lang="zh-CN" altLang="en-US" dirty="0"/>
                  <a:t>）定律是</a:t>
                </a:r>
                <a:r>
                  <a:rPr lang="zh-CN" altLang="en-US" dirty="0" smtClean="0"/>
                  <a:t>微分形式欧姆定律的特殊形式</a:t>
                </a:r>
                <a:endParaRPr lang="en-US" altLang="zh-CN" dirty="0" smtClean="0"/>
              </a:p>
              <a:p>
                <a:pPr marL="0" indent="0">
                  <a:buNone/>
                </a:pPr>
                <a14:m>
                  <m:oMathPara xmlns:m="http://schemas.openxmlformats.org/officeDocument/2006/math">
                    <m:oMathParaPr>
                      <m:jc m:val="centerGroup"/>
                    </m:oMathParaPr>
                    <m:oMath xmlns:m="http://schemas.openxmlformats.org/officeDocument/2006/math">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𝐽</m:t>
                          </m:r>
                        </m:e>
                        <m:sub>
                          <m:r>
                            <a:rPr lang="en-US" altLang="zh-CN" b="0" i="1" smtClean="0">
                              <a:latin typeface="Cambria Math" panose="02040503050406030204" pitchFamily="18" charset="0"/>
                            </a:rPr>
                            <m:t>𝑐</m:t>
                          </m:r>
                        </m:sub>
                      </m:sSub>
                      <m:r>
                        <a:rPr lang="en-US" altLang="zh-CN" b="0" i="1" smtClean="0">
                          <a:latin typeface="Cambria Math" panose="02040503050406030204" pitchFamily="18" charset="0"/>
                        </a:rPr>
                        <m:t>=</m:t>
                      </m:r>
                      <m:r>
                        <a:rPr lang="en-US" altLang="zh-CN" b="0" i="1" smtClean="0">
                          <a:latin typeface="Cambria Math" panose="02040503050406030204" pitchFamily="18" charset="0"/>
                        </a:rPr>
                        <m:t>𝜎</m:t>
                      </m:r>
                      <m:r>
                        <a:rPr lang="en-US" altLang="zh-CN" b="0" i="1" smtClean="0">
                          <a:latin typeface="Cambria Math" panose="02040503050406030204" pitchFamily="18" charset="0"/>
                        </a:rPr>
                        <m:t>𝐸</m:t>
                      </m:r>
                      <m:r>
                        <a:rPr lang="en-US" altLang="zh-CN" b="0" i="1" smtClean="0">
                          <a:latin typeface="Cambria Math" panose="02040503050406030204" pitchFamily="18" charset="0"/>
                          <a:ea typeface="Cambria Math" panose="02040503050406030204" pitchFamily="18" charset="0"/>
                        </a:rPr>
                        <m:t>⟺</m:t>
                      </m:r>
                      <m:sSub>
                        <m:sSubPr>
                          <m:ctrlPr>
                            <a:rPr lang="en-US" altLang="zh-CN" b="0" i="1" smtClean="0">
                              <a:latin typeface="Cambria Math" panose="02040503050406030204" pitchFamily="18" charset="0"/>
                              <a:ea typeface="Cambria Math" panose="02040503050406030204" pitchFamily="18" charset="0"/>
                            </a:rPr>
                          </m:ctrlPr>
                        </m:sSubPr>
                        <m:e>
                          <m:r>
                            <a:rPr lang="en-US" altLang="zh-CN" b="0" i="1" smtClean="0">
                              <a:latin typeface="Cambria Math" panose="02040503050406030204" pitchFamily="18" charset="0"/>
                              <a:ea typeface="Cambria Math" panose="02040503050406030204" pitchFamily="18" charset="0"/>
                            </a:rPr>
                            <m:t>𝑖</m:t>
                          </m:r>
                        </m:e>
                        <m:sub>
                          <m:r>
                            <a:rPr lang="en-US" altLang="zh-CN" b="0" i="1" smtClean="0">
                              <a:latin typeface="Cambria Math" panose="02040503050406030204" pitchFamily="18" charset="0"/>
                              <a:ea typeface="Cambria Math" panose="02040503050406030204" pitchFamily="18" charset="0"/>
                            </a:rPr>
                            <m:t>𝑅</m:t>
                          </m:r>
                        </m:sub>
                      </m:sSub>
                      <m:r>
                        <a:rPr lang="en-US" altLang="zh-CN" b="0" i="1" smtClean="0">
                          <a:latin typeface="Cambria Math" panose="02040503050406030204" pitchFamily="18" charset="0"/>
                          <a:ea typeface="Cambria Math" panose="02040503050406030204" pitchFamily="18" charset="0"/>
                        </a:rPr>
                        <m:t>=</m:t>
                      </m:r>
                      <m:f>
                        <m:fPr>
                          <m:ctrlPr>
                            <a:rPr lang="en-US" altLang="zh-CN" b="0" i="1" smtClean="0">
                              <a:latin typeface="Cambria Math" panose="02040503050406030204" pitchFamily="18" charset="0"/>
                              <a:ea typeface="Cambria Math" panose="02040503050406030204" pitchFamily="18" charset="0"/>
                            </a:rPr>
                          </m:ctrlPr>
                        </m:fPr>
                        <m:num>
                          <m:r>
                            <a:rPr lang="en-US" altLang="zh-CN" b="0" i="1" smtClean="0">
                              <a:latin typeface="Cambria Math" panose="02040503050406030204" pitchFamily="18" charset="0"/>
                              <a:ea typeface="Cambria Math" panose="02040503050406030204" pitchFamily="18" charset="0"/>
                            </a:rPr>
                            <m:t>1</m:t>
                          </m:r>
                        </m:num>
                        <m:den>
                          <m:r>
                            <a:rPr lang="en-US" altLang="zh-CN" b="0" i="1" smtClean="0">
                              <a:latin typeface="Cambria Math" panose="02040503050406030204" pitchFamily="18" charset="0"/>
                              <a:ea typeface="Cambria Math" panose="02040503050406030204" pitchFamily="18" charset="0"/>
                            </a:rPr>
                            <m:t>𝑅</m:t>
                          </m:r>
                        </m:den>
                      </m:f>
                      <m:sSub>
                        <m:sSubPr>
                          <m:ctrlPr>
                            <a:rPr lang="en-US" altLang="zh-CN" b="0" i="1" smtClean="0">
                              <a:latin typeface="Cambria Math" panose="02040503050406030204" pitchFamily="18" charset="0"/>
                              <a:ea typeface="Cambria Math" panose="02040503050406030204" pitchFamily="18" charset="0"/>
                            </a:rPr>
                          </m:ctrlPr>
                        </m:sSubPr>
                        <m:e>
                          <m:r>
                            <a:rPr lang="en-US" altLang="zh-CN" b="0" i="1" smtClean="0">
                              <a:latin typeface="Cambria Math" panose="02040503050406030204" pitchFamily="18" charset="0"/>
                              <a:ea typeface="Cambria Math" panose="02040503050406030204" pitchFamily="18" charset="0"/>
                            </a:rPr>
                            <m:t>𝑣</m:t>
                          </m:r>
                        </m:e>
                        <m:sub>
                          <m:r>
                            <a:rPr lang="en-US" altLang="zh-CN" b="0" i="1" smtClean="0">
                              <a:latin typeface="Cambria Math" panose="02040503050406030204" pitchFamily="18" charset="0"/>
                              <a:ea typeface="Cambria Math" panose="02040503050406030204" pitchFamily="18" charset="0"/>
                            </a:rPr>
                            <m:t>𝑅</m:t>
                          </m:r>
                        </m:sub>
                      </m:sSub>
                      <m:r>
                        <a:rPr lang="en-US" altLang="zh-CN" b="0" i="1" smtClean="0">
                          <a:latin typeface="Cambria Math" panose="02040503050406030204" pitchFamily="18" charset="0"/>
                          <a:ea typeface="Cambria Math" panose="02040503050406030204" pitchFamily="18" charset="0"/>
                        </a:rPr>
                        <m:t>=</m:t>
                      </m:r>
                      <m:r>
                        <a:rPr lang="en-US" altLang="zh-CN" b="0" i="1" smtClean="0">
                          <a:latin typeface="Cambria Math" panose="02040503050406030204" pitchFamily="18" charset="0"/>
                          <a:ea typeface="Cambria Math" panose="02040503050406030204" pitchFamily="18" charset="0"/>
                        </a:rPr>
                        <m:t>𝐺</m:t>
                      </m:r>
                      <m:sSub>
                        <m:sSubPr>
                          <m:ctrlPr>
                            <a:rPr lang="en-US" altLang="zh-CN" b="0" i="1" smtClean="0">
                              <a:latin typeface="Cambria Math" panose="02040503050406030204" pitchFamily="18" charset="0"/>
                              <a:ea typeface="Cambria Math" panose="02040503050406030204" pitchFamily="18" charset="0"/>
                            </a:rPr>
                          </m:ctrlPr>
                        </m:sSubPr>
                        <m:e>
                          <m:r>
                            <a:rPr lang="en-US" altLang="zh-CN" b="0" i="1" smtClean="0">
                              <a:latin typeface="Cambria Math" panose="02040503050406030204" pitchFamily="18" charset="0"/>
                              <a:ea typeface="Cambria Math" panose="02040503050406030204" pitchFamily="18" charset="0"/>
                            </a:rPr>
                            <m:t>𝑣</m:t>
                          </m:r>
                        </m:e>
                        <m:sub>
                          <m:r>
                            <a:rPr lang="en-US" altLang="zh-CN" b="0" i="1" smtClean="0">
                              <a:latin typeface="Cambria Math" panose="02040503050406030204" pitchFamily="18" charset="0"/>
                              <a:ea typeface="Cambria Math" panose="02040503050406030204" pitchFamily="18" charset="0"/>
                            </a:rPr>
                            <m:t>𝑅</m:t>
                          </m:r>
                        </m:sub>
                      </m:sSub>
                    </m:oMath>
                  </m:oMathPara>
                </a14:m>
                <a:endParaRPr lang="en-US" altLang="zh-CN" dirty="0" smtClean="0"/>
              </a:p>
              <a:p>
                <a:r>
                  <a:rPr lang="zh-CN" altLang="en-US" dirty="0" smtClean="0"/>
                  <a:t>磁化和电感的关系</a:t>
                </a:r>
                <a:endParaRPr lang="en-US" altLang="zh-CN" dirty="0" smtClean="0"/>
              </a:p>
              <a:p>
                <a:pPr marL="0" indent="0">
                  <a:buNone/>
                </a:pPr>
                <a14:m>
                  <m:oMathPara xmlns:m="http://schemas.openxmlformats.org/officeDocument/2006/math">
                    <m:oMathParaPr>
                      <m:jc m:val="centerGroup"/>
                    </m:oMathParaPr>
                    <m:oMath xmlns:m="http://schemas.openxmlformats.org/officeDocument/2006/math">
                      <m:r>
                        <a:rPr lang="en-US" altLang="zh-CN" b="0" i="1" smtClean="0">
                          <a:latin typeface="Cambria Math" panose="02040503050406030204" pitchFamily="18" charset="0"/>
                          <a:ea typeface="Cambria Math" panose="02040503050406030204" pitchFamily="18" charset="0"/>
                        </a:rPr>
                        <m:t>𝐵</m:t>
                      </m:r>
                      <m:r>
                        <a:rPr lang="en-US" altLang="zh-CN" i="1">
                          <a:latin typeface="Cambria Math" panose="02040503050406030204" pitchFamily="18" charset="0"/>
                          <a:ea typeface="Cambria Math" panose="02040503050406030204" pitchFamily="18" charset="0"/>
                        </a:rPr>
                        <m:t>=</m:t>
                      </m:r>
                      <m:r>
                        <a:rPr lang="en-US" altLang="zh-CN" b="0" i="1" smtClean="0">
                          <a:latin typeface="Cambria Math" panose="02040503050406030204" pitchFamily="18" charset="0"/>
                          <a:ea typeface="Cambria Math" panose="02040503050406030204" pitchFamily="18" charset="0"/>
                        </a:rPr>
                        <m:t>𝜇</m:t>
                      </m:r>
                      <m:r>
                        <a:rPr lang="en-US" altLang="zh-CN" b="0" i="1" smtClean="0">
                          <a:latin typeface="Cambria Math" panose="02040503050406030204" pitchFamily="18" charset="0"/>
                          <a:ea typeface="Cambria Math" panose="02040503050406030204" pitchFamily="18" charset="0"/>
                        </a:rPr>
                        <m:t>𝐻</m:t>
                      </m:r>
                      <m:r>
                        <a:rPr lang="en-US" altLang="zh-CN" i="1">
                          <a:latin typeface="Cambria Math" panose="02040503050406030204" pitchFamily="18" charset="0"/>
                          <a:ea typeface="Cambria Math" panose="02040503050406030204" pitchFamily="18" charset="0"/>
                        </a:rPr>
                        <m:t>⟺</m:t>
                      </m:r>
                      <m:sSub>
                        <m:sSubPr>
                          <m:ctrlPr>
                            <a:rPr lang="en-US" altLang="zh-CN" b="0" i="1" smtClean="0">
                              <a:latin typeface="Cambria Math" panose="02040503050406030204" pitchFamily="18" charset="0"/>
                              <a:ea typeface="Cambria Math" panose="02040503050406030204" pitchFamily="18" charset="0"/>
                            </a:rPr>
                          </m:ctrlPr>
                        </m:sSubPr>
                        <m:e>
                          <m:r>
                            <a:rPr lang="en-US" altLang="zh-CN" b="0" i="1" smtClean="0">
                              <a:latin typeface="Cambria Math" panose="02040503050406030204" pitchFamily="18" charset="0"/>
                              <a:ea typeface="Cambria Math" panose="02040503050406030204" pitchFamily="18" charset="0"/>
                            </a:rPr>
                            <m:t>𝜓</m:t>
                          </m:r>
                        </m:e>
                        <m:sub>
                          <m:r>
                            <a:rPr lang="en-US" altLang="zh-CN" b="0" i="1" smtClean="0">
                              <a:latin typeface="Cambria Math" panose="02040503050406030204" pitchFamily="18" charset="0"/>
                              <a:ea typeface="Cambria Math" panose="02040503050406030204" pitchFamily="18" charset="0"/>
                            </a:rPr>
                            <m:t>𝑚</m:t>
                          </m:r>
                        </m:sub>
                      </m:sSub>
                      <m:r>
                        <a:rPr lang="en-US" altLang="zh-CN" i="1">
                          <a:latin typeface="Cambria Math" panose="02040503050406030204" pitchFamily="18" charset="0"/>
                          <a:ea typeface="Cambria Math" panose="02040503050406030204" pitchFamily="18" charset="0"/>
                        </a:rPr>
                        <m:t>=</m:t>
                      </m:r>
                      <m:r>
                        <a:rPr lang="en-US" altLang="zh-CN" b="0" i="1" smtClean="0">
                          <a:latin typeface="Cambria Math" panose="02040503050406030204" pitchFamily="18" charset="0"/>
                          <a:ea typeface="Cambria Math" panose="02040503050406030204" pitchFamily="18" charset="0"/>
                        </a:rPr>
                        <m:t>𝐿</m:t>
                      </m:r>
                      <m:sSub>
                        <m:sSubPr>
                          <m:ctrlPr>
                            <a:rPr lang="en-US" altLang="zh-CN" i="1">
                              <a:latin typeface="Cambria Math" panose="02040503050406030204" pitchFamily="18" charset="0"/>
                              <a:ea typeface="Cambria Math" panose="02040503050406030204" pitchFamily="18" charset="0"/>
                            </a:rPr>
                          </m:ctrlPr>
                        </m:sSubPr>
                        <m:e>
                          <m:r>
                            <a:rPr lang="en-US" altLang="zh-CN" b="0" i="1" smtClean="0">
                              <a:latin typeface="Cambria Math" panose="02040503050406030204" pitchFamily="18" charset="0"/>
                              <a:ea typeface="Cambria Math" panose="02040503050406030204" pitchFamily="18" charset="0"/>
                            </a:rPr>
                            <m:t>𝑖</m:t>
                          </m:r>
                        </m:e>
                        <m:sub>
                          <m:r>
                            <a:rPr lang="en-US" altLang="zh-CN" b="0" i="1" smtClean="0">
                              <a:latin typeface="Cambria Math" panose="02040503050406030204" pitchFamily="18" charset="0"/>
                              <a:ea typeface="Cambria Math" panose="02040503050406030204" pitchFamily="18" charset="0"/>
                            </a:rPr>
                            <m:t>𝐿</m:t>
                          </m:r>
                        </m:sub>
                      </m:sSub>
                    </m:oMath>
                  </m:oMathPara>
                </a14:m>
                <a:endParaRPr lang="en-US" altLang="zh-CN" dirty="0" smtClean="0"/>
              </a:p>
              <a:p>
                <a:pPr marL="0" indent="0">
                  <a:buNone/>
                </a:pPr>
                <a:r>
                  <a:rPr lang="zh-CN" altLang="en-US" dirty="0" smtClean="0"/>
                  <a:t>对于均匀的、</a:t>
                </a:r>
                <a:r>
                  <a:rPr lang="zh-CN" altLang="en-US" dirty="0" smtClean="0"/>
                  <a:t>非时变的媒质</a:t>
                </a:r>
                <a14:m>
                  <m:oMath xmlns:m="http://schemas.openxmlformats.org/officeDocument/2006/math">
                    <m:sSub>
                      <m:sSubPr>
                        <m:ctrlPr>
                          <a:rPr lang="en-US" altLang="zh-CN" i="1">
                            <a:latin typeface="Cambria Math" panose="02040503050406030204" pitchFamily="18" charset="0"/>
                            <a:ea typeface="Cambria Math" panose="02040503050406030204" pitchFamily="18" charset="0"/>
                          </a:rPr>
                        </m:ctrlPr>
                      </m:sSubPr>
                      <m:e>
                        <m:r>
                          <a:rPr lang="en-US" altLang="zh-CN" i="1">
                            <a:latin typeface="Cambria Math" panose="02040503050406030204" pitchFamily="18" charset="0"/>
                            <a:ea typeface="Cambria Math" panose="02040503050406030204" pitchFamily="18" charset="0"/>
                          </a:rPr>
                          <m:t>𝑀</m:t>
                        </m:r>
                      </m:e>
                      <m:sub>
                        <m:r>
                          <a:rPr lang="en-US" altLang="zh-CN" b="0" i="1" smtClean="0">
                            <a:latin typeface="Cambria Math" panose="02040503050406030204" pitchFamily="18" charset="0"/>
                            <a:ea typeface="Cambria Math" panose="02040503050406030204" pitchFamily="18" charset="0"/>
                          </a:rPr>
                          <m:t>𝑑</m:t>
                        </m:r>
                      </m:sub>
                    </m:sSub>
                    <m:r>
                      <a:rPr lang="en-US" altLang="zh-CN" b="0" i="1" smtClean="0">
                        <a:latin typeface="Cambria Math" panose="02040503050406030204" pitchFamily="18" charset="0"/>
                        <a:ea typeface="Cambria Math" panose="02040503050406030204" pitchFamily="18" charset="0"/>
                      </a:rPr>
                      <m:t>=</m:t>
                    </m:r>
                    <m:f>
                      <m:fPr>
                        <m:ctrlPr>
                          <a:rPr lang="en-US" altLang="zh-CN" b="0" i="1" smtClean="0">
                            <a:latin typeface="Cambria Math" panose="02040503050406030204" pitchFamily="18" charset="0"/>
                            <a:ea typeface="Cambria Math" panose="02040503050406030204" pitchFamily="18" charset="0"/>
                          </a:rPr>
                        </m:ctrlPr>
                      </m:fPr>
                      <m:num>
                        <m:r>
                          <a:rPr lang="en-US" altLang="zh-CN" b="0" i="1" smtClean="0">
                            <a:latin typeface="Cambria Math" panose="02040503050406030204" pitchFamily="18" charset="0"/>
                            <a:ea typeface="Cambria Math" panose="02040503050406030204" pitchFamily="18" charset="0"/>
                          </a:rPr>
                          <m:t>𝑑𝐵</m:t>
                        </m:r>
                      </m:num>
                      <m:den>
                        <m:r>
                          <a:rPr lang="en-US" altLang="zh-CN" b="0" i="1" smtClean="0">
                            <a:latin typeface="Cambria Math" panose="02040503050406030204" pitchFamily="18" charset="0"/>
                            <a:ea typeface="Cambria Math" panose="02040503050406030204" pitchFamily="18" charset="0"/>
                          </a:rPr>
                          <m:t>𝑑𝑡</m:t>
                        </m:r>
                      </m:den>
                    </m:f>
                    <m:r>
                      <a:rPr lang="en-US" altLang="zh-CN" b="0" i="1" smtClean="0">
                        <a:latin typeface="Cambria Math" panose="02040503050406030204" pitchFamily="18" charset="0"/>
                        <a:ea typeface="Cambria Math" panose="02040503050406030204" pitchFamily="18" charset="0"/>
                      </a:rPr>
                      <m:t>=</m:t>
                    </m:r>
                    <m:f>
                      <m:fPr>
                        <m:ctrlPr>
                          <a:rPr lang="en-US" altLang="zh-CN" i="1">
                            <a:latin typeface="Cambria Math" panose="02040503050406030204" pitchFamily="18" charset="0"/>
                            <a:ea typeface="Cambria Math" panose="02040503050406030204" pitchFamily="18" charset="0"/>
                          </a:rPr>
                        </m:ctrlPr>
                      </m:fPr>
                      <m:num>
                        <m:r>
                          <a:rPr lang="en-US" altLang="zh-CN" i="1">
                            <a:latin typeface="Cambria Math" panose="02040503050406030204" pitchFamily="18" charset="0"/>
                            <a:ea typeface="Cambria Math" panose="02040503050406030204" pitchFamily="18" charset="0"/>
                          </a:rPr>
                          <m:t>𝑑</m:t>
                        </m:r>
                      </m:num>
                      <m:den>
                        <m:r>
                          <a:rPr lang="en-US" altLang="zh-CN" i="1">
                            <a:latin typeface="Cambria Math" panose="02040503050406030204" pitchFamily="18" charset="0"/>
                            <a:ea typeface="Cambria Math" panose="02040503050406030204" pitchFamily="18" charset="0"/>
                          </a:rPr>
                          <m:t>𝑑𝑡</m:t>
                        </m:r>
                      </m:den>
                    </m:f>
                    <m:d>
                      <m:dPr>
                        <m:ctrlPr>
                          <a:rPr lang="en-US" altLang="zh-CN" b="0" i="1" smtClean="0">
                            <a:latin typeface="Cambria Math" panose="02040503050406030204" pitchFamily="18" charset="0"/>
                            <a:ea typeface="Cambria Math" panose="02040503050406030204" pitchFamily="18" charset="0"/>
                          </a:rPr>
                        </m:ctrlPr>
                      </m:dPr>
                      <m:e>
                        <m:r>
                          <a:rPr lang="en-US" altLang="zh-CN" i="1">
                            <a:latin typeface="Cambria Math" panose="02040503050406030204" pitchFamily="18" charset="0"/>
                            <a:ea typeface="Cambria Math" panose="02040503050406030204" pitchFamily="18" charset="0"/>
                          </a:rPr>
                          <m:t>𝜇</m:t>
                        </m:r>
                        <m:r>
                          <a:rPr lang="en-US" altLang="zh-CN" i="1">
                            <a:latin typeface="Cambria Math" panose="02040503050406030204" pitchFamily="18" charset="0"/>
                            <a:ea typeface="Cambria Math" panose="02040503050406030204" pitchFamily="18" charset="0"/>
                          </a:rPr>
                          <m:t>𝐻</m:t>
                        </m:r>
                      </m:e>
                    </m:d>
                    <m:r>
                      <a:rPr lang="en-US" altLang="zh-CN" i="1">
                        <a:latin typeface="Cambria Math" panose="02040503050406030204" pitchFamily="18" charset="0"/>
                        <a:ea typeface="Cambria Math" panose="02040503050406030204" pitchFamily="18" charset="0"/>
                      </a:rPr>
                      <m:t>=</m:t>
                    </m:r>
                    <m:r>
                      <a:rPr lang="en-US" altLang="zh-CN" i="1">
                        <a:latin typeface="Cambria Math" panose="02040503050406030204" pitchFamily="18" charset="0"/>
                        <a:ea typeface="Cambria Math" panose="02040503050406030204" pitchFamily="18" charset="0"/>
                      </a:rPr>
                      <m:t>𝜇</m:t>
                    </m:r>
                    <m:f>
                      <m:fPr>
                        <m:ctrlPr>
                          <a:rPr lang="en-US" altLang="zh-CN" i="1">
                            <a:latin typeface="Cambria Math" panose="02040503050406030204" pitchFamily="18" charset="0"/>
                            <a:ea typeface="Cambria Math" panose="02040503050406030204" pitchFamily="18" charset="0"/>
                          </a:rPr>
                        </m:ctrlPr>
                      </m:fPr>
                      <m:num>
                        <m:r>
                          <a:rPr lang="en-US" altLang="zh-CN" i="1">
                            <a:latin typeface="Cambria Math" panose="02040503050406030204" pitchFamily="18" charset="0"/>
                            <a:ea typeface="Cambria Math" panose="02040503050406030204" pitchFamily="18" charset="0"/>
                          </a:rPr>
                          <m:t>𝑑𝐻</m:t>
                        </m:r>
                      </m:num>
                      <m:den>
                        <m:r>
                          <a:rPr lang="en-US" altLang="zh-CN" i="1">
                            <a:latin typeface="Cambria Math" panose="02040503050406030204" pitchFamily="18" charset="0"/>
                            <a:ea typeface="Cambria Math" panose="02040503050406030204" pitchFamily="18" charset="0"/>
                          </a:rPr>
                          <m:t>𝑑𝑡</m:t>
                        </m:r>
                      </m:den>
                    </m:f>
                  </m:oMath>
                </a14:m>
                <a:r>
                  <a:rPr lang="zh-CN" altLang="en-US" dirty="0" smtClean="0"/>
                  <a:t>，这里</a:t>
                </a:r>
                <a:r>
                  <a:rPr lang="en-US" altLang="zh-CN" dirty="0" err="1" smtClean="0"/>
                  <a:t>M_d</a:t>
                </a:r>
                <a:r>
                  <a:rPr lang="zh-CN" altLang="en-US" dirty="0" smtClean="0"/>
                  <a:t>是仿照</a:t>
                </a:r>
                <a:r>
                  <a:rPr lang="en-US" altLang="zh-CN" dirty="0" err="1" smtClean="0"/>
                  <a:t>J_d</a:t>
                </a:r>
                <a:r>
                  <a:rPr lang="zh-CN" altLang="en-US" dirty="0" smtClean="0"/>
                  <a:t>的位移</a:t>
                </a:r>
                <a:r>
                  <a:rPr lang="zh-CN" altLang="en-US" dirty="0"/>
                  <a:t>磁</a:t>
                </a:r>
                <a:r>
                  <a:rPr lang="zh-CN" altLang="en-US" dirty="0" smtClean="0"/>
                  <a:t>流</a:t>
                </a:r>
                <a:r>
                  <a:rPr lang="en-US" altLang="zh-CN" dirty="0" smtClean="0"/>
                  <a:t>(</a:t>
                </a:r>
                <a:r>
                  <a:rPr lang="zh-CN" altLang="en-US" dirty="0" smtClean="0"/>
                  <a:t>密度</a:t>
                </a:r>
                <a:r>
                  <a:rPr lang="en-US" altLang="zh-CN" dirty="0" smtClean="0"/>
                  <a:t>)</a:t>
                </a:r>
                <a:r>
                  <a:rPr lang="zh-CN" altLang="en-US" dirty="0" smtClean="0"/>
                  <a:t>。再使用</a:t>
                </a:r>
                <a:r>
                  <a:rPr lang="zh-CN" altLang="en-US" dirty="0" smtClean="0"/>
                  <a:t>法拉第电磁感应定律</a:t>
                </a:r>
                <a14:m>
                  <m:oMath xmlns:m="http://schemas.openxmlformats.org/officeDocument/2006/math">
                    <m:f>
                      <m:fPr>
                        <m:ctrlPr>
                          <a:rPr lang="en-US" altLang="zh-CN" i="1">
                            <a:latin typeface="Cambria Math" panose="02040503050406030204" pitchFamily="18" charset="0"/>
                          </a:rPr>
                        </m:ctrlPr>
                      </m:fPr>
                      <m:num>
                        <m:r>
                          <a:rPr lang="en-US" altLang="zh-CN" i="1">
                            <a:latin typeface="Cambria Math" panose="02040503050406030204" pitchFamily="18" charset="0"/>
                          </a:rPr>
                          <m:t>𝑑</m:t>
                        </m:r>
                      </m:num>
                      <m:den>
                        <m:r>
                          <a:rPr lang="en-US" altLang="zh-CN" i="1">
                            <a:latin typeface="Cambria Math" panose="02040503050406030204" pitchFamily="18" charset="0"/>
                          </a:rPr>
                          <m:t>𝑑𝑡</m:t>
                        </m:r>
                      </m:den>
                    </m:f>
                    <m:nary>
                      <m:naryPr>
                        <m:chr m:val="∬"/>
                        <m:ctrlPr>
                          <a:rPr lang="en-US" altLang="zh-CN" i="1">
                            <a:latin typeface="Cambria Math" panose="02040503050406030204" pitchFamily="18" charset="0"/>
                          </a:rPr>
                        </m:ctrlPr>
                      </m:naryPr>
                      <m:sub>
                        <m:r>
                          <m:rPr>
                            <m:brk m:alnAt="23"/>
                          </m:rPr>
                          <a:rPr lang="en-US" altLang="zh-CN" i="1">
                            <a:latin typeface="Cambria Math" panose="02040503050406030204" pitchFamily="18" charset="0"/>
                          </a:rPr>
                          <m:t>𝑆</m:t>
                        </m:r>
                      </m:sub>
                      <m:sup/>
                      <m:e>
                        <m:r>
                          <a:rPr lang="en-US" altLang="zh-CN" i="1">
                            <a:latin typeface="Cambria Math" panose="02040503050406030204" pitchFamily="18" charset="0"/>
                          </a:rPr>
                          <m:t>𝐵</m:t>
                        </m:r>
                        <m:r>
                          <a:rPr lang="en-US" altLang="zh-CN" i="1">
                            <a:latin typeface="Cambria Math" panose="02040503050406030204" pitchFamily="18" charset="0"/>
                          </a:rPr>
                          <m:t>⋅</m:t>
                        </m:r>
                        <m:r>
                          <a:rPr lang="en-US" altLang="zh-CN" i="1">
                            <a:latin typeface="Cambria Math" panose="02040503050406030204" pitchFamily="18" charset="0"/>
                          </a:rPr>
                          <m:t>𝑑𝑠</m:t>
                        </m:r>
                      </m:e>
                    </m:nary>
                  </m:oMath>
                </a14:m>
                <a:r>
                  <a:rPr lang="en-US" altLang="zh-CN" dirty="0" smtClean="0"/>
                  <a:t>=</a:t>
                </a:r>
                <a14:m>
                  <m:oMath xmlns:m="http://schemas.openxmlformats.org/officeDocument/2006/math">
                    <m:f>
                      <m:fPr>
                        <m:ctrlPr>
                          <a:rPr lang="en-US" altLang="zh-CN" i="1">
                            <a:latin typeface="Cambria Math" panose="02040503050406030204" pitchFamily="18" charset="0"/>
                            <a:ea typeface="Cambria Math" panose="02040503050406030204" pitchFamily="18" charset="0"/>
                          </a:rPr>
                        </m:ctrlPr>
                      </m:fPr>
                      <m:num>
                        <m:r>
                          <a:rPr lang="en-US" altLang="zh-CN" i="1">
                            <a:latin typeface="Cambria Math" panose="02040503050406030204" pitchFamily="18" charset="0"/>
                            <a:ea typeface="Cambria Math" panose="02040503050406030204" pitchFamily="18" charset="0"/>
                          </a:rPr>
                          <m:t>𝑑</m:t>
                        </m:r>
                        <m:sSub>
                          <m:sSubPr>
                            <m:ctrlPr>
                              <a:rPr lang="en-US" altLang="zh-CN" i="1">
                                <a:latin typeface="Cambria Math" panose="02040503050406030204" pitchFamily="18" charset="0"/>
                                <a:ea typeface="Cambria Math" panose="02040503050406030204" pitchFamily="18" charset="0"/>
                              </a:rPr>
                            </m:ctrlPr>
                          </m:sSubPr>
                          <m:e>
                            <m:r>
                              <a:rPr lang="en-US" altLang="zh-CN" i="1">
                                <a:latin typeface="Cambria Math" panose="02040503050406030204" pitchFamily="18" charset="0"/>
                                <a:ea typeface="Cambria Math" panose="02040503050406030204" pitchFamily="18" charset="0"/>
                              </a:rPr>
                              <m:t>𝜓</m:t>
                            </m:r>
                          </m:e>
                          <m:sub>
                            <m:r>
                              <a:rPr lang="en-US" altLang="zh-CN" i="1">
                                <a:latin typeface="Cambria Math" panose="02040503050406030204" pitchFamily="18" charset="0"/>
                                <a:ea typeface="Cambria Math" panose="02040503050406030204" pitchFamily="18" charset="0"/>
                              </a:rPr>
                              <m:t>𝑚</m:t>
                            </m:r>
                          </m:sub>
                        </m:sSub>
                      </m:num>
                      <m:den>
                        <m:r>
                          <a:rPr lang="en-US" altLang="zh-CN" i="1">
                            <a:latin typeface="Cambria Math" panose="02040503050406030204" pitchFamily="18" charset="0"/>
                            <a:ea typeface="Cambria Math" panose="02040503050406030204" pitchFamily="18" charset="0"/>
                          </a:rPr>
                          <m:t>𝑑𝑡</m:t>
                        </m:r>
                      </m:den>
                    </m:f>
                    <m:r>
                      <a:rPr lang="en-US" altLang="zh-CN" i="1">
                        <a:latin typeface="Cambria Math" panose="02040503050406030204" pitchFamily="18" charset="0"/>
                        <a:ea typeface="Cambria Math" panose="02040503050406030204" pitchFamily="18" charset="0"/>
                      </a:rPr>
                      <m:t>=</m:t>
                    </m:r>
                    <m:f>
                      <m:fPr>
                        <m:ctrlPr>
                          <a:rPr lang="en-US" altLang="zh-CN" i="1">
                            <a:latin typeface="Cambria Math" panose="02040503050406030204" pitchFamily="18" charset="0"/>
                            <a:ea typeface="Cambria Math" panose="02040503050406030204" pitchFamily="18" charset="0"/>
                          </a:rPr>
                        </m:ctrlPr>
                      </m:fPr>
                      <m:num>
                        <m:r>
                          <a:rPr lang="en-US" altLang="zh-CN" i="1">
                            <a:latin typeface="Cambria Math" panose="02040503050406030204" pitchFamily="18" charset="0"/>
                            <a:ea typeface="Cambria Math" panose="02040503050406030204" pitchFamily="18" charset="0"/>
                          </a:rPr>
                          <m:t>𝑑</m:t>
                        </m:r>
                      </m:num>
                      <m:den>
                        <m:r>
                          <a:rPr lang="en-US" altLang="zh-CN" i="1">
                            <a:latin typeface="Cambria Math" panose="02040503050406030204" pitchFamily="18" charset="0"/>
                            <a:ea typeface="Cambria Math" panose="02040503050406030204" pitchFamily="18" charset="0"/>
                          </a:rPr>
                          <m:t>𝑑𝑡</m:t>
                        </m:r>
                      </m:den>
                    </m:f>
                    <m:d>
                      <m:dPr>
                        <m:ctrlPr>
                          <a:rPr lang="en-US" altLang="zh-CN" i="1">
                            <a:latin typeface="Cambria Math" panose="02040503050406030204" pitchFamily="18" charset="0"/>
                            <a:ea typeface="Cambria Math" panose="02040503050406030204" pitchFamily="18" charset="0"/>
                          </a:rPr>
                        </m:ctrlPr>
                      </m:dPr>
                      <m:e>
                        <m:r>
                          <a:rPr lang="en-US" altLang="zh-CN" i="1">
                            <a:latin typeface="Cambria Math" panose="02040503050406030204" pitchFamily="18" charset="0"/>
                            <a:ea typeface="Cambria Math" panose="02040503050406030204" pitchFamily="18" charset="0"/>
                          </a:rPr>
                          <m:t>𝐿</m:t>
                        </m:r>
                        <m:sSub>
                          <m:sSubPr>
                            <m:ctrlPr>
                              <a:rPr lang="en-US" altLang="zh-CN" i="1">
                                <a:latin typeface="Cambria Math" panose="02040503050406030204" pitchFamily="18" charset="0"/>
                                <a:ea typeface="Cambria Math" panose="02040503050406030204" pitchFamily="18" charset="0"/>
                              </a:rPr>
                            </m:ctrlPr>
                          </m:sSubPr>
                          <m:e>
                            <m:r>
                              <a:rPr lang="en-US" altLang="zh-CN" i="1">
                                <a:latin typeface="Cambria Math" panose="02040503050406030204" pitchFamily="18" charset="0"/>
                                <a:ea typeface="Cambria Math" panose="02040503050406030204" pitchFamily="18" charset="0"/>
                              </a:rPr>
                              <m:t>𝑖</m:t>
                            </m:r>
                          </m:e>
                          <m:sub>
                            <m:r>
                              <a:rPr lang="en-US" altLang="zh-CN" i="1">
                                <a:latin typeface="Cambria Math" panose="02040503050406030204" pitchFamily="18" charset="0"/>
                                <a:ea typeface="Cambria Math" panose="02040503050406030204" pitchFamily="18" charset="0"/>
                              </a:rPr>
                              <m:t>𝐿</m:t>
                            </m:r>
                          </m:sub>
                        </m:sSub>
                      </m:e>
                    </m:d>
                    <m:r>
                      <a:rPr lang="en-US" altLang="zh-CN" i="1">
                        <a:latin typeface="Cambria Math" panose="02040503050406030204" pitchFamily="18" charset="0"/>
                        <a:ea typeface="Cambria Math" panose="02040503050406030204" pitchFamily="18" charset="0"/>
                      </a:rPr>
                      <m:t>=</m:t>
                    </m:r>
                    <m:r>
                      <a:rPr lang="en-US" altLang="zh-CN" b="0" i="1" smtClean="0">
                        <a:latin typeface="Cambria Math" panose="02040503050406030204" pitchFamily="18" charset="0"/>
                        <a:ea typeface="Cambria Math" panose="02040503050406030204" pitchFamily="18" charset="0"/>
                      </a:rPr>
                      <m:t>𝐿</m:t>
                    </m:r>
                    <m:f>
                      <m:fPr>
                        <m:ctrlPr>
                          <a:rPr lang="en-US" altLang="zh-CN" i="1">
                            <a:latin typeface="Cambria Math" panose="02040503050406030204" pitchFamily="18" charset="0"/>
                            <a:ea typeface="Cambria Math" panose="02040503050406030204" pitchFamily="18" charset="0"/>
                          </a:rPr>
                        </m:ctrlPr>
                      </m:fPr>
                      <m:num>
                        <m:r>
                          <a:rPr lang="en-US" altLang="zh-CN" i="1">
                            <a:latin typeface="Cambria Math" panose="02040503050406030204" pitchFamily="18" charset="0"/>
                            <a:ea typeface="Cambria Math" panose="02040503050406030204" pitchFamily="18" charset="0"/>
                          </a:rPr>
                          <m:t>𝑑</m:t>
                        </m:r>
                        <m:sSub>
                          <m:sSubPr>
                            <m:ctrlPr>
                              <a:rPr lang="en-US" altLang="zh-CN" b="0" i="1" smtClean="0">
                                <a:latin typeface="Cambria Math" panose="02040503050406030204" pitchFamily="18" charset="0"/>
                                <a:ea typeface="Cambria Math" panose="02040503050406030204" pitchFamily="18" charset="0"/>
                              </a:rPr>
                            </m:ctrlPr>
                          </m:sSubPr>
                          <m:e>
                            <m:r>
                              <a:rPr lang="en-US" altLang="zh-CN" b="0" i="1" smtClean="0">
                                <a:latin typeface="Cambria Math" panose="02040503050406030204" pitchFamily="18" charset="0"/>
                                <a:ea typeface="Cambria Math" panose="02040503050406030204" pitchFamily="18" charset="0"/>
                              </a:rPr>
                              <m:t>𝑖</m:t>
                            </m:r>
                          </m:e>
                          <m:sub>
                            <m:r>
                              <a:rPr lang="en-US" altLang="zh-CN" b="0" i="1" smtClean="0">
                                <a:latin typeface="Cambria Math" panose="02040503050406030204" pitchFamily="18" charset="0"/>
                                <a:ea typeface="Cambria Math" panose="02040503050406030204" pitchFamily="18" charset="0"/>
                              </a:rPr>
                              <m:t>𝐿</m:t>
                            </m:r>
                          </m:sub>
                        </m:sSub>
                      </m:num>
                      <m:den>
                        <m:r>
                          <a:rPr lang="en-US" altLang="zh-CN" i="1">
                            <a:latin typeface="Cambria Math" panose="02040503050406030204" pitchFamily="18" charset="0"/>
                            <a:ea typeface="Cambria Math" panose="02040503050406030204" pitchFamily="18" charset="0"/>
                          </a:rPr>
                          <m:t>𝑑𝑡</m:t>
                        </m:r>
                      </m:den>
                    </m:f>
                    <m:r>
                      <a:rPr lang="en-US" altLang="zh-CN" b="0" i="1" smtClean="0">
                        <a:latin typeface="Cambria Math" panose="02040503050406030204" pitchFamily="18" charset="0"/>
                        <a:ea typeface="Cambria Math" panose="02040503050406030204" pitchFamily="18" charset="0"/>
                      </a:rPr>
                      <m:t>=</m:t>
                    </m:r>
                    <m:sSub>
                      <m:sSubPr>
                        <m:ctrlPr>
                          <a:rPr lang="en-US" altLang="zh-CN" b="0" i="1" smtClean="0">
                            <a:latin typeface="Cambria Math" panose="02040503050406030204" pitchFamily="18" charset="0"/>
                            <a:ea typeface="Cambria Math" panose="02040503050406030204" pitchFamily="18" charset="0"/>
                          </a:rPr>
                        </m:ctrlPr>
                      </m:sSubPr>
                      <m:e>
                        <m:r>
                          <a:rPr lang="en-US" altLang="zh-CN" b="0" i="1" smtClean="0">
                            <a:latin typeface="Cambria Math" panose="02040503050406030204" pitchFamily="18" charset="0"/>
                            <a:ea typeface="Cambria Math" panose="02040503050406030204" pitchFamily="18" charset="0"/>
                          </a:rPr>
                          <m:t>𝑣</m:t>
                        </m:r>
                      </m:e>
                      <m:sub>
                        <m:r>
                          <a:rPr lang="en-US" altLang="zh-CN" b="0" i="1" smtClean="0">
                            <a:latin typeface="Cambria Math" panose="02040503050406030204" pitchFamily="18" charset="0"/>
                            <a:ea typeface="Cambria Math" panose="02040503050406030204" pitchFamily="18" charset="0"/>
                          </a:rPr>
                          <m:t>𝐿</m:t>
                        </m:r>
                      </m:sub>
                    </m:sSub>
                  </m:oMath>
                </a14:m>
                <a:r>
                  <a:rPr lang="zh-CN" altLang="en-US" dirty="0" smtClean="0"/>
                  <a:t>，最终</a:t>
                </a:r>
                <a:endParaRPr lang="en-US" altLang="zh-CN" dirty="0"/>
              </a:p>
              <a:p>
                <a:pPr marL="0" indent="0">
                  <a:buNone/>
                </a:pPr>
                <a14:m>
                  <m:oMathPara xmlns:m="http://schemas.openxmlformats.org/officeDocument/2006/math">
                    <m:oMathParaPr>
                      <m:jc m:val="centerGroup"/>
                    </m:oMathParaPr>
                    <m:oMath xmlns:m="http://schemas.openxmlformats.org/officeDocument/2006/math">
                      <m:sSub>
                        <m:sSubPr>
                          <m:ctrlPr>
                            <a:rPr lang="en-US" altLang="zh-CN" i="1">
                              <a:latin typeface="Cambria Math" panose="02040503050406030204" pitchFamily="18" charset="0"/>
                              <a:ea typeface="Cambria Math" panose="02040503050406030204" pitchFamily="18" charset="0"/>
                            </a:rPr>
                          </m:ctrlPr>
                        </m:sSubPr>
                        <m:e>
                          <m:r>
                            <a:rPr lang="en-US" altLang="zh-CN" b="0" i="1" smtClean="0">
                              <a:latin typeface="Cambria Math" panose="02040503050406030204" pitchFamily="18" charset="0"/>
                              <a:ea typeface="Cambria Math" panose="02040503050406030204" pitchFamily="18" charset="0"/>
                            </a:rPr>
                            <m:t>𝑀</m:t>
                          </m:r>
                        </m:e>
                        <m:sub>
                          <m:r>
                            <a:rPr lang="en-US" altLang="zh-CN" b="0" i="1" smtClean="0">
                              <a:latin typeface="Cambria Math" panose="02040503050406030204" pitchFamily="18" charset="0"/>
                              <a:ea typeface="Cambria Math" panose="02040503050406030204" pitchFamily="18" charset="0"/>
                            </a:rPr>
                            <m:t>𝑑</m:t>
                          </m:r>
                        </m:sub>
                      </m:sSub>
                      <m:r>
                        <a:rPr lang="en-US" altLang="zh-CN" i="1">
                          <a:latin typeface="Cambria Math" panose="02040503050406030204" pitchFamily="18" charset="0"/>
                          <a:ea typeface="Cambria Math" panose="02040503050406030204" pitchFamily="18" charset="0"/>
                        </a:rPr>
                        <m:t>=</m:t>
                      </m:r>
                      <m:r>
                        <a:rPr lang="en-US" altLang="zh-CN" b="0" i="1" smtClean="0">
                          <a:latin typeface="Cambria Math" panose="02040503050406030204" pitchFamily="18" charset="0"/>
                          <a:ea typeface="Cambria Math" panose="02040503050406030204" pitchFamily="18" charset="0"/>
                        </a:rPr>
                        <m:t>𝜇</m:t>
                      </m:r>
                      <m:f>
                        <m:fPr>
                          <m:ctrlPr>
                            <a:rPr lang="en-US" altLang="zh-CN" i="1">
                              <a:latin typeface="Cambria Math" panose="02040503050406030204" pitchFamily="18" charset="0"/>
                              <a:ea typeface="Cambria Math" panose="02040503050406030204" pitchFamily="18" charset="0"/>
                            </a:rPr>
                          </m:ctrlPr>
                        </m:fPr>
                        <m:num>
                          <m:r>
                            <a:rPr lang="en-US" altLang="zh-CN" i="1">
                              <a:latin typeface="Cambria Math" panose="02040503050406030204" pitchFamily="18" charset="0"/>
                              <a:ea typeface="Cambria Math" panose="02040503050406030204" pitchFamily="18" charset="0"/>
                            </a:rPr>
                            <m:t>𝑑</m:t>
                          </m:r>
                          <m:r>
                            <a:rPr lang="en-US" altLang="zh-CN" b="0" i="1" smtClean="0">
                              <a:latin typeface="Cambria Math" panose="02040503050406030204" pitchFamily="18" charset="0"/>
                              <a:ea typeface="Cambria Math" panose="02040503050406030204" pitchFamily="18" charset="0"/>
                            </a:rPr>
                            <m:t>𝐻</m:t>
                          </m:r>
                        </m:num>
                        <m:den>
                          <m:r>
                            <a:rPr lang="en-US" altLang="zh-CN" i="1">
                              <a:latin typeface="Cambria Math" panose="02040503050406030204" pitchFamily="18" charset="0"/>
                              <a:ea typeface="Cambria Math" panose="02040503050406030204" pitchFamily="18" charset="0"/>
                            </a:rPr>
                            <m:t>𝑑𝑡</m:t>
                          </m:r>
                        </m:den>
                      </m:f>
                      <m:r>
                        <a:rPr lang="en-US" altLang="zh-CN" i="1">
                          <a:latin typeface="Cambria Math" panose="02040503050406030204" pitchFamily="18" charset="0"/>
                          <a:ea typeface="Cambria Math" panose="02040503050406030204" pitchFamily="18" charset="0"/>
                        </a:rPr>
                        <m:t>⟺</m:t>
                      </m:r>
                      <m:sSub>
                        <m:sSubPr>
                          <m:ctrlPr>
                            <a:rPr lang="en-US" altLang="zh-CN" i="1">
                              <a:latin typeface="Cambria Math" panose="02040503050406030204" pitchFamily="18" charset="0"/>
                              <a:ea typeface="Cambria Math" panose="02040503050406030204" pitchFamily="18" charset="0"/>
                            </a:rPr>
                          </m:ctrlPr>
                        </m:sSubPr>
                        <m:e>
                          <m:r>
                            <a:rPr lang="en-US" altLang="zh-CN" b="0" i="1" smtClean="0">
                              <a:latin typeface="Cambria Math" panose="02040503050406030204" pitchFamily="18" charset="0"/>
                              <a:ea typeface="Cambria Math" panose="02040503050406030204" pitchFamily="18" charset="0"/>
                            </a:rPr>
                            <m:t>𝑣</m:t>
                          </m:r>
                        </m:e>
                        <m:sub>
                          <m:r>
                            <a:rPr lang="en-US" altLang="zh-CN" b="0" i="1" smtClean="0">
                              <a:latin typeface="Cambria Math" panose="02040503050406030204" pitchFamily="18" charset="0"/>
                              <a:ea typeface="Cambria Math" panose="02040503050406030204" pitchFamily="18" charset="0"/>
                            </a:rPr>
                            <m:t>𝐿</m:t>
                          </m:r>
                        </m:sub>
                      </m:sSub>
                      <m:r>
                        <a:rPr lang="en-US" altLang="zh-CN" i="1">
                          <a:latin typeface="Cambria Math" panose="02040503050406030204" pitchFamily="18" charset="0"/>
                          <a:ea typeface="Cambria Math" panose="02040503050406030204" pitchFamily="18" charset="0"/>
                        </a:rPr>
                        <m:t>=</m:t>
                      </m:r>
                      <m:r>
                        <a:rPr lang="en-US" altLang="zh-CN" b="0" i="1" smtClean="0">
                          <a:latin typeface="Cambria Math" panose="02040503050406030204" pitchFamily="18" charset="0"/>
                          <a:ea typeface="Cambria Math" panose="02040503050406030204" pitchFamily="18" charset="0"/>
                        </a:rPr>
                        <m:t>𝐿</m:t>
                      </m:r>
                      <m:f>
                        <m:fPr>
                          <m:ctrlPr>
                            <a:rPr lang="en-US" altLang="zh-CN" i="1">
                              <a:latin typeface="Cambria Math" panose="02040503050406030204" pitchFamily="18" charset="0"/>
                              <a:ea typeface="Cambria Math" panose="02040503050406030204" pitchFamily="18" charset="0"/>
                            </a:rPr>
                          </m:ctrlPr>
                        </m:fPr>
                        <m:num>
                          <m:sSub>
                            <m:sSubPr>
                              <m:ctrlPr>
                                <a:rPr lang="en-US" altLang="zh-CN" i="1">
                                  <a:latin typeface="Cambria Math" panose="02040503050406030204" pitchFamily="18" charset="0"/>
                                  <a:ea typeface="Cambria Math" panose="02040503050406030204" pitchFamily="18" charset="0"/>
                                </a:rPr>
                              </m:ctrlPr>
                            </m:sSubPr>
                            <m:e>
                              <m:r>
                                <a:rPr lang="en-US" altLang="zh-CN" i="1">
                                  <a:latin typeface="Cambria Math" panose="02040503050406030204" pitchFamily="18" charset="0"/>
                                  <a:ea typeface="Cambria Math" panose="02040503050406030204" pitchFamily="18" charset="0"/>
                                </a:rPr>
                                <m:t>𝑑</m:t>
                              </m:r>
                              <m:r>
                                <a:rPr lang="en-US" altLang="zh-CN" b="0" i="1" smtClean="0">
                                  <a:latin typeface="Cambria Math" panose="02040503050406030204" pitchFamily="18" charset="0"/>
                                  <a:ea typeface="Cambria Math" panose="02040503050406030204" pitchFamily="18" charset="0"/>
                                </a:rPr>
                                <m:t>𝑖</m:t>
                              </m:r>
                            </m:e>
                            <m:sub>
                              <m:r>
                                <a:rPr lang="en-US" altLang="zh-CN" b="0" i="1" smtClean="0">
                                  <a:latin typeface="Cambria Math" panose="02040503050406030204" pitchFamily="18" charset="0"/>
                                  <a:ea typeface="Cambria Math" panose="02040503050406030204" pitchFamily="18" charset="0"/>
                                </a:rPr>
                                <m:t>𝐿</m:t>
                              </m:r>
                            </m:sub>
                          </m:sSub>
                        </m:num>
                        <m:den>
                          <m:r>
                            <a:rPr lang="en-US" altLang="zh-CN" i="1">
                              <a:latin typeface="Cambria Math" panose="02040503050406030204" pitchFamily="18" charset="0"/>
                              <a:ea typeface="Cambria Math" panose="02040503050406030204" pitchFamily="18" charset="0"/>
                            </a:rPr>
                            <m:t>𝑑𝑡</m:t>
                          </m:r>
                        </m:den>
                      </m:f>
                    </m:oMath>
                  </m:oMathPara>
                </a14:m>
                <a:endParaRPr lang="en-US" altLang="zh-CN" dirty="0"/>
              </a:p>
            </p:txBody>
          </p:sp>
        </mc:Choice>
        <mc:Fallback>
          <p:sp>
            <p:nvSpPr>
              <p:cNvPr id="3" name="内容占位符 2"/>
              <p:cNvSpPr>
                <a:spLocks noGrp="1" noRot="1" noChangeAspect="1" noMove="1" noResize="1" noEditPoints="1" noAdjustHandles="1" noChangeArrowheads="1" noChangeShapeType="1" noTextEdit="1"/>
              </p:cNvSpPr>
              <p:nvPr>
                <p:ph idx="1"/>
              </p:nvPr>
            </p:nvSpPr>
            <p:spPr>
              <a:xfrm>
                <a:off x="838200" y="1825624"/>
                <a:ext cx="10515600" cy="4530725"/>
              </a:xfrm>
              <a:blipFill>
                <a:blip r:embed="rId2"/>
                <a:stretch>
                  <a:fillRect l="-1217" t="-2419" r="-580"/>
                </a:stretch>
              </a:blipFill>
            </p:spPr>
            <p:txBody>
              <a:bodyPr/>
              <a:lstStyle/>
              <a:p>
                <a:r>
                  <a:rPr lang="zh-CN" altLang="en-US">
                    <a:noFill/>
                  </a:rPr>
                  <a:t> </a:t>
                </a:r>
              </a:p>
            </p:txBody>
          </p:sp>
        </mc:Fallback>
      </mc:AlternateContent>
      <p:sp>
        <p:nvSpPr>
          <p:cNvPr id="5" name="灯片编号占位符 4"/>
          <p:cNvSpPr>
            <a:spLocks noGrp="1"/>
          </p:cNvSpPr>
          <p:nvPr>
            <p:ph type="sldNum" sz="quarter" idx="12"/>
          </p:nvPr>
        </p:nvSpPr>
        <p:spPr/>
        <p:txBody>
          <a:bodyPr/>
          <a:lstStyle/>
          <a:p>
            <a:fld id="{2709EC69-0C39-460C-AA13-B534B68F2538}" type="slidenum">
              <a:rPr lang="zh-CN" altLang="en-US" smtClean="0"/>
              <a:t>10</a:t>
            </a:fld>
            <a:endParaRPr lang="zh-CN" altLang="en-US"/>
          </a:p>
        </p:txBody>
      </p:sp>
    </p:spTree>
    <p:extLst>
      <p:ext uri="{BB962C8B-B14F-4D97-AF65-F5344CB8AC3E}">
        <p14:creationId xmlns:p14="http://schemas.microsoft.com/office/powerpoint/2010/main" val="262116284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mc:AlternateContent xmlns:mc="http://schemas.openxmlformats.org/markup-compatibility/2006" xmlns:a14="http://schemas.microsoft.com/office/drawing/2010/main">
        <mc:Choice Requires="a14">
          <p:sp>
            <p:nvSpPr>
              <p:cNvPr id="3" name="内容占位符 2"/>
              <p:cNvSpPr>
                <a:spLocks noGrp="1"/>
              </p:cNvSpPr>
              <p:nvPr>
                <p:ph idx="1"/>
              </p:nvPr>
            </p:nvSpPr>
            <p:spPr/>
            <p:txBody>
              <a:bodyPr/>
              <a:lstStyle/>
              <a:p>
                <a:r>
                  <a:rPr lang="zh-CN" altLang="en-US" dirty="0" smtClean="0"/>
                  <a:t>电极化和电容的关系</a:t>
                </a:r>
                <a:endParaRPr lang="en-US" altLang="zh-CN" dirty="0"/>
              </a:p>
              <a:p>
                <a:pPr marL="0" indent="0">
                  <a:buNone/>
                </a:pPr>
                <a14:m>
                  <m:oMathPara xmlns:m="http://schemas.openxmlformats.org/officeDocument/2006/math">
                    <m:oMathParaPr>
                      <m:jc m:val="centerGroup"/>
                    </m:oMathParaPr>
                    <m:oMath xmlns:m="http://schemas.openxmlformats.org/officeDocument/2006/math">
                      <m:r>
                        <a:rPr lang="en-US" altLang="zh-CN" i="1">
                          <a:latin typeface="Cambria Math" panose="02040503050406030204" pitchFamily="18" charset="0"/>
                          <a:ea typeface="Cambria Math" panose="02040503050406030204" pitchFamily="18" charset="0"/>
                        </a:rPr>
                        <m:t>𝐷</m:t>
                      </m:r>
                      <m:r>
                        <a:rPr lang="en-US" altLang="zh-CN" i="1">
                          <a:latin typeface="Cambria Math" panose="02040503050406030204" pitchFamily="18" charset="0"/>
                          <a:ea typeface="Cambria Math" panose="02040503050406030204" pitchFamily="18" charset="0"/>
                        </a:rPr>
                        <m:t>=</m:t>
                      </m:r>
                      <m:r>
                        <a:rPr lang="en-US" altLang="zh-CN" i="1">
                          <a:latin typeface="Cambria Math" panose="02040503050406030204" pitchFamily="18" charset="0"/>
                          <a:ea typeface="Cambria Math" panose="02040503050406030204" pitchFamily="18" charset="0"/>
                        </a:rPr>
                        <m:t>𝜖</m:t>
                      </m:r>
                      <m:r>
                        <a:rPr lang="en-US" altLang="zh-CN" i="1">
                          <a:latin typeface="Cambria Math" panose="02040503050406030204" pitchFamily="18" charset="0"/>
                          <a:ea typeface="Cambria Math" panose="02040503050406030204" pitchFamily="18" charset="0"/>
                        </a:rPr>
                        <m:t>𝐸</m:t>
                      </m:r>
                      <m:r>
                        <a:rPr lang="en-US" altLang="zh-CN" i="1">
                          <a:latin typeface="Cambria Math" panose="02040503050406030204" pitchFamily="18" charset="0"/>
                          <a:ea typeface="Cambria Math" panose="02040503050406030204" pitchFamily="18" charset="0"/>
                        </a:rPr>
                        <m:t>⟺</m:t>
                      </m:r>
                      <m:sSub>
                        <m:sSubPr>
                          <m:ctrlPr>
                            <a:rPr lang="en-US" altLang="zh-CN" i="1">
                              <a:latin typeface="Cambria Math" panose="02040503050406030204" pitchFamily="18" charset="0"/>
                              <a:ea typeface="Cambria Math" panose="02040503050406030204" pitchFamily="18" charset="0"/>
                            </a:rPr>
                          </m:ctrlPr>
                        </m:sSubPr>
                        <m:e>
                          <m:r>
                            <a:rPr lang="en-US" altLang="zh-CN" i="1">
                              <a:latin typeface="Cambria Math" panose="02040503050406030204" pitchFamily="18" charset="0"/>
                              <a:ea typeface="Cambria Math" panose="02040503050406030204" pitchFamily="18" charset="0"/>
                            </a:rPr>
                            <m:t>𝑄</m:t>
                          </m:r>
                        </m:e>
                        <m:sub>
                          <m:r>
                            <a:rPr lang="en-US" altLang="zh-CN" i="1">
                              <a:latin typeface="Cambria Math" panose="02040503050406030204" pitchFamily="18" charset="0"/>
                              <a:ea typeface="Cambria Math" panose="02040503050406030204" pitchFamily="18" charset="0"/>
                            </a:rPr>
                            <m:t>𝑒</m:t>
                          </m:r>
                        </m:sub>
                      </m:sSub>
                      <m:r>
                        <a:rPr lang="en-US" altLang="zh-CN" i="1">
                          <a:latin typeface="Cambria Math" panose="02040503050406030204" pitchFamily="18" charset="0"/>
                          <a:ea typeface="Cambria Math" panose="02040503050406030204" pitchFamily="18" charset="0"/>
                        </a:rPr>
                        <m:t>=</m:t>
                      </m:r>
                      <m:r>
                        <a:rPr lang="en-US" altLang="zh-CN" i="1">
                          <a:latin typeface="Cambria Math" panose="02040503050406030204" pitchFamily="18" charset="0"/>
                          <a:ea typeface="Cambria Math" panose="02040503050406030204" pitchFamily="18" charset="0"/>
                        </a:rPr>
                        <m:t>𝐶</m:t>
                      </m:r>
                      <m:sSub>
                        <m:sSubPr>
                          <m:ctrlPr>
                            <a:rPr lang="en-US" altLang="zh-CN" i="1">
                              <a:latin typeface="Cambria Math" panose="02040503050406030204" pitchFamily="18" charset="0"/>
                              <a:ea typeface="Cambria Math" panose="02040503050406030204" pitchFamily="18" charset="0"/>
                            </a:rPr>
                          </m:ctrlPr>
                        </m:sSubPr>
                        <m:e>
                          <m:r>
                            <a:rPr lang="en-US" altLang="zh-CN" i="1">
                              <a:latin typeface="Cambria Math" panose="02040503050406030204" pitchFamily="18" charset="0"/>
                              <a:ea typeface="Cambria Math" panose="02040503050406030204" pitchFamily="18" charset="0"/>
                            </a:rPr>
                            <m:t>𝑣</m:t>
                          </m:r>
                        </m:e>
                        <m:sub>
                          <m:r>
                            <a:rPr lang="en-US" altLang="zh-CN" i="1">
                              <a:latin typeface="Cambria Math" panose="02040503050406030204" pitchFamily="18" charset="0"/>
                              <a:ea typeface="Cambria Math" panose="02040503050406030204" pitchFamily="18" charset="0"/>
                            </a:rPr>
                            <m:t>𝑒</m:t>
                          </m:r>
                        </m:sub>
                      </m:sSub>
                    </m:oMath>
                  </m:oMathPara>
                </a14:m>
                <a:endParaRPr lang="en-US" altLang="zh-CN" dirty="0"/>
              </a:p>
              <a:p>
                <a:pPr marL="0" indent="0">
                  <a:buNone/>
                </a:pPr>
                <a14:m>
                  <m:oMathPara xmlns:m="http://schemas.openxmlformats.org/officeDocument/2006/math">
                    <m:oMathParaPr>
                      <m:jc m:val="centerGroup"/>
                    </m:oMathParaPr>
                    <m:oMath xmlns:m="http://schemas.openxmlformats.org/officeDocument/2006/math">
                      <m:sSub>
                        <m:sSubPr>
                          <m:ctrlPr>
                            <a:rPr lang="en-US" altLang="zh-CN" i="1">
                              <a:latin typeface="Cambria Math" panose="02040503050406030204" pitchFamily="18" charset="0"/>
                              <a:ea typeface="Cambria Math" panose="02040503050406030204" pitchFamily="18" charset="0"/>
                            </a:rPr>
                          </m:ctrlPr>
                        </m:sSubPr>
                        <m:e>
                          <m:r>
                            <a:rPr lang="en-US" altLang="zh-CN" i="1">
                              <a:latin typeface="Cambria Math" panose="02040503050406030204" pitchFamily="18" charset="0"/>
                              <a:ea typeface="Cambria Math" panose="02040503050406030204" pitchFamily="18" charset="0"/>
                            </a:rPr>
                            <m:t>𝐽</m:t>
                          </m:r>
                        </m:e>
                        <m:sub>
                          <m:r>
                            <a:rPr lang="en-US" altLang="zh-CN" b="0" i="1" smtClean="0">
                              <a:latin typeface="Cambria Math" panose="02040503050406030204" pitchFamily="18" charset="0"/>
                              <a:ea typeface="Cambria Math" panose="02040503050406030204" pitchFamily="18" charset="0"/>
                            </a:rPr>
                            <m:t>𝑑</m:t>
                          </m:r>
                        </m:sub>
                      </m:sSub>
                      <m:r>
                        <a:rPr lang="en-US" altLang="zh-CN" i="1">
                          <a:latin typeface="Cambria Math" panose="02040503050406030204" pitchFamily="18" charset="0"/>
                          <a:ea typeface="Cambria Math" panose="02040503050406030204" pitchFamily="18" charset="0"/>
                        </a:rPr>
                        <m:t>=</m:t>
                      </m:r>
                      <m:r>
                        <a:rPr lang="en-US" altLang="zh-CN" i="1">
                          <a:latin typeface="Cambria Math" panose="02040503050406030204" pitchFamily="18" charset="0"/>
                          <a:ea typeface="Cambria Math" panose="02040503050406030204" pitchFamily="18" charset="0"/>
                        </a:rPr>
                        <m:t>𝜖</m:t>
                      </m:r>
                      <m:f>
                        <m:fPr>
                          <m:ctrlPr>
                            <a:rPr lang="en-US" altLang="zh-CN" i="1">
                              <a:latin typeface="Cambria Math" panose="02040503050406030204" pitchFamily="18" charset="0"/>
                              <a:ea typeface="Cambria Math" panose="02040503050406030204" pitchFamily="18" charset="0"/>
                            </a:rPr>
                          </m:ctrlPr>
                        </m:fPr>
                        <m:num>
                          <m:r>
                            <a:rPr lang="en-US" altLang="zh-CN" i="1">
                              <a:latin typeface="Cambria Math" panose="02040503050406030204" pitchFamily="18" charset="0"/>
                              <a:ea typeface="Cambria Math" panose="02040503050406030204" pitchFamily="18" charset="0"/>
                            </a:rPr>
                            <m:t>𝑑𝐸</m:t>
                          </m:r>
                        </m:num>
                        <m:den>
                          <m:r>
                            <a:rPr lang="en-US" altLang="zh-CN" i="1">
                              <a:latin typeface="Cambria Math" panose="02040503050406030204" pitchFamily="18" charset="0"/>
                              <a:ea typeface="Cambria Math" panose="02040503050406030204" pitchFamily="18" charset="0"/>
                            </a:rPr>
                            <m:t>𝑑𝑡</m:t>
                          </m:r>
                        </m:den>
                      </m:f>
                      <m:r>
                        <a:rPr lang="en-US" altLang="zh-CN" i="1">
                          <a:latin typeface="Cambria Math" panose="02040503050406030204" pitchFamily="18" charset="0"/>
                          <a:ea typeface="Cambria Math" panose="02040503050406030204" pitchFamily="18" charset="0"/>
                        </a:rPr>
                        <m:t>⟺</m:t>
                      </m:r>
                      <m:sSub>
                        <m:sSubPr>
                          <m:ctrlPr>
                            <a:rPr lang="en-US" altLang="zh-CN" i="1">
                              <a:latin typeface="Cambria Math" panose="02040503050406030204" pitchFamily="18" charset="0"/>
                              <a:ea typeface="Cambria Math" panose="02040503050406030204" pitchFamily="18" charset="0"/>
                            </a:rPr>
                          </m:ctrlPr>
                        </m:sSubPr>
                        <m:e>
                          <m:r>
                            <a:rPr lang="en-US" altLang="zh-CN" i="1">
                              <a:latin typeface="Cambria Math" panose="02040503050406030204" pitchFamily="18" charset="0"/>
                              <a:ea typeface="Cambria Math" panose="02040503050406030204" pitchFamily="18" charset="0"/>
                            </a:rPr>
                            <m:t>𝑖</m:t>
                          </m:r>
                        </m:e>
                        <m:sub>
                          <m:r>
                            <a:rPr lang="en-US" altLang="zh-CN" i="1">
                              <a:latin typeface="Cambria Math" panose="02040503050406030204" pitchFamily="18" charset="0"/>
                              <a:ea typeface="Cambria Math" panose="02040503050406030204" pitchFamily="18" charset="0"/>
                            </a:rPr>
                            <m:t>𝐶</m:t>
                          </m:r>
                        </m:sub>
                      </m:sSub>
                      <m:r>
                        <a:rPr lang="en-US" altLang="zh-CN" i="1">
                          <a:latin typeface="Cambria Math" panose="02040503050406030204" pitchFamily="18" charset="0"/>
                          <a:ea typeface="Cambria Math" panose="02040503050406030204" pitchFamily="18" charset="0"/>
                        </a:rPr>
                        <m:t>=</m:t>
                      </m:r>
                      <m:r>
                        <a:rPr lang="en-US" altLang="zh-CN" i="1">
                          <a:latin typeface="Cambria Math" panose="02040503050406030204" pitchFamily="18" charset="0"/>
                          <a:ea typeface="Cambria Math" panose="02040503050406030204" pitchFamily="18" charset="0"/>
                        </a:rPr>
                        <m:t>𝐶</m:t>
                      </m:r>
                      <m:f>
                        <m:fPr>
                          <m:ctrlPr>
                            <a:rPr lang="en-US" altLang="zh-CN" i="1">
                              <a:latin typeface="Cambria Math" panose="02040503050406030204" pitchFamily="18" charset="0"/>
                              <a:ea typeface="Cambria Math" panose="02040503050406030204" pitchFamily="18" charset="0"/>
                            </a:rPr>
                          </m:ctrlPr>
                        </m:fPr>
                        <m:num>
                          <m:sSub>
                            <m:sSubPr>
                              <m:ctrlPr>
                                <a:rPr lang="en-US" altLang="zh-CN" i="1">
                                  <a:latin typeface="Cambria Math" panose="02040503050406030204" pitchFamily="18" charset="0"/>
                                  <a:ea typeface="Cambria Math" panose="02040503050406030204" pitchFamily="18" charset="0"/>
                                </a:rPr>
                              </m:ctrlPr>
                            </m:sSubPr>
                            <m:e>
                              <m:r>
                                <a:rPr lang="en-US" altLang="zh-CN" i="1">
                                  <a:latin typeface="Cambria Math" panose="02040503050406030204" pitchFamily="18" charset="0"/>
                                  <a:ea typeface="Cambria Math" panose="02040503050406030204" pitchFamily="18" charset="0"/>
                                </a:rPr>
                                <m:t>𝑑𝑣</m:t>
                              </m:r>
                            </m:e>
                            <m:sub>
                              <m:r>
                                <a:rPr lang="en-US" altLang="zh-CN" i="1">
                                  <a:latin typeface="Cambria Math" panose="02040503050406030204" pitchFamily="18" charset="0"/>
                                  <a:ea typeface="Cambria Math" panose="02040503050406030204" pitchFamily="18" charset="0"/>
                                </a:rPr>
                                <m:t>𝐶</m:t>
                              </m:r>
                            </m:sub>
                          </m:sSub>
                        </m:num>
                        <m:den>
                          <m:r>
                            <a:rPr lang="en-US" altLang="zh-CN" i="1">
                              <a:latin typeface="Cambria Math" panose="02040503050406030204" pitchFamily="18" charset="0"/>
                              <a:ea typeface="Cambria Math" panose="02040503050406030204" pitchFamily="18" charset="0"/>
                            </a:rPr>
                            <m:t>𝑑𝑡</m:t>
                          </m:r>
                        </m:den>
                      </m:f>
                    </m:oMath>
                  </m:oMathPara>
                </a14:m>
                <a:endParaRPr lang="zh-CN" altLang="en-US" dirty="0"/>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blipFill>
                <a:blip r:embed="rId2"/>
                <a:stretch>
                  <a:fillRect l="-1043" t="-2521"/>
                </a:stretch>
              </a:blipFill>
            </p:spPr>
            <p:txBody>
              <a:bodyPr/>
              <a:lstStyle/>
              <a:p>
                <a:r>
                  <a:rPr lang="zh-CN" altLang="en-US">
                    <a:noFill/>
                  </a:rPr>
                  <a:t> </a:t>
                </a:r>
              </a:p>
            </p:txBody>
          </p:sp>
        </mc:Fallback>
      </mc:AlternateContent>
      <p:sp>
        <p:nvSpPr>
          <p:cNvPr id="4" name="灯片编号占位符 3"/>
          <p:cNvSpPr>
            <a:spLocks noGrp="1"/>
          </p:cNvSpPr>
          <p:nvPr>
            <p:ph type="sldNum" sz="quarter" idx="12"/>
          </p:nvPr>
        </p:nvSpPr>
        <p:spPr/>
        <p:txBody>
          <a:bodyPr/>
          <a:lstStyle/>
          <a:p>
            <a:fld id="{2709EC69-0C39-460C-AA13-B534B68F2538}" type="slidenum">
              <a:rPr lang="zh-CN" altLang="en-US" smtClean="0"/>
              <a:t>11</a:t>
            </a:fld>
            <a:endParaRPr lang="zh-CN" altLang="en-US"/>
          </a:p>
        </p:txBody>
      </p:sp>
    </p:spTree>
    <p:extLst>
      <p:ext uri="{BB962C8B-B14F-4D97-AF65-F5344CB8AC3E}">
        <p14:creationId xmlns:p14="http://schemas.microsoft.com/office/powerpoint/2010/main" val="95284424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场与路的对照表</a:t>
            </a:r>
            <a:endParaRPr lang="zh-CN" altLang="en-US" dirty="0"/>
          </a:p>
        </p:txBody>
      </p:sp>
      <p:pic>
        <p:nvPicPr>
          <p:cNvPr id="7" name="内容占位符 6"/>
          <p:cNvPicPr>
            <a:picLocks noGrp="1" noChangeAspect="1"/>
          </p:cNvPicPr>
          <p:nvPr>
            <p:ph idx="1"/>
          </p:nvPr>
        </p:nvPicPr>
        <p:blipFill>
          <a:blip r:embed="rId2"/>
          <a:stretch>
            <a:fillRect/>
          </a:stretch>
        </p:blipFill>
        <p:spPr>
          <a:xfrm>
            <a:off x="2101756" y="1743731"/>
            <a:ext cx="7046496" cy="5114269"/>
          </a:xfrm>
          <a:prstGeom prst="rect">
            <a:avLst/>
          </a:prstGeom>
        </p:spPr>
      </p:pic>
      <p:sp>
        <p:nvSpPr>
          <p:cNvPr id="4" name="灯片编号占位符 3"/>
          <p:cNvSpPr>
            <a:spLocks noGrp="1"/>
          </p:cNvSpPr>
          <p:nvPr>
            <p:ph type="sldNum" sz="quarter" idx="12"/>
          </p:nvPr>
        </p:nvSpPr>
        <p:spPr/>
        <p:txBody>
          <a:bodyPr/>
          <a:lstStyle/>
          <a:p>
            <a:fld id="{2709EC69-0C39-460C-AA13-B534B68F2538}" type="slidenum">
              <a:rPr lang="zh-CN" altLang="en-US" smtClean="0"/>
              <a:t>12</a:t>
            </a:fld>
            <a:endParaRPr lang="zh-CN" altLang="en-US"/>
          </a:p>
        </p:txBody>
      </p:sp>
    </p:spTree>
    <p:extLst>
      <p:ext uri="{BB962C8B-B14F-4D97-AF65-F5344CB8AC3E}">
        <p14:creationId xmlns:p14="http://schemas.microsoft.com/office/powerpoint/2010/main" val="285230493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评注</a:t>
            </a:r>
          </a:p>
        </p:txBody>
      </p:sp>
      <p:sp>
        <p:nvSpPr>
          <p:cNvPr id="3" name="内容占位符 2"/>
          <p:cNvSpPr>
            <a:spLocks noGrp="1"/>
          </p:cNvSpPr>
          <p:nvPr>
            <p:ph idx="1"/>
          </p:nvPr>
        </p:nvSpPr>
        <p:spPr>
          <a:xfrm>
            <a:off x="838200" y="1825624"/>
            <a:ext cx="10515600" cy="4530725"/>
          </a:xfrm>
        </p:spPr>
        <p:txBody>
          <a:bodyPr>
            <a:normAutofit/>
          </a:bodyPr>
          <a:lstStyle/>
          <a:p>
            <a:pPr marL="0" indent="0">
              <a:buNone/>
            </a:pPr>
            <a:r>
              <a:rPr lang="zh-CN" altLang="en-US" sz="2000" dirty="0" smtClean="0"/>
              <a:t>从物理学</a:t>
            </a:r>
            <a:r>
              <a:rPr lang="zh-CN" altLang="en-US" sz="2000" dirty="0"/>
              <a:t>的发展历史来看</a:t>
            </a:r>
            <a:r>
              <a:rPr lang="zh-CN" altLang="en-US" sz="2000" dirty="0" smtClean="0"/>
              <a:t>，电路理论和电磁场理论是分开推进的，且集总参数基尔霍夫电压、电流定律的提出时间远远早于电磁场的麦克斯韦方程组。我想其中的一些原因是：</a:t>
            </a:r>
            <a:endParaRPr lang="en-US" altLang="zh-CN" sz="2000" dirty="0" smtClean="0"/>
          </a:p>
          <a:p>
            <a:pPr marL="514350" indent="-514350">
              <a:buFont typeface="+mj-lt"/>
              <a:buAutoNum type="arabicPeriod"/>
            </a:pPr>
            <a:r>
              <a:rPr lang="zh-CN" altLang="en-US" sz="2000" dirty="0" smtClean="0"/>
              <a:t>（早期）关于电路的物理实验更容易。电流通过用电器，电能转化为其他形式的能量，例如发光发热。这些物理效应容易被发现并测量，用眼睛看、用手摸</a:t>
            </a:r>
            <a:r>
              <a:rPr lang="zh-CN" altLang="en-US" sz="2000" dirty="0" smtClean="0">
                <a:sym typeface="Wingdings" panose="05000000000000000000" pitchFamily="2" charset="2"/>
              </a:rPr>
              <a:t>。用电流计串联用电器，电压表并联，就能测量通过这个用电器的电流和电压降。而电磁场的第一个定量物理实验，静电点电荷的库伦定律和卡文迪许扭称实验，需要把一个很小的静电斥力通过力学、光学放大成千上万倍，才能得到观测数据；</a:t>
            </a:r>
            <a:endParaRPr lang="en-US" altLang="zh-CN" sz="2000" dirty="0" smtClean="0">
              <a:sym typeface="Wingdings" panose="05000000000000000000" pitchFamily="2" charset="2"/>
            </a:endParaRPr>
          </a:p>
          <a:p>
            <a:pPr marL="514350" indent="-514350">
              <a:buFont typeface="+mj-lt"/>
              <a:buAutoNum type="arabicPeriod"/>
            </a:pPr>
            <a:r>
              <a:rPr lang="zh-CN" altLang="en-US" sz="2000" dirty="0" smtClean="0">
                <a:sym typeface="Wingdings" panose="05000000000000000000" pitchFamily="2" charset="2"/>
              </a:rPr>
              <a:t>电磁场理论需要更多的数学基础。第三页的麦克斯韦方程也不是他本人写出这么精巧的四行公式。理解这几行公式需要懂得第二型曲线</a:t>
            </a:r>
            <a:r>
              <a:rPr lang="zh-CN" altLang="en-US" sz="2000" dirty="0">
                <a:sym typeface="Wingdings" panose="05000000000000000000" pitchFamily="2" charset="2"/>
              </a:rPr>
              <a:t>积分和第二型</a:t>
            </a:r>
            <a:r>
              <a:rPr lang="zh-CN" altLang="en-US" sz="2000" dirty="0" smtClean="0">
                <a:sym typeface="Wingdings" panose="05000000000000000000" pitchFamily="2" charset="2"/>
              </a:rPr>
              <a:t>曲面积分。从积分形式到微分形式的麦克斯韦方程需要懂得斯托克斯定理和</a:t>
            </a:r>
            <a:r>
              <a:rPr lang="zh-CN" altLang="en-US" sz="2000" dirty="0" smtClean="0"/>
              <a:t>奥斯特</a:t>
            </a:r>
            <a:r>
              <a:rPr lang="zh-CN" altLang="en-US" sz="2000" dirty="0"/>
              <a:t>罗格拉特斯基</a:t>
            </a:r>
            <a:r>
              <a:rPr lang="en-US" altLang="zh-CN" sz="2000" dirty="0"/>
              <a:t>-</a:t>
            </a:r>
            <a:r>
              <a:rPr lang="zh-CN" altLang="en-US" sz="2000" dirty="0" smtClean="0"/>
              <a:t>高斯（奥高）定理。而推导集总参数的基尔霍夫定律只需要使用简单的加减法即可。</a:t>
            </a:r>
            <a:endParaRPr lang="en-US" altLang="zh-CN" sz="2000" dirty="0" smtClean="0"/>
          </a:p>
          <a:p>
            <a:pPr marL="514350" indent="-514350">
              <a:buFont typeface="+mj-lt"/>
              <a:buAutoNum type="arabicPeriod"/>
            </a:pPr>
            <a:r>
              <a:rPr lang="zh-CN" altLang="en-US" sz="2000" dirty="0"/>
              <a:t>（当时）电路应用场景更</a:t>
            </a:r>
            <a:r>
              <a:rPr lang="zh-CN" altLang="en-US" sz="2000" dirty="0" smtClean="0"/>
              <a:t>广泛。自从法拉第电磁感应定律提出后，利用时变的磁场产生电场，马上发动了第二次工业革命。生产力的巨大提升使得这些工厂有充裕的资金投入新技术的研究，而新技术的落地应用又推动生产力的前进。</a:t>
            </a:r>
            <a:endParaRPr lang="zh-CN" altLang="en-US" sz="2000" dirty="0"/>
          </a:p>
        </p:txBody>
      </p:sp>
      <p:sp>
        <p:nvSpPr>
          <p:cNvPr id="5" name="灯片编号占位符 4"/>
          <p:cNvSpPr>
            <a:spLocks noGrp="1"/>
          </p:cNvSpPr>
          <p:nvPr>
            <p:ph type="sldNum" sz="quarter" idx="12"/>
          </p:nvPr>
        </p:nvSpPr>
        <p:spPr/>
        <p:txBody>
          <a:bodyPr/>
          <a:lstStyle/>
          <a:p>
            <a:fld id="{2709EC69-0C39-460C-AA13-B534B68F2538}" type="slidenum">
              <a:rPr lang="zh-CN" altLang="en-US" smtClean="0"/>
              <a:t>13</a:t>
            </a:fld>
            <a:endParaRPr lang="zh-CN" altLang="en-US"/>
          </a:p>
        </p:txBody>
      </p:sp>
    </p:spTree>
    <p:extLst>
      <p:ext uri="{BB962C8B-B14F-4D97-AF65-F5344CB8AC3E}">
        <p14:creationId xmlns:p14="http://schemas.microsoft.com/office/powerpoint/2010/main" val="7495127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pPr marL="0" indent="0">
              <a:buNone/>
            </a:pPr>
            <a:r>
              <a:rPr lang="zh-CN" altLang="en-US" dirty="0" smtClean="0"/>
              <a:t>下一个问题是：既然所有的电磁规律都是由麦克斯韦方程支配的，电路方程只是电磁场方程的特例，为什么不仅是我们公司，整个行业中对于电路方程的仿真仍然是很重要的，什么情况下要切换到电磁场仿真？</a:t>
            </a:r>
            <a:endParaRPr lang="en-US" altLang="zh-CN" dirty="0" smtClean="0"/>
          </a:p>
          <a:p>
            <a:r>
              <a:rPr lang="zh-CN" altLang="en-US" dirty="0" smtClean="0"/>
              <a:t>简单的回答是麦克斯韦方程太困难了。曲线积分、曲面积分、旋度、散度的定义都很难理解，更不用说如何求解这个方程了。反之，电路方程只是一个代数方程，即便加入储能元件，如电感、电容，也只是一个常微分方程组。电路仿真的代价远远小于电磁场仿真。只有在电路方程描述不够准确、磁场效应不可以忽略的时候，才进行电磁场仿真。</a:t>
            </a:r>
            <a:endParaRPr lang="zh-CN" altLang="en-US" dirty="0"/>
          </a:p>
        </p:txBody>
      </p:sp>
      <p:sp>
        <p:nvSpPr>
          <p:cNvPr id="4" name="灯片编号占位符 3"/>
          <p:cNvSpPr>
            <a:spLocks noGrp="1"/>
          </p:cNvSpPr>
          <p:nvPr>
            <p:ph type="sldNum" sz="quarter" idx="12"/>
          </p:nvPr>
        </p:nvSpPr>
        <p:spPr/>
        <p:txBody>
          <a:bodyPr/>
          <a:lstStyle/>
          <a:p>
            <a:fld id="{2709EC69-0C39-460C-AA13-B534B68F2538}" type="slidenum">
              <a:rPr lang="zh-CN" altLang="en-US" smtClean="0"/>
              <a:t>14</a:t>
            </a:fld>
            <a:endParaRPr lang="zh-CN" altLang="en-US"/>
          </a:p>
        </p:txBody>
      </p:sp>
    </p:spTree>
    <p:extLst>
      <p:ext uri="{BB962C8B-B14F-4D97-AF65-F5344CB8AC3E}">
        <p14:creationId xmlns:p14="http://schemas.microsoft.com/office/powerpoint/2010/main" val="5421362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练习题</a:t>
            </a:r>
            <a:endParaRPr lang="zh-CN" altLang="en-US" dirty="0"/>
          </a:p>
        </p:txBody>
      </p:sp>
      <p:sp>
        <p:nvSpPr>
          <p:cNvPr id="3" name="内容占位符 2"/>
          <p:cNvSpPr>
            <a:spLocks noGrp="1"/>
          </p:cNvSpPr>
          <p:nvPr>
            <p:ph idx="1"/>
          </p:nvPr>
        </p:nvSpPr>
        <p:spPr/>
        <p:txBody>
          <a:bodyPr/>
          <a:lstStyle/>
          <a:p>
            <a:pPr marL="514350" indent="-514350">
              <a:buFont typeface="+mj-lt"/>
              <a:buAutoNum type="arabicPeriod"/>
            </a:pPr>
            <a:r>
              <a:rPr lang="zh-CN" altLang="en-US" dirty="0" smtClean="0"/>
              <a:t>尝试推导积分形式的电荷守恒定律，并指出在什么条件下（函数的光滑性）等价于微分形式的守恒律；</a:t>
            </a:r>
            <a:endParaRPr lang="en-US" altLang="zh-CN" dirty="0" smtClean="0"/>
          </a:p>
          <a:p>
            <a:pPr marL="514350" indent="-514350">
              <a:buFont typeface="+mj-lt"/>
              <a:buAutoNum type="arabicPeriod"/>
            </a:pPr>
            <a:r>
              <a:rPr lang="zh-CN" altLang="en-US" dirty="0" smtClean="0"/>
              <a:t>仿照电感的电压</a:t>
            </a:r>
            <a:r>
              <a:rPr lang="en-US" altLang="zh-CN" dirty="0" smtClean="0"/>
              <a:t>-</a:t>
            </a:r>
            <a:r>
              <a:rPr lang="zh-CN" altLang="en-US" dirty="0" smtClean="0"/>
              <a:t>电流关系式，推导电容的表达式；</a:t>
            </a:r>
            <a:endParaRPr lang="zh-CN" altLang="en-US" dirty="0"/>
          </a:p>
        </p:txBody>
      </p:sp>
      <p:sp>
        <p:nvSpPr>
          <p:cNvPr id="5" name="灯片编号占位符 4"/>
          <p:cNvSpPr>
            <a:spLocks noGrp="1"/>
          </p:cNvSpPr>
          <p:nvPr>
            <p:ph type="sldNum" sz="quarter" idx="12"/>
          </p:nvPr>
        </p:nvSpPr>
        <p:spPr/>
        <p:txBody>
          <a:bodyPr/>
          <a:lstStyle/>
          <a:p>
            <a:fld id="{2709EC69-0C39-460C-AA13-B534B68F2538}" type="slidenum">
              <a:rPr lang="zh-CN" altLang="en-US" smtClean="0"/>
              <a:t>15</a:t>
            </a:fld>
            <a:endParaRPr lang="zh-CN" altLang="en-US"/>
          </a:p>
        </p:txBody>
      </p:sp>
    </p:spTree>
    <p:extLst>
      <p:ext uri="{BB962C8B-B14F-4D97-AF65-F5344CB8AC3E}">
        <p14:creationId xmlns:p14="http://schemas.microsoft.com/office/powerpoint/2010/main" val="51036047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参考文献</a:t>
            </a:r>
            <a:endParaRPr lang="zh-CN" altLang="en-US" dirty="0"/>
          </a:p>
        </p:txBody>
      </p:sp>
      <p:sp>
        <p:nvSpPr>
          <p:cNvPr id="3" name="内容占位符 2"/>
          <p:cNvSpPr>
            <a:spLocks noGrp="1"/>
          </p:cNvSpPr>
          <p:nvPr>
            <p:ph idx="1"/>
          </p:nvPr>
        </p:nvSpPr>
        <p:spPr/>
        <p:txBody>
          <a:bodyPr/>
          <a:lstStyle/>
          <a:p>
            <a:r>
              <a:rPr lang="en-US" altLang="zh-CN" dirty="0" smtClean="0"/>
              <a:t>Advanced Engineering Electromagnetics, 2</a:t>
            </a:r>
            <a:r>
              <a:rPr lang="en-US" altLang="zh-CN" baseline="30000" dirty="0" smtClean="0"/>
              <a:t>nd</a:t>
            </a:r>
            <a:r>
              <a:rPr lang="en-US" altLang="zh-CN" dirty="0" smtClean="0"/>
              <a:t> edition, C.A. </a:t>
            </a:r>
            <a:r>
              <a:rPr lang="en-US" altLang="zh-CN" dirty="0" err="1" smtClean="0"/>
              <a:t>Balanis</a:t>
            </a:r>
            <a:r>
              <a:rPr lang="en-US" altLang="zh-CN" dirty="0" smtClean="0"/>
              <a:t>, Wiley, 2012, New York.</a:t>
            </a:r>
          </a:p>
          <a:p>
            <a:r>
              <a:rPr lang="en-US" altLang="zh-CN" dirty="0" smtClean="0"/>
              <a:t>The Finite Element Method in Electromagnetics, 2</a:t>
            </a:r>
            <a:r>
              <a:rPr lang="en-US" altLang="zh-CN" baseline="30000" dirty="0" smtClean="0"/>
              <a:t>nd</a:t>
            </a:r>
            <a:r>
              <a:rPr lang="en-US" altLang="zh-CN" dirty="0" smtClean="0"/>
              <a:t> edition, J. </a:t>
            </a:r>
            <a:r>
              <a:rPr lang="en-US" altLang="zh-CN" dirty="0" err="1" smtClean="0"/>
              <a:t>Jin</a:t>
            </a:r>
            <a:r>
              <a:rPr lang="en-US" altLang="zh-CN" dirty="0" smtClean="0"/>
              <a:t>, Wiley, 2002 , New York.</a:t>
            </a:r>
          </a:p>
          <a:p>
            <a:r>
              <a:rPr lang="zh-CN" altLang="en-US" dirty="0" smtClean="0"/>
              <a:t>电磁学</a:t>
            </a:r>
            <a:r>
              <a:rPr lang="en-US" altLang="zh-CN" dirty="0" smtClean="0"/>
              <a:t>, </a:t>
            </a:r>
            <a:r>
              <a:rPr lang="zh-CN" altLang="en-US" dirty="0" smtClean="0"/>
              <a:t>第二版，徐游，科学出版社，</a:t>
            </a:r>
            <a:r>
              <a:rPr lang="en-US" altLang="zh-CN" dirty="0" smtClean="0"/>
              <a:t>2004</a:t>
            </a:r>
            <a:r>
              <a:rPr lang="zh-CN" altLang="en-US" dirty="0" smtClean="0"/>
              <a:t>，北京</a:t>
            </a:r>
            <a:r>
              <a:rPr lang="en-US" altLang="zh-CN" dirty="0" smtClean="0"/>
              <a:t>.</a:t>
            </a:r>
            <a:endParaRPr lang="zh-CN" altLang="en-US" dirty="0"/>
          </a:p>
        </p:txBody>
      </p:sp>
      <p:sp>
        <p:nvSpPr>
          <p:cNvPr id="5" name="灯片编号占位符 4"/>
          <p:cNvSpPr>
            <a:spLocks noGrp="1"/>
          </p:cNvSpPr>
          <p:nvPr>
            <p:ph type="sldNum" sz="quarter" idx="12"/>
          </p:nvPr>
        </p:nvSpPr>
        <p:spPr/>
        <p:txBody>
          <a:bodyPr/>
          <a:lstStyle/>
          <a:p>
            <a:fld id="{2709EC69-0C39-460C-AA13-B534B68F2538}" type="slidenum">
              <a:rPr lang="zh-CN" altLang="en-US" smtClean="0"/>
              <a:t>16</a:t>
            </a:fld>
            <a:endParaRPr lang="zh-CN" altLang="en-US"/>
          </a:p>
        </p:txBody>
      </p:sp>
    </p:spTree>
    <p:extLst>
      <p:ext uri="{BB962C8B-B14F-4D97-AF65-F5344CB8AC3E}">
        <p14:creationId xmlns:p14="http://schemas.microsoft.com/office/powerpoint/2010/main" val="25814589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目录</a:t>
            </a:r>
            <a:endParaRPr lang="zh-CN" altLang="en-US" dirty="0"/>
          </a:p>
        </p:txBody>
      </p:sp>
      <p:sp>
        <p:nvSpPr>
          <p:cNvPr id="3" name="内容占位符 2"/>
          <p:cNvSpPr>
            <a:spLocks noGrp="1"/>
          </p:cNvSpPr>
          <p:nvPr>
            <p:ph idx="1"/>
          </p:nvPr>
        </p:nvSpPr>
        <p:spPr/>
        <p:txBody>
          <a:bodyPr/>
          <a:lstStyle/>
          <a:p>
            <a:r>
              <a:rPr lang="zh-CN" altLang="en-US" dirty="0" smtClean="0"/>
              <a:t>积分形式的麦克斯韦方程组；</a:t>
            </a:r>
            <a:endParaRPr lang="en-US" altLang="zh-CN" dirty="0" smtClean="0"/>
          </a:p>
          <a:p>
            <a:r>
              <a:rPr lang="zh-CN" altLang="en-US" dirty="0" smtClean="0"/>
              <a:t>法拉第电磁感应定律和基尔霍夫电压定律；</a:t>
            </a:r>
            <a:endParaRPr lang="en-US" altLang="zh-CN" dirty="0"/>
          </a:p>
          <a:p>
            <a:r>
              <a:rPr lang="zh-CN" altLang="en-US" dirty="0" smtClean="0"/>
              <a:t>电荷守恒定律和基尔霍夫电流定律；</a:t>
            </a:r>
            <a:endParaRPr lang="en-US" altLang="zh-CN" dirty="0" smtClean="0"/>
          </a:p>
          <a:p>
            <a:r>
              <a:rPr lang="zh-CN" altLang="en-US" dirty="0" smtClean="0"/>
              <a:t>媒质本构关系和电路元件的电压电流关系；</a:t>
            </a:r>
            <a:endParaRPr lang="en-US" altLang="zh-CN" dirty="0" smtClean="0"/>
          </a:p>
          <a:p>
            <a:r>
              <a:rPr lang="zh-CN" altLang="en-US" dirty="0" smtClean="0"/>
              <a:t>一些评注；</a:t>
            </a:r>
            <a:endParaRPr lang="en-US" altLang="zh-CN" dirty="0" smtClean="0"/>
          </a:p>
        </p:txBody>
      </p:sp>
      <p:sp>
        <p:nvSpPr>
          <p:cNvPr id="5" name="灯片编号占位符 4"/>
          <p:cNvSpPr>
            <a:spLocks noGrp="1"/>
          </p:cNvSpPr>
          <p:nvPr>
            <p:ph type="sldNum" sz="quarter" idx="12"/>
          </p:nvPr>
        </p:nvSpPr>
        <p:spPr/>
        <p:txBody>
          <a:bodyPr/>
          <a:lstStyle/>
          <a:p>
            <a:fld id="{2709EC69-0C39-460C-AA13-B534B68F2538}" type="slidenum">
              <a:rPr lang="zh-CN" altLang="en-US" smtClean="0"/>
              <a:t>2</a:t>
            </a:fld>
            <a:endParaRPr lang="zh-CN" altLang="en-US"/>
          </a:p>
        </p:txBody>
      </p:sp>
    </p:spTree>
    <p:extLst>
      <p:ext uri="{BB962C8B-B14F-4D97-AF65-F5344CB8AC3E}">
        <p14:creationId xmlns:p14="http://schemas.microsoft.com/office/powerpoint/2010/main" val="1898054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积分形式的麦克斯韦方程组</a:t>
            </a:r>
            <a:endParaRPr lang="zh-CN" altLang="en-US" dirty="0"/>
          </a:p>
        </p:txBody>
      </p:sp>
      <mc:AlternateContent xmlns:mc="http://schemas.openxmlformats.org/markup-compatibility/2006" xmlns:a14="http://schemas.microsoft.com/office/drawing/2010/main">
        <mc:Choice Requires="a14">
          <p:sp>
            <p:nvSpPr>
              <p:cNvPr id="3" name="内容占位符 2"/>
              <p:cNvSpPr>
                <a:spLocks noGrp="1"/>
              </p:cNvSpPr>
              <p:nvPr>
                <p:ph idx="1"/>
              </p:nvPr>
            </p:nvSpPr>
            <p:spPr>
              <a:xfrm>
                <a:off x="838200" y="1415143"/>
                <a:ext cx="10515600" cy="4761820"/>
              </a:xfrm>
            </p:spPr>
            <p:txBody>
              <a:bodyPr>
                <a:normAutofit fontScale="92500" lnSpcReduction="10000"/>
              </a:bodyPr>
              <a:lstStyle/>
              <a:p>
                <a:pPr marL="514350" indent="-514350">
                  <a:buFont typeface="+mj-lt"/>
                  <a:buAutoNum type="arabicPeriod"/>
                </a:pPr>
                <a14:m>
                  <m:oMath xmlns:m="http://schemas.openxmlformats.org/officeDocument/2006/math">
                    <m:nary>
                      <m:naryPr>
                        <m:chr m:val="∮"/>
                        <m:ctrlPr>
                          <a:rPr lang="en-US" altLang="zh-CN" i="1" smtClean="0">
                            <a:latin typeface="Cambria Math" panose="02040503050406030204" pitchFamily="18" charset="0"/>
                          </a:rPr>
                        </m:ctrlPr>
                      </m:naryPr>
                      <m:sub>
                        <m:r>
                          <m:rPr>
                            <m:brk m:alnAt="23"/>
                          </m:rPr>
                          <a:rPr lang="en-US" altLang="zh-CN" b="0" i="1" smtClean="0">
                            <a:latin typeface="Cambria Math" panose="02040503050406030204" pitchFamily="18" charset="0"/>
                          </a:rPr>
                          <m:t>𝐶</m:t>
                        </m:r>
                      </m:sub>
                      <m:sup/>
                      <m:e>
                        <m:r>
                          <a:rPr lang="en-US" altLang="zh-CN" b="0" i="1" smtClean="0">
                            <a:latin typeface="Cambria Math" panose="02040503050406030204" pitchFamily="18" charset="0"/>
                          </a:rPr>
                          <m:t>𝐸</m:t>
                        </m:r>
                        <m:r>
                          <a:rPr lang="en-US" altLang="zh-CN" b="0" i="1" smtClean="0">
                            <a:latin typeface="Cambria Math" panose="02040503050406030204" pitchFamily="18" charset="0"/>
                            <a:ea typeface="Cambria Math" panose="02040503050406030204" pitchFamily="18" charset="0"/>
                          </a:rPr>
                          <m:t>⋅</m:t>
                        </m:r>
                        <m:r>
                          <a:rPr lang="en-US" altLang="zh-CN" b="0" i="1" smtClean="0">
                            <a:latin typeface="Cambria Math" panose="02040503050406030204" pitchFamily="18" charset="0"/>
                          </a:rPr>
                          <m:t>𝑑𝑙</m:t>
                        </m:r>
                      </m:e>
                    </m:nary>
                    <m:r>
                      <a:rPr lang="en-US" altLang="zh-CN" b="0" i="1" smtClean="0">
                        <a:latin typeface="Cambria Math" panose="02040503050406030204" pitchFamily="18" charset="0"/>
                      </a:rPr>
                      <m:t>=−</m:t>
                    </m:r>
                    <m:f>
                      <m:fPr>
                        <m:ctrlPr>
                          <a:rPr lang="en-US" altLang="zh-CN" b="0" i="1" smtClean="0">
                            <a:latin typeface="Cambria Math" panose="02040503050406030204" pitchFamily="18" charset="0"/>
                          </a:rPr>
                        </m:ctrlPr>
                      </m:fPr>
                      <m:num>
                        <m:r>
                          <a:rPr lang="en-US" altLang="zh-CN" b="0" i="1" smtClean="0">
                            <a:latin typeface="Cambria Math" panose="02040503050406030204" pitchFamily="18" charset="0"/>
                          </a:rPr>
                          <m:t>𝑑</m:t>
                        </m:r>
                      </m:num>
                      <m:den>
                        <m:r>
                          <a:rPr lang="en-US" altLang="zh-CN" b="0" i="1" smtClean="0">
                            <a:latin typeface="Cambria Math" panose="02040503050406030204" pitchFamily="18" charset="0"/>
                          </a:rPr>
                          <m:t>𝑑𝑡</m:t>
                        </m:r>
                      </m:den>
                    </m:f>
                    <m:nary>
                      <m:naryPr>
                        <m:chr m:val="∬"/>
                        <m:ctrlPr>
                          <a:rPr lang="en-US" altLang="zh-CN" b="0" i="1" smtClean="0">
                            <a:latin typeface="Cambria Math" panose="02040503050406030204" pitchFamily="18" charset="0"/>
                          </a:rPr>
                        </m:ctrlPr>
                      </m:naryPr>
                      <m:sub>
                        <m:r>
                          <m:rPr>
                            <m:brk m:alnAt="23"/>
                          </m:rPr>
                          <a:rPr lang="en-US" altLang="zh-CN" b="0" i="1" smtClean="0">
                            <a:latin typeface="Cambria Math" panose="02040503050406030204" pitchFamily="18" charset="0"/>
                          </a:rPr>
                          <m:t>𝑆</m:t>
                        </m:r>
                      </m:sub>
                      <m:sup/>
                      <m:e>
                        <m:r>
                          <a:rPr lang="en-US" altLang="zh-CN" b="0" i="1" smtClean="0">
                            <a:latin typeface="Cambria Math" panose="02040503050406030204" pitchFamily="18" charset="0"/>
                          </a:rPr>
                          <m:t>𝐵</m:t>
                        </m:r>
                        <m:r>
                          <a:rPr lang="en-US" altLang="zh-CN" b="0" i="1" smtClean="0">
                            <a:latin typeface="Cambria Math" panose="02040503050406030204" pitchFamily="18" charset="0"/>
                          </a:rPr>
                          <m:t>⋅</m:t>
                        </m:r>
                        <m:r>
                          <a:rPr lang="en-US" altLang="zh-CN" b="0" i="1" smtClean="0">
                            <a:latin typeface="Cambria Math" panose="02040503050406030204" pitchFamily="18" charset="0"/>
                          </a:rPr>
                          <m:t>𝑑𝑠</m:t>
                        </m:r>
                      </m:e>
                    </m:nary>
                  </m:oMath>
                </a14:m>
                <a:endParaRPr lang="en-US" altLang="zh-CN" i="1" dirty="0" smtClean="0"/>
              </a:p>
              <a:p>
                <a:pPr marL="514350" indent="-514350">
                  <a:buFont typeface="+mj-lt"/>
                  <a:buAutoNum type="arabicPeriod"/>
                </a:pPr>
                <a14:m>
                  <m:oMath xmlns:m="http://schemas.openxmlformats.org/officeDocument/2006/math">
                    <m:nary>
                      <m:naryPr>
                        <m:chr m:val="∮"/>
                        <m:ctrlPr>
                          <a:rPr lang="en-US" altLang="zh-CN" i="1" smtClean="0">
                            <a:latin typeface="Cambria Math" panose="02040503050406030204" pitchFamily="18" charset="0"/>
                          </a:rPr>
                        </m:ctrlPr>
                      </m:naryPr>
                      <m:sub>
                        <m:r>
                          <m:rPr>
                            <m:brk m:alnAt="23"/>
                          </m:rPr>
                          <a:rPr lang="en-US" altLang="zh-CN" b="0" i="1" smtClean="0">
                            <a:latin typeface="Cambria Math" panose="02040503050406030204" pitchFamily="18" charset="0"/>
                          </a:rPr>
                          <m:t>𝐶</m:t>
                        </m:r>
                      </m:sub>
                      <m:sup/>
                      <m:e>
                        <m:r>
                          <a:rPr lang="en-US" altLang="zh-CN" b="0" i="1" smtClean="0">
                            <a:latin typeface="Cambria Math" panose="02040503050406030204" pitchFamily="18" charset="0"/>
                          </a:rPr>
                          <m:t>𝐻</m:t>
                        </m:r>
                        <m:r>
                          <a:rPr lang="en-US" altLang="zh-CN" b="0" i="1" smtClean="0">
                            <a:latin typeface="Cambria Math" panose="02040503050406030204" pitchFamily="18" charset="0"/>
                            <a:ea typeface="Cambria Math" panose="02040503050406030204" pitchFamily="18" charset="0"/>
                          </a:rPr>
                          <m:t>⋅</m:t>
                        </m:r>
                        <m:r>
                          <a:rPr lang="en-US" altLang="zh-CN" b="0" i="1" smtClean="0">
                            <a:latin typeface="Cambria Math" panose="02040503050406030204" pitchFamily="18" charset="0"/>
                          </a:rPr>
                          <m:t>𝑑𝑙</m:t>
                        </m:r>
                      </m:e>
                    </m:nary>
                    <m:r>
                      <a:rPr lang="en-US" altLang="zh-CN" b="0" i="1" smtClean="0">
                        <a:latin typeface="Cambria Math" panose="02040503050406030204" pitchFamily="18" charset="0"/>
                      </a:rPr>
                      <m:t>=</m:t>
                    </m:r>
                    <m:f>
                      <m:fPr>
                        <m:ctrlPr>
                          <a:rPr lang="en-US" altLang="zh-CN" b="0" i="1" smtClean="0">
                            <a:latin typeface="Cambria Math" panose="02040503050406030204" pitchFamily="18" charset="0"/>
                          </a:rPr>
                        </m:ctrlPr>
                      </m:fPr>
                      <m:num>
                        <m:r>
                          <a:rPr lang="en-US" altLang="zh-CN" b="0" i="1" smtClean="0">
                            <a:latin typeface="Cambria Math" panose="02040503050406030204" pitchFamily="18" charset="0"/>
                          </a:rPr>
                          <m:t>𝑑</m:t>
                        </m:r>
                      </m:num>
                      <m:den>
                        <m:r>
                          <a:rPr lang="en-US" altLang="zh-CN" b="0" i="1" smtClean="0">
                            <a:latin typeface="Cambria Math" panose="02040503050406030204" pitchFamily="18" charset="0"/>
                          </a:rPr>
                          <m:t>𝑑𝑡</m:t>
                        </m:r>
                      </m:den>
                    </m:f>
                    <m:nary>
                      <m:naryPr>
                        <m:chr m:val="∬"/>
                        <m:ctrlPr>
                          <a:rPr lang="en-US" altLang="zh-CN" b="0" i="1" smtClean="0">
                            <a:latin typeface="Cambria Math" panose="02040503050406030204" pitchFamily="18" charset="0"/>
                          </a:rPr>
                        </m:ctrlPr>
                      </m:naryPr>
                      <m:sub>
                        <m:r>
                          <m:rPr>
                            <m:brk m:alnAt="23"/>
                          </m:rPr>
                          <a:rPr lang="en-US" altLang="zh-CN" b="0" i="1" smtClean="0">
                            <a:latin typeface="Cambria Math" panose="02040503050406030204" pitchFamily="18" charset="0"/>
                          </a:rPr>
                          <m:t>𝑆</m:t>
                        </m:r>
                      </m:sub>
                      <m:sup/>
                      <m:e>
                        <m:r>
                          <a:rPr lang="en-US" altLang="zh-CN" b="0" i="1" smtClean="0">
                            <a:latin typeface="Cambria Math" panose="02040503050406030204" pitchFamily="18" charset="0"/>
                          </a:rPr>
                          <m:t>𝐷</m:t>
                        </m:r>
                        <m:r>
                          <a:rPr lang="en-US" altLang="zh-CN" b="0" i="1" smtClean="0">
                            <a:latin typeface="Cambria Math" panose="02040503050406030204" pitchFamily="18" charset="0"/>
                          </a:rPr>
                          <m:t>⋅</m:t>
                        </m:r>
                        <m:r>
                          <a:rPr lang="en-US" altLang="zh-CN" b="0" i="1" smtClean="0">
                            <a:latin typeface="Cambria Math" panose="02040503050406030204" pitchFamily="18" charset="0"/>
                          </a:rPr>
                          <m:t>𝑑𝑠</m:t>
                        </m:r>
                      </m:e>
                    </m:nary>
                    <m:r>
                      <a:rPr lang="en-US" altLang="zh-CN" b="0" i="1" smtClean="0">
                        <a:latin typeface="Cambria Math" panose="02040503050406030204" pitchFamily="18" charset="0"/>
                      </a:rPr>
                      <m:t>+</m:t>
                    </m:r>
                    <m:nary>
                      <m:naryPr>
                        <m:chr m:val="∬"/>
                        <m:ctrlPr>
                          <a:rPr lang="en-US" altLang="zh-CN" b="0" i="1" smtClean="0">
                            <a:latin typeface="Cambria Math" panose="02040503050406030204" pitchFamily="18" charset="0"/>
                          </a:rPr>
                        </m:ctrlPr>
                      </m:naryPr>
                      <m:sub>
                        <m:r>
                          <m:rPr>
                            <m:brk m:alnAt="23"/>
                          </m:rPr>
                          <a:rPr lang="en-US" altLang="zh-CN" b="0" i="1" smtClean="0">
                            <a:latin typeface="Cambria Math" panose="02040503050406030204" pitchFamily="18" charset="0"/>
                          </a:rPr>
                          <m:t>𝑆</m:t>
                        </m:r>
                      </m:sub>
                      <m:sup/>
                      <m:e>
                        <m:r>
                          <a:rPr lang="en-US" altLang="zh-CN" b="0" i="1" smtClean="0">
                            <a:latin typeface="Cambria Math" panose="02040503050406030204" pitchFamily="18" charset="0"/>
                          </a:rPr>
                          <m:t>𝐽</m:t>
                        </m:r>
                        <m:r>
                          <a:rPr lang="en-US" altLang="zh-CN" b="0" i="1" smtClean="0">
                            <a:latin typeface="Cambria Math" panose="02040503050406030204" pitchFamily="18" charset="0"/>
                          </a:rPr>
                          <m:t>⋅</m:t>
                        </m:r>
                        <m:r>
                          <a:rPr lang="en-US" altLang="zh-CN" b="0" i="1" smtClean="0">
                            <a:latin typeface="Cambria Math" panose="02040503050406030204" pitchFamily="18" charset="0"/>
                          </a:rPr>
                          <m:t>𝑑𝑠</m:t>
                        </m:r>
                      </m:e>
                    </m:nary>
                  </m:oMath>
                </a14:m>
                <a:endParaRPr lang="en-US" altLang="zh-CN" i="1" dirty="0"/>
              </a:p>
              <a:p>
                <a:pPr marL="514350" indent="-514350">
                  <a:buFont typeface="+mj-lt"/>
                  <a:buAutoNum type="arabicPeriod"/>
                </a:pPr>
                <a14:m>
                  <m:oMath xmlns:m="http://schemas.openxmlformats.org/officeDocument/2006/math">
                    <m:nary>
                      <m:naryPr>
                        <m:chr m:val="∯"/>
                        <m:ctrlPr>
                          <a:rPr lang="en-US" altLang="zh-CN" i="1" smtClean="0">
                            <a:latin typeface="Cambria Math" panose="02040503050406030204" pitchFamily="18" charset="0"/>
                          </a:rPr>
                        </m:ctrlPr>
                      </m:naryPr>
                      <m:sub>
                        <m:r>
                          <m:rPr>
                            <m:brk m:alnAt="23"/>
                          </m:rPr>
                          <a:rPr lang="en-US" altLang="zh-CN" b="0" i="1" smtClean="0">
                            <a:latin typeface="Cambria Math" panose="02040503050406030204" pitchFamily="18" charset="0"/>
                          </a:rPr>
                          <m:t>𝑆</m:t>
                        </m:r>
                      </m:sub>
                      <m:sup/>
                      <m:e>
                        <m:r>
                          <a:rPr lang="en-US" altLang="zh-CN" b="0" i="1" smtClean="0">
                            <a:latin typeface="Cambria Math" panose="02040503050406030204" pitchFamily="18" charset="0"/>
                          </a:rPr>
                          <m:t>𝐷</m:t>
                        </m:r>
                      </m:e>
                    </m:nary>
                    <m:r>
                      <a:rPr lang="en-US" altLang="zh-CN" b="0" i="1" smtClean="0">
                        <a:latin typeface="Cambria Math" panose="02040503050406030204" pitchFamily="18" charset="0"/>
                      </a:rPr>
                      <m:t>⋅</m:t>
                    </m:r>
                    <m:r>
                      <a:rPr lang="en-US" altLang="zh-CN" b="0" i="1" smtClean="0">
                        <a:latin typeface="Cambria Math" panose="02040503050406030204" pitchFamily="18" charset="0"/>
                      </a:rPr>
                      <m:t>𝑑𝑠</m:t>
                    </m:r>
                    <m:r>
                      <a:rPr lang="en-US" altLang="zh-CN" b="0" i="1" smtClean="0">
                        <a:latin typeface="Cambria Math" panose="02040503050406030204" pitchFamily="18" charset="0"/>
                      </a:rPr>
                      <m:t>=</m:t>
                    </m:r>
                    <m:nary>
                      <m:naryPr>
                        <m:chr m:val="∭"/>
                        <m:limLoc m:val="undOvr"/>
                        <m:ctrlPr>
                          <a:rPr lang="en-US" altLang="zh-CN" b="0" i="1" smtClean="0">
                            <a:latin typeface="Cambria Math" panose="02040503050406030204" pitchFamily="18" charset="0"/>
                          </a:rPr>
                        </m:ctrlPr>
                      </m:naryPr>
                      <m:sub>
                        <m:r>
                          <m:rPr>
                            <m:brk m:alnAt="24"/>
                          </m:rPr>
                          <a:rPr lang="en-US" altLang="zh-CN" b="0" i="1" smtClean="0">
                            <a:latin typeface="Cambria Math" panose="02040503050406030204" pitchFamily="18" charset="0"/>
                          </a:rPr>
                          <m:t>𝑉</m:t>
                        </m:r>
                      </m:sub>
                      <m:sup/>
                      <m:e>
                        <m:r>
                          <a:rPr lang="en-US" altLang="zh-CN" b="0" i="1" smtClean="0">
                            <a:latin typeface="Cambria Math" panose="02040503050406030204" pitchFamily="18" charset="0"/>
                          </a:rPr>
                          <m:t>𝜌</m:t>
                        </m:r>
                        <m:r>
                          <a:rPr lang="en-US" altLang="zh-CN" b="0" i="1" smtClean="0">
                            <a:latin typeface="Cambria Math" panose="02040503050406030204" pitchFamily="18" charset="0"/>
                          </a:rPr>
                          <m:t>𝑑𝑣</m:t>
                        </m:r>
                      </m:e>
                    </m:nary>
                  </m:oMath>
                </a14:m>
                <a:endParaRPr lang="en-US" altLang="zh-CN" i="1" dirty="0" smtClean="0"/>
              </a:p>
              <a:p>
                <a:pPr marL="514350" indent="-514350">
                  <a:buFont typeface="+mj-lt"/>
                  <a:buAutoNum type="arabicPeriod"/>
                </a:pPr>
                <a14:m>
                  <m:oMath xmlns:m="http://schemas.openxmlformats.org/officeDocument/2006/math">
                    <m:nary>
                      <m:naryPr>
                        <m:chr m:val="∯"/>
                        <m:ctrlPr>
                          <a:rPr lang="en-US" altLang="zh-CN" i="1" smtClean="0">
                            <a:latin typeface="Cambria Math" panose="02040503050406030204" pitchFamily="18" charset="0"/>
                          </a:rPr>
                        </m:ctrlPr>
                      </m:naryPr>
                      <m:sub>
                        <m:r>
                          <m:rPr>
                            <m:brk m:alnAt="23"/>
                          </m:rPr>
                          <a:rPr lang="en-US" altLang="zh-CN" b="0" i="1" smtClean="0">
                            <a:latin typeface="Cambria Math" panose="02040503050406030204" pitchFamily="18" charset="0"/>
                          </a:rPr>
                          <m:t>𝑆</m:t>
                        </m:r>
                      </m:sub>
                      <m:sup/>
                      <m:e>
                        <m:r>
                          <a:rPr lang="en-US" altLang="zh-CN" b="0" i="1" smtClean="0">
                            <a:latin typeface="Cambria Math" panose="02040503050406030204" pitchFamily="18" charset="0"/>
                          </a:rPr>
                          <m:t>𝐵</m:t>
                        </m:r>
                      </m:e>
                    </m:nary>
                    <m:r>
                      <a:rPr lang="en-US" altLang="zh-CN" b="0" i="1" smtClean="0">
                        <a:latin typeface="Cambria Math" panose="02040503050406030204" pitchFamily="18" charset="0"/>
                      </a:rPr>
                      <m:t>⋅</m:t>
                    </m:r>
                    <m:r>
                      <a:rPr lang="en-US" altLang="zh-CN" b="0" i="1" smtClean="0">
                        <a:latin typeface="Cambria Math" panose="02040503050406030204" pitchFamily="18" charset="0"/>
                      </a:rPr>
                      <m:t>𝑑𝑠</m:t>
                    </m:r>
                    <m:r>
                      <a:rPr lang="en-US" altLang="zh-CN" b="0" i="1" smtClean="0">
                        <a:latin typeface="Cambria Math" panose="02040503050406030204" pitchFamily="18" charset="0"/>
                      </a:rPr>
                      <m:t>=0</m:t>
                    </m:r>
                  </m:oMath>
                </a14:m>
                <a:endParaRPr lang="en-US" altLang="zh-CN" i="1" dirty="0"/>
              </a:p>
              <a:p>
                <a:pPr marL="0" indent="0">
                  <a:buNone/>
                </a:pPr>
                <a:r>
                  <a:rPr lang="en-US" altLang="zh-CN" dirty="0" smtClean="0"/>
                  <a:t>1</a:t>
                </a:r>
                <a:r>
                  <a:rPr lang="zh-CN" altLang="en-US" dirty="0" smtClean="0"/>
                  <a:t>和</a:t>
                </a:r>
                <a:r>
                  <a:rPr lang="en-US" altLang="zh-CN" dirty="0" smtClean="0"/>
                  <a:t>2</a:t>
                </a:r>
                <a:r>
                  <a:rPr lang="zh-CN" altLang="en-US" dirty="0" smtClean="0"/>
                  <a:t>中，</a:t>
                </a:r>
                <a:r>
                  <a:rPr lang="en-US" altLang="zh-CN" dirty="0" smtClean="0"/>
                  <a:t>S</a:t>
                </a:r>
                <a:r>
                  <a:rPr lang="zh-CN" altLang="en-US" dirty="0" smtClean="0"/>
                  <a:t>是由闭曲线</a:t>
                </a:r>
                <a:r>
                  <a:rPr lang="en-US" altLang="zh-CN" dirty="0" smtClean="0"/>
                  <a:t>C</a:t>
                </a:r>
                <a:r>
                  <a:rPr lang="zh-CN" altLang="en-US" dirty="0" smtClean="0"/>
                  <a:t>作为边界的任意曲面。</a:t>
                </a:r>
                <a:r>
                  <a:rPr lang="en-US" altLang="zh-CN" dirty="0" smtClean="0"/>
                  <a:t>3</a:t>
                </a:r>
                <a:r>
                  <a:rPr lang="zh-CN" altLang="en-US" dirty="0" smtClean="0"/>
                  <a:t>和</a:t>
                </a:r>
                <a:r>
                  <a:rPr lang="en-US" altLang="zh-CN" dirty="0" smtClean="0"/>
                  <a:t>4</a:t>
                </a:r>
                <a:r>
                  <a:rPr lang="zh-CN" altLang="en-US" dirty="0" smtClean="0"/>
                  <a:t>中，</a:t>
                </a:r>
                <a:r>
                  <a:rPr lang="en-US" altLang="zh-CN" dirty="0" smtClean="0"/>
                  <a:t>S</a:t>
                </a:r>
                <a:r>
                  <a:rPr lang="zh-CN" altLang="en-US" dirty="0" smtClean="0"/>
                  <a:t>是包围体积</a:t>
                </a:r>
                <a:r>
                  <a:rPr lang="en-US" altLang="zh-CN" dirty="0" smtClean="0"/>
                  <a:t>V</a:t>
                </a:r>
                <a:r>
                  <a:rPr lang="zh-CN" altLang="en-US" dirty="0" smtClean="0"/>
                  <a:t>的曲面。其中，</a:t>
                </a:r>
                <a:r>
                  <a:rPr lang="en-US" altLang="zh-CN" dirty="0" smtClean="0"/>
                  <a:t>E(</a:t>
                </a:r>
                <a:r>
                  <a:rPr lang="zh-CN" altLang="en-US" dirty="0" smtClean="0"/>
                  <a:t>电场强度</a:t>
                </a:r>
                <a:r>
                  <a:rPr lang="en-US" altLang="zh-CN" dirty="0" smtClean="0"/>
                  <a:t>) H (</a:t>
                </a:r>
                <a:r>
                  <a:rPr lang="zh-CN" altLang="en-US" dirty="0" smtClean="0"/>
                  <a:t>磁场强度</a:t>
                </a:r>
                <a:r>
                  <a:rPr lang="en-US" altLang="zh-CN" dirty="0" smtClean="0"/>
                  <a:t>) D (</a:t>
                </a:r>
                <a:r>
                  <a:rPr lang="zh-CN" altLang="en-US" dirty="0" smtClean="0"/>
                  <a:t>电通量密度</a:t>
                </a:r>
                <a:r>
                  <a:rPr lang="en-US" altLang="zh-CN" dirty="0" smtClean="0"/>
                  <a:t>) B (</a:t>
                </a:r>
                <a:r>
                  <a:rPr lang="zh-CN" altLang="en-US" dirty="0" smtClean="0"/>
                  <a:t>磁通量密度</a:t>
                </a:r>
                <a:r>
                  <a:rPr lang="en-US" altLang="zh-CN" dirty="0" smtClean="0"/>
                  <a:t>) J (</a:t>
                </a:r>
                <a:r>
                  <a:rPr lang="zh-CN" altLang="en-US" dirty="0" smtClean="0"/>
                  <a:t>电流密度</a:t>
                </a:r>
                <a:r>
                  <a:rPr lang="en-US" altLang="zh-CN" dirty="0" smtClean="0"/>
                  <a:t>)</a:t>
                </a:r>
                <a:r>
                  <a:rPr lang="zh-CN" altLang="en-US" dirty="0" smtClean="0"/>
                  <a:t>都是向量值函数，</a:t>
                </a:r>
                <a:r>
                  <a:rPr lang="en-US" altLang="zh-CN" dirty="0" smtClean="0"/>
                  <a:t>rho(</a:t>
                </a:r>
                <a:r>
                  <a:rPr lang="zh-CN" altLang="en-US" dirty="0" smtClean="0"/>
                  <a:t>电荷密度</a:t>
                </a:r>
                <a:r>
                  <a:rPr lang="en-US" altLang="zh-CN" dirty="0" smtClean="0"/>
                  <a:t>)</a:t>
                </a:r>
                <a:r>
                  <a:rPr lang="zh-CN" altLang="en-US" dirty="0" smtClean="0"/>
                  <a:t>是标量函数。</a:t>
                </a:r>
                <a:r>
                  <a:rPr lang="en-US" altLang="zh-CN" dirty="0" smtClean="0"/>
                  <a:t>J</a:t>
                </a:r>
                <a:r>
                  <a:rPr lang="zh-CN" altLang="en-US" dirty="0" smtClean="0"/>
                  <a:t>包括外加电流 </a:t>
                </a:r>
                <a:r>
                  <a:rPr lang="en-US" altLang="zh-CN" dirty="0" err="1" smtClean="0"/>
                  <a:t>J_i</a:t>
                </a:r>
                <a:r>
                  <a:rPr lang="en-US" altLang="zh-CN" dirty="0" smtClean="0"/>
                  <a:t> </a:t>
                </a:r>
                <a:r>
                  <a:rPr lang="zh-CN" altLang="en-US" dirty="0" smtClean="0"/>
                  <a:t>和传导电流 </a:t>
                </a:r>
                <a:r>
                  <a:rPr lang="en-US" altLang="zh-CN" dirty="0" err="1" smtClean="0"/>
                  <a:t>J_c</a:t>
                </a:r>
                <a:r>
                  <a:rPr lang="zh-CN" altLang="en-US" dirty="0" smtClean="0"/>
                  <a:t>。通过</a:t>
                </a:r>
                <a:r>
                  <a:rPr lang="en-US" altLang="zh-CN" dirty="0" smtClean="0"/>
                  <a:t>2</a:t>
                </a:r>
                <a:r>
                  <a:rPr lang="zh-CN" altLang="en-US" dirty="0" smtClean="0"/>
                  <a:t>和</a:t>
                </a:r>
                <a:r>
                  <a:rPr lang="en-US" altLang="zh-CN" dirty="0" smtClean="0"/>
                  <a:t>3</a:t>
                </a:r>
                <a:r>
                  <a:rPr lang="zh-CN" altLang="en-US" dirty="0" smtClean="0"/>
                  <a:t>式，可以推出连续性方程，也称为电荷守恒定律</a:t>
                </a:r>
                <a:endParaRPr lang="en-US" altLang="zh-CN" dirty="0" smtClean="0"/>
              </a:p>
              <a:p>
                <a14:m>
                  <m:oMath xmlns:m="http://schemas.openxmlformats.org/officeDocument/2006/math">
                    <m:nary>
                      <m:naryPr>
                        <m:chr m:val="∯"/>
                        <m:ctrlPr>
                          <a:rPr lang="en-US" altLang="zh-CN" i="1" smtClean="0">
                            <a:latin typeface="Cambria Math" panose="02040503050406030204" pitchFamily="18" charset="0"/>
                          </a:rPr>
                        </m:ctrlPr>
                      </m:naryPr>
                      <m:sub>
                        <m:r>
                          <m:rPr>
                            <m:brk m:alnAt="23"/>
                          </m:rPr>
                          <a:rPr lang="en-US" altLang="zh-CN" b="0" i="1" smtClean="0">
                            <a:latin typeface="Cambria Math" panose="02040503050406030204" pitchFamily="18" charset="0"/>
                          </a:rPr>
                          <m:t>𝑆</m:t>
                        </m:r>
                      </m:sub>
                      <m:sup/>
                      <m:e>
                        <m:r>
                          <a:rPr lang="en-US" altLang="zh-CN" b="0" i="1" smtClean="0">
                            <a:latin typeface="Cambria Math" panose="02040503050406030204" pitchFamily="18" charset="0"/>
                          </a:rPr>
                          <m:t>𝐽</m:t>
                        </m:r>
                        <m:r>
                          <a:rPr lang="en-US" altLang="zh-CN" b="0" i="1" smtClean="0">
                            <a:latin typeface="Cambria Math" panose="02040503050406030204" pitchFamily="18" charset="0"/>
                          </a:rPr>
                          <m:t>⋅</m:t>
                        </m:r>
                        <m:r>
                          <a:rPr lang="en-US" altLang="zh-CN" b="0" i="1" smtClean="0">
                            <a:latin typeface="Cambria Math" panose="02040503050406030204" pitchFamily="18" charset="0"/>
                          </a:rPr>
                          <m:t>𝑑𝑠</m:t>
                        </m:r>
                      </m:e>
                    </m:nary>
                    <m:r>
                      <a:rPr lang="en-US" altLang="zh-CN" b="0" i="1" smtClean="0">
                        <a:latin typeface="Cambria Math" panose="02040503050406030204" pitchFamily="18" charset="0"/>
                      </a:rPr>
                      <m:t>=−</m:t>
                    </m:r>
                    <m:f>
                      <m:fPr>
                        <m:ctrlPr>
                          <a:rPr lang="en-US" altLang="zh-CN" b="0" i="1" smtClean="0">
                            <a:latin typeface="Cambria Math" panose="02040503050406030204" pitchFamily="18" charset="0"/>
                          </a:rPr>
                        </m:ctrlPr>
                      </m:fPr>
                      <m:num>
                        <m:r>
                          <a:rPr lang="en-US" altLang="zh-CN" b="0" i="1" smtClean="0">
                            <a:latin typeface="Cambria Math" panose="02040503050406030204" pitchFamily="18" charset="0"/>
                          </a:rPr>
                          <m:t>𝑑</m:t>
                        </m:r>
                      </m:num>
                      <m:den>
                        <m:r>
                          <a:rPr lang="en-US" altLang="zh-CN" b="0" i="1" smtClean="0">
                            <a:latin typeface="Cambria Math" panose="02040503050406030204" pitchFamily="18" charset="0"/>
                          </a:rPr>
                          <m:t>𝑑𝑡</m:t>
                        </m:r>
                      </m:den>
                    </m:f>
                    <m:nary>
                      <m:naryPr>
                        <m:chr m:val="∭"/>
                        <m:limLoc m:val="undOvr"/>
                        <m:ctrlPr>
                          <a:rPr lang="en-US" altLang="zh-CN" b="0" i="1" smtClean="0">
                            <a:latin typeface="Cambria Math" panose="02040503050406030204" pitchFamily="18" charset="0"/>
                          </a:rPr>
                        </m:ctrlPr>
                      </m:naryPr>
                      <m:sub>
                        <m:r>
                          <m:rPr>
                            <m:brk m:alnAt="24"/>
                          </m:rPr>
                          <a:rPr lang="en-US" altLang="zh-CN" b="0" i="1" smtClean="0">
                            <a:latin typeface="Cambria Math" panose="02040503050406030204" pitchFamily="18" charset="0"/>
                          </a:rPr>
                          <m:t>𝑉</m:t>
                        </m:r>
                      </m:sub>
                      <m:sup/>
                      <m:e>
                        <m:r>
                          <a:rPr lang="en-US" altLang="zh-CN" b="0" i="1" smtClean="0">
                            <a:latin typeface="Cambria Math" panose="02040503050406030204" pitchFamily="18" charset="0"/>
                          </a:rPr>
                          <m:t>𝜌</m:t>
                        </m:r>
                        <m:r>
                          <a:rPr lang="en-US" altLang="zh-CN" b="0" i="1" smtClean="0">
                            <a:latin typeface="Cambria Math" panose="02040503050406030204" pitchFamily="18" charset="0"/>
                          </a:rPr>
                          <m:t>𝑑𝑣</m:t>
                        </m:r>
                      </m:e>
                    </m:nary>
                  </m:oMath>
                </a14:m>
                <a:endParaRPr lang="zh-CN" altLang="en-US" dirty="0"/>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xfrm>
                <a:off x="838200" y="1415143"/>
                <a:ext cx="10515600" cy="4761820"/>
              </a:xfrm>
              <a:blipFill>
                <a:blip r:embed="rId2"/>
                <a:stretch>
                  <a:fillRect l="-1043" r="-2319"/>
                </a:stretch>
              </a:blipFill>
            </p:spPr>
            <p:txBody>
              <a:bodyPr/>
              <a:lstStyle/>
              <a:p>
                <a:r>
                  <a:rPr lang="zh-CN" altLang="en-US">
                    <a:noFill/>
                  </a:rPr>
                  <a:t> </a:t>
                </a:r>
              </a:p>
            </p:txBody>
          </p:sp>
        </mc:Fallback>
      </mc:AlternateContent>
      <p:sp>
        <p:nvSpPr>
          <p:cNvPr id="5" name="灯片编号占位符 4"/>
          <p:cNvSpPr>
            <a:spLocks noGrp="1"/>
          </p:cNvSpPr>
          <p:nvPr>
            <p:ph type="sldNum" sz="quarter" idx="12"/>
          </p:nvPr>
        </p:nvSpPr>
        <p:spPr/>
        <p:txBody>
          <a:bodyPr/>
          <a:lstStyle/>
          <a:p>
            <a:fld id="{2709EC69-0C39-460C-AA13-B534B68F2538}" type="slidenum">
              <a:rPr lang="zh-CN" altLang="en-US" smtClean="0"/>
              <a:t>3</a:t>
            </a:fld>
            <a:endParaRPr lang="zh-CN" altLang="en-US"/>
          </a:p>
        </p:txBody>
      </p:sp>
    </p:spTree>
    <p:extLst>
      <p:ext uri="{BB962C8B-B14F-4D97-AF65-F5344CB8AC3E}">
        <p14:creationId xmlns:p14="http://schemas.microsoft.com/office/powerpoint/2010/main" val="2433219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法拉第电磁感应定律和基尔霍夫电压定律</a:t>
            </a:r>
            <a:endParaRPr lang="zh-CN" altLang="en-US" dirty="0"/>
          </a:p>
        </p:txBody>
      </p:sp>
      <mc:AlternateContent xmlns:mc="http://schemas.openxmlformats.org/markup-compatibility/2006" xmlns:a14="http://schemas.microsoft.com/office/drawing/2010/main">
        <mc:Choice Requires="a14">
          <p:sp>
            <p:nvSpPr>
              <p:cNvPr id="3" name="内容占位符 2"/>
              <p:cNvSpPr>
                <a:spLocks noGrp="1"/>
              </p:cNvSpPr>
              <p:nvPr>
                <p:ph idx="1"/>
              </p:nvPr>
            </p:nvSpPr>
            <p:spPr/>
            <p:txBody>
              <a:bodyPr>
                <a:normAutofit fontScale="92500" lnSpcReduction="20000"/>
              </a:bodyPr>
              <a:lstStyle/>
              <a:p>
                <a:r>
                  <a:rPr lang="zh-CN" altLang="en-US" dirty="0" smtClean="0"/>
                  <a:t>先看法拉第电磁感应定律 </a:t>
                </a:r>
                <a14:m>
                  <m:oMath xmlns:m="http://schemas.openxmlformats.org/officeDocument/2006/math">
                    <m:nary>
                      <m:naryPr>
                        <m:chr m:val="∮"/>
                        <m:ctrlPr>
                          <a:rPr lang="en-US" altLang="zh-CN" i="1" smtClean="0">
                            <a:latin typeface="Cambria Math" panose="02040503050406030204" pitchFamily="18" charset="0"/>
                          </a:rPr>
                        </m:ctrlPr>
                      </m:naryPr>
                      <m:sub>
                        <m:r>
                          <m:rPr>
                            <m:brk m:alnAt="23"/>
                          </m:rPr>
                          <a:rPr lang="en-US" altLang="zh-CN" b="0" i="1" smtClean="0">
                            <a:latin typeface="Cambria Math" panose="02040503050406030204" pitchFamily="18" charset="0"/>
                          </a:rPr>
                          <m:t>𝐶</m:t>
                        </m:r>
                      </m:sub>
                      <m:sup/>
                      <m:e>
                        <m:r>
                          <a:rPr lang="en-US" altLang="zh-CN" b="0" i="1" smtClean="0">
                            <a:latin typeface="Cambria Math" panose="02040503050406030204" pitchFamily="18" charset="0"/>
                          </a:rPr>
                          <m:t>𝐸</m:t>
                        </m:r>
                        <m:r>
                          <a:rPr lang="en-US" altLang="zh-CN" b="0" i="1" smtClean="0">
                            <a:latin typeface="Cambria Math" panose="02040503050406030204" pitchFamily="18" charset="0"/>
                            <a:ea typeface="Cambria Math" panose="02040503050406030204" pitchFamily="18" charset="0"/>
                          </a:rPr>
                          <m:t>⋅</m:t>
                        </m:r>
                        <m:r>
                          <a:rPr lang="en-US" altLang="zh-CN" b="0" i="1" smtClean="0">
                            <a:latin typeface="Cambria Math" panose="02040503050406030204" pitchFamily="18" charset="0"/>
                          </a:rPr>
                          <m:t>𝑑𝑙</m:t>
                        </m:r>
                      </m:e>
                    </m:nary>
                    <m:r>
                      <a:rPr lang="en-US" altLang="zh-CN" b="0" i="1" smtClean="0">
                        <a:latin typeface="Cambria Math" panose="02040503050406030204" pitchFamily="18" charset="0"/>
                      </a:rPr>
                      <m:t>=−</m:t>
                    </m:r>
                    <m:f>
                      <m:fPr>
                        <m:ctrlPr>
                          <a:rPr lang="en-US" altLang="zh-CN" b="0" i="1" smtClean="0">
                            <a:latin typeface="Cambria Math" panose="02040503050406030204" pitchFamily="18" charset="0"/>
                          </a:rPr>
                        </m:ctrlPr>
                      </m:fPr>
                      <m:num>
                        <m:r>
                          <a:rPr lang="en-US" altLang="zh-CN" b="0" i="1" smtClean="0">
                            <a:latin typeface="Cambria Math" panose="02040503050406030204" pitchFamily="18" charset="0"/>
                          </a:rPr>
                          <m:t>𝑑</m:t>
                        </m:r>
                      </m:num>
                      <m:den>
                        <m:r>
                          <a:rPr lang="en-US" altLang="zh-CN" b="0" i="1" smtClean="0">
                            <a:latin typeface="Cambria Math" panose="02040503050406030204" pitchFamily="18" charset="0"/>
                          </a:rPr>
                          <m:t>𝑑𝑡</m:t>
                        </m:r>
                      </m:den>
                    </m:f>
                    <m:nary>
                      <m:naryPr>
                        <m:chr m:val="∬"/>
                        <m:ctrlPr>
                          <a:rPr lang="en-US" altLang="zh-CN" b="0" i="1" smtClean="0">
                            <a:latin typeface="Cambria Math" panose="02040503050406030204" pitchFamily="18" charset="0"/>
                          </a:rPr>
                        </m:ctrlPr>
                      </m:naryPr>
                      <m:sub>
                        <m:r>
                          <m:rPr>
                            <m:brk m:alnAt="23"/>
                          </m:rPr>
                          <a:rPr lang="en-US" altLang="zh-CN" b="0" i="1" smtClean="0">
                            <a:latin typeface="Cambria Math" panose="02040503050406030204" pitchFamily="18" charset="0"/>
                          </a:rPr>
                          <m:t>𝑆</m:t>
                        </m:r>
                      </m:sub>
                      <m:sup/>
                      <m:e>
                        <m:r>
                          <a:rPr lang="en-US" altLang="zh-CN" b="0" i="1" smtClean="0">
                            <a:latin typeface="Cambria Math" panose="02040503050406030204" pitchFamily="18" charset="0"/>
                          </a:rPr>
                          <m:t>𝐵</m:t>
                        </m:r>
                        <m:r>
                          <a:rPr lang="en-US" altLang="zh-CN" b="0" i="1" smtClean="0">
                            <a:latin typeface="Cambria Math" panose="02040503050406030204" pitchFamily="18" charset="0"/>
                          </a:rPr>
                          <m:t>⋅</m:t>
                        </m:r>
                        <m:r>
                          <a:rPr lang="en-US" altLang="zh-CN" b="0" i="1" smtClean="0">
                            <a:latin typeface="Cambria Math" panose="02040503050406030204" pitchFamily="18" charset="0"/>
                          </a:rPr>
                          <m:t>𝑑𝑠</m:t>
                        </m:r>
                      </m:e>
                    </m:nary>
                  </m:oMath>
                </a14:m>
                <a:r>
                  <a:rPr lang="zh-CN" altLang="en-US" dirty="0" smtClean="0"/>
                  <a:t> 的左边。如果积分曲线的路径是电路的一个回路，那么</a:t>
                </a:r>
                <a:endParaRPr lang="en-US" altLang="zh-CN" dirty="0" smtClean="0"/>
              </a:p>
              <a:p>
                <a:pPr marL="0" indent="0">
                  <a:buNone/>
                </a:pPr>
                <a14:m>
                  <m:oMathPara xmlns:m="http://schemas.openxmlformats.org/officeDocument/2006/math">
                    <m:oMathParaPr>
                      <m:jc m:val="centerGroup"/>
                    </m:oMathParaPr>
                    <m:oMath xmlns:m="http://schemas.openxmlformats.org/officeDocument/2006/math">
                      <m:nary>
                        <m:naryPr>
                          <m:chr m:val="∮"/>
                          <m:ctrlPr>
                            <a:rPr lang="en-US" altLang="zh-CN" i="1" smtClean="0">
                              <a:latin typeface="Cambria Math" panose="02040503050406030204" pitchFamily="18" charset="0"/>
                            </a:rPr>
                          </m:ctrlPr>
                        </m:naryPr>
                        <m:sub>
                          <m:r>
                            <m:rPr>
                              <m:brk m:alnAt="23"/>
                            </m:rPr>
                            <a:rPr lang="en-US" altLang="zh-CN" b="0" i="1" smtClean="0">
                              <a:latin typeface="Cambria Math" panose="02040503050406030204" pitchFamily="18" charset="0"/>
                            </a:rPr>
                            <m:t>𝐶</m:t>
                          </m:r>
                        </m:sub>
                        <m:sup/>
                        <m:e>
                          <m:r>
                            <a:rPr lang="en-US" altLang="zh-CN" b="0" i="1" smtClean="0">
                              <a:latin typeface="Cambria Math" panose="02040503050406030204" pitchFamily="18" charset="0"/>
                            </a:rPr>
                            <m:t>𝐸</m:t>
                          </m:r>
                          <m:r>
                            <a:rPr lang="en-US" altLang="zh-CN" b="0" i="1" smtClean="0">
                              <a:latin typeface="Cambria Math" panose="02040503050406030204" pitchFamily="18" charset="0"/>
                              <a:ea typeface="Cambria Math" panose="02040503050406030204" pitchFamily="18" charset="0"/>
                            </a:rPr>
                            <m:t>⋅</m:t>
                          </m:r>
                          <m:r>
                            <a:rPr lang="en-US" altLang="zh-CN" b="0" i="1" smtClean="0">
                              <a:latin typeface="Cambria Math" panose="02040503050406030204" pitchFamily="18" charset="0"/>
                            </a:rPr>
                            <m:t>𝑑𝑙</m:t>
                          </m:r>
                        </m:e>
                      </m:nary>
                      <m:r>
                        <a:rPr lang="en-US" altLang="zh-CN" b="0" i="1" smtClean="0">
                          <a:latin typeface="Cambria Math" panose="02040503050406030204" pitchFamily="18" charset="0"/>
                        </a:rPr>
                        <m:t>=</m:t>
                      </m:r>
                      <m:r>
                        <m:rPr>
                          <m:sty m:val="p"/>
                        </m:rPr>
                        <a:rPr lang="en-US" altLang="zh-CN" b="0" i="0" smtClean="0">
                          <a:latin typeface="Cambria Math" panose="02040503050406030204" pitchFamily="18" charset="0"/>
                        </a:rPr>
                        <m:t>Σ</m:t>
                      </m:r>
                      <m:r>
                        <a:rPr lang="en-US" altLang="zh-CN" b="0" i="1" smtClean="0">
                          <a:latin typeface="Cambria Math" panose="02040503050406030204" pitchFamily="18" charset="0"/>
                        </a:rPr>
                        <m:t>𝑣</m:t>
                      </m:r>
                    </m:oMath>
                  </m:oMathPara>
                </a14:m>
                <a:endParaRPr lang="en-US" altLang="zh-CN" dirty="0" smtClean="0"/>
              </a:p>
              <a:p>
                <a:r>
                  <a:rPr lang="zh-CN" altLang="en-US" dirty="0" smtClean="0"/>
                  <a:t>即该回路各个元件的电压降之和；而右端项可以写成</a:t>
                </a:r>
                <a:endParaRPr lang="en-US" altLang="zh-CN" dirty="0" smtClean="0"/>
              </a:p>
              <a:p>
                <a:pPr marL="0" indent="0">
                  <a:buNone/>
                </a:pPr>
                <a14:m>
                  <m:oMathPara xmlns:m="http://schemas.openxmlformats.org/officeDocument/2006/math">
                    <m:oMathParaPr>
                      <m:jc m:val="centerGroup"/>
                    </m:oMathParaPr>
                    <m:oMath xmlns:m="http://schemas.openxmlformats.org/officeDocument/2006/math">
                      <m:r>
                        <a:rPr lang="en-US" altLang="zh-CN" b="0" i="1" smtClean="0">
                          <a:latin typeface="Cambria Math" panose="02040503050406030204" pitchFamily="18" charset="0"/>
                        </a:rPr>
                        <m:t>−</m:t>
                      </m:r>
                      <m:f>
                        <m:fPr>
                          <m:ctrlPr>
                            <a:rPr lang="en-US" altLang="zh-CN" b="0" i="1" smtClean="0">
                              <a:latin typeface="Cambria Math" panose="02040503050406030204" pitchFamily="18" charset="0"/>
                            </a:rPr>
                          </m:ctrlPr>
                        </m:fPr>
                        <m:num>
                          <m:r>
                            <a:rPr lang="en-US" altLang="zh-CN" b="0" i="1" smtClean="0">
                              <a:latin typeface="Cambria Math" panose="02040503050406030204" pitchFamily="18" charset="0"/>
                            </a:rPr>
                            <m:t>𝑑</m:t>
                          </m:r>
                        </m:num>
                        <m:den>
                          <m:r>
                            <a:rPr lang="en-US" altLang="zh-CN" b="0" i="1" smtClean="0">
                              <a:latin typeface="Cambria Math" panose="02040503050406030204" pitchFamily="18" charset="0"/>
                            </a:rPr>
                            <m:t>𝑑𝑡</m:t>
                          </m:r>
                        </m:den>
                      </m:f>
                      <m:nary>
                        <m:naryPr>
                          <m:chr m:val="∬"/>
                          <m:ctrlPr>
                            <a:rPr lang="en-US" altLang="zh-CN" b="0" i="1" smtClean="0">
                              <a:latin typeface="Cambria Math" panose="02040503050406030204" pitchFamily="18" charset="0"/>
                            </a:rPr>
                          </m:ctrlPr>
                        </m:naryPr>
                        <m:sub>
                          <m:r>
                            <m:rPr>
                              <m:brk m:alnAt="23"/>
                            </m:rPr>
                            <a:rPr lang="en-US" altLang="zh-CN" b="0" i="1" smtClean="0">
                              <a:latin typeface="Cambria Math" panose="02040503050406030204" pitchFamily="18" charset="0"/>
                            </a:rPr>
                            <m:t>𝑆</m:t>
                          </m:r>
                        </m:sub>
                        <m:sup/>
                        <m:e>
                          <m:r>
                            <a:rPr lang="en-US" altLang="zh-CN" b="0" i="1" smtClean="0">
                              <a:latin typeface="Cambria Math" panose="02040503050406030204" pitchFamily="18" charset="0"/>
                            </a:rPr>
                            <m:t>𝐵</m:t>
                          </m:r>
                          <m:r>
                            <a:rPr lang="en-US" altLang="zh-CN" b="0" i="1" smtClean="0">
                              <a:latin typeface="Cambria Math" panose="02040503050406030204" pitchFamily="18" charset="0"/>
                            </a:rPr>
                            <m:t>⋅</m:t>
                          </m:r>
                          <m:r>
                            <a:rPr lang="en-US" altLang="zh-CN" b="0" i="1" smtClean="0">
                              <a:latin typeface="Cambria Math" panose="02040503050406030204" pitchFamily="18" charset="0"/>
                            </a:rPr>
                            <m:t>𝑑𝑠</m:t>
                          </m:r>
                        </m:e>
                      </m:nary>
                      <m:r>
                        <a:rPr lang="en-US" altLang="zh-CN" b="0" i="1" smtClean="0">
                          <a:latin typeface="Cambria Math" panose="02040503050406030204" pitchFamily="18" charset="0"/>
                        </a:rPr>
                        <m:t>=−</m:t>
                      </m:r>
                      <m:f>
                        <m:fPr>
                          <m:ctrlPr>
                            <a:rPr lang="en-US" altLang="zh-CN" b="0" i="1" smtClean="0">
                              <a:latin typeface="Cambria Math" panose="02040503050406030204" pitchFamily="18" charset="0"/>
                            </a:rPr>
                          </m:ctrlPr>
                        </m:fPr>
                        <m:num>
                          <m:r>
                            <a:rPr lang="en-US" altLang="zh-CN" b="0" i="1" smtClean="0">
                              <a:latin typeface="Cambria Math" panose="02040503050406030204" pitchFamily="18" charset="0"/>
                            </a:rPr>
                            <m:t>𝑑</m:t>
                          </m:r>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𝜓</m:t>
                              </m:r>
                            </m:e>
                            <m:sub>
                              <m:r>
                                <a:rPr lang="en-US" altLang="zh-CN" b="0" i="1" smtClean="0">
                                  <a:latin typeface="Cambria Math" panose="02040503050406030204" pitchFamily="18" charset="0"/>
                                </a:rPr>
                                <m:t>𝑚</m:t>
                              </m:r>
                            </m:sub>
                          </m:sSub>
                        </m:num>
                        <m:den>
                          <m:r>
                            <a:rPr lang="en-US" altLang="zh-CN" b="0" i="1" smtClean="0">
                              <a:latin typeface="Cambria Math" panose="02040503050406030204" pitchFamily="18" charset="0"/>
                            </a:rPr>
                            <m:t>𝑑𝑡</m:t>
                          </m:r>
                        </m:den>
                      </m:f>
                      <m:r>
                        <a:rPr lang="en-US" altLang="zh-CN" b="0" i="1" smtClean="0">
                          <a:latin typeface="Cambria Math" panose="02040503050406030204" pitchFamily="18" charset="0"/>
                        </a:rPr>
                        <m:t>=−</m:t>
                      </m:r>
                      <m:f>
                        <m:fPr>
                          <m:ctrlPr>
                            <a:rPr lang="en-US" altLang="zh-CN" b="0" i="1" smtClean="0">
                              <a:latin typeface="Cambria Math" panose="02040503050406030204" pitchFamily="18" charset="0"/>
                            </a:rPr>
                          </m:ctrlPr>
                        </m:fPr>
                        <m:num>
                          <m:r>
                            <a:rPr lang="en-US" altLang="zh-CN" b="0" i="1" smtClean="0">
                              <a:latin typeface="Cambria Math" panose="02040503050406030204" pitchFamily="18" charset="0"/>
                            </a:rPr>
                            <m:t>𝑑</m:t>
                          </m:r>
                        </m:num>
                        <m:den>
                          <m:r>
                            <a:rPr lang="en-US" altLang="zh-CN" b="0" i="1" smtClean="0">
                              <a:latin typeface="Cambria Math" panose="02040503050406030204" pitchFamily="18" charset="0"/>
                            </a:rPr>
                            <m:t>𝑑𝑡</m:t>
                          </m:r>
                        </m:den>
                      </m:f>
                      <m:d>
                        <m:dPr>
                          <m:ctrlPr>
                            <a:rPr lang="en-US" altLang="zh-CN" b="0" i="1" smtClean="0">
                              <a:latin typeface="Cambria Math" panose="02040503050406030204" pitchFamily="18" charset="0"/>
                            </a:rPr>
                          </m:ctrlPr>
                        </m:dPr>
                        <m:e>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𝐿</m:t>
                              </m:r>
                            </m:e>
                            <m:sub>
                              <m:r>
                                <a:rPr lang="en-US" altLang="zh-CN" b="0" i="1" smtClean="0">
                                  <a:latin typeface="Cambria Math" panose="02040503050406030204" pitchFamily="18" charset="0"/>
                                </a:rPr>
                                <m:t>𝑠</m:t>
                              </m:r>
                            </m:sub>
                          </m:sSub>
                          <m:r>
                            <a:rPr lang="en-US" altLang="zh-CN" b="0" i="1" smtClean="0">
                              <a:latin typeface="Cambria Math" panose="02040503050406030204" pitchFamily="18" charset="0"/>
                            </a:rPr>
                            <m:t>𝑖</m:t>
                          </m:r>
                        </m:e>
                      </m:d>
                      <m:r>
                        <a:rPr lang="en-US" altLang="zh-CN" b="0" i="1" smtClean="0">
                          <a:latin typeface="Cambria Math" panose="02040503050406030204" pitchFamily="18" charset="0"/>
                        </a:rPr>
                        <m:t>=−</m:t>
                      </m:r>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𝐿</m:t>
                          </m:r>
                        </m:e>
                        <m:sub>
                          <m:r>
                            <a:rPr lang="en-US" altLang="zh-CN" b="0" i="1" smtClean="0">
                              <a:latin typeface="Cambria Math" panose="02040503050406030204" pitchFamily="18" charset="0"/>
                            </a:rPr>
                            <m:t>𝑠</m:t>
                          </m:r>
                        </m:sub>
                      </m:sSub>
                      <m:f>
                        <m:fPr>
                          <m:ctrlPr>
                            <a:rPr lang="en-US" altLang="zh-CN" b="0" i="1" smtClean="0">
                              <a:latin typeface="Cambria Math" panose="02040503050406030204" pitchFamily="18" charset="0"/>
                            </a:rPr>
                          </m:ctrlPr>
                        </m:fPr>
                        <m:num>
                          <m:r>
                            <a:rPr lang="en-US" altLang="zh-CN" b="0" i="1" smtClean="0">
                              <a:latin typeface="Cambria Math" panose="02040503050406030204" pitchFamily="18" charset="0"/>
                            </a:rPr>
                            <m:t>𝑑𝑖</m:t>
                          </m:r>
                        </m:num>
                        <m:den>
                          <m:r>
                            <a:rPr lang="en-US" altLang="zh-CN" b="0" i="1" smtClean="0">
                              <a:latin typeface="Cambria Math" panose="02040503050406030204" pitchFamily="18" charset="0"/>
                            </a:rPr>
                            <m:t>𝑑𝑡</m:t>
                          </m:r>
                        </m:den>
                      </m:f>
                    </m:oMath>
                  </m:oMathPara>
                </a14:m>
                <a:endParaRPr lang="en-US" altLang="zh-CN" dirty="0"/>
              </a:p>
              <a:p>
                <a14:m>
                  <m:oMath xmlns:m="http://schemas.openxmlformats.org/officeDocument/2006/math">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𝜓</m:t>
                        </m:r>
                      </m:e>
                      <m:sub>
                        <m:r>
                          <a:rPr lang="en-US" altLang="zh-CN" b="0" i="1" smtClean="0">
                            <a:latin typeface="Cambria Math" panose="02040503050406030204" pitchFamily="18" charset="0"/>
                          </a:rPr>
                          <m:t>𝑚</m:t>
                        </m:r>
                      </m:sub>
                    </m:sSub>
                    <m:r>
                      <a:rPr lang="en-US" altLang="zh-CN" b="0" i="1" smtClean="0">
                        <a:latin typeface="Cambria Math" panose="02040503050406030204" pitchFamily="18" charset="0"/>
                      </a:rPr>
                      <m:t>=</m:t>
                    </m:r>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𝐿</m:t>
                        </m:r>
                      </m:e>
                      <m:sub>
                        <m:r>
                          <a:rPr lang="en-US" altLang="zh-CN" b="0" i="1" smtClean="0">
                            <a:latin typeface="Cambria Math" panose="02040503050406030204" pitchFamily="18" charset="0"/>
                          </a:rPr>
                          <m:t>𝑠</m:t>
                        </m:r>
                      </m:sub>
                    </m:sSub>
                    <m:r>
                      <a:rPr lang="en-US" altLang="zh-CN" b="0" i="1" smtClean="0">
                        <a:latin typeface="Cambria Math" panose="02040503050406030204" pitchFamily="18" charset="0"/>
                      </a:rPr>
                      <m:t>𝑖</m:t>
                    </m:r>
                  </m:oMath>
                </a14:m>
                <a:r>
                  <a:rPr lang="zh-CN" altLang="en-US" dirty="0" smtClean="0"/>
                  <a:t>，</a:t>
                </a:r>
                <a:r>
                  <a:rPr lang="zh-CN" altLang="en-US" dirty="0"/>
                  <a:t>此处</a:t>
                </a:r>
                <a14:m>
                  <m:oMath xmlns:m="http://schemas.openxmlformats.org/officeDocument/2006/math">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𝐿</m:t>
                        </m:r>
                      </m:e>
                      <m:sub>
                        <m:r>
                          <a:rPr lang="en-US" altLang="zh-CN" b="0" i="1" smtClean="0">
                            <a:latin typeface="Cambria Math" panose="02040503050406030204" pitchFamily="18" charset="0"/>
                          </a:rPr>
                          <m:t>𝑠</m:t>
                        </m:r>
                      </m:sub>
                    </m:sSub>
                  </m:oMath>
                </a14:m>
                <a:r>
                  <a:rPr lang="zh-CN" altLang="en-US" dirty="0" smtClean="0"/>
                  <a:t>是一个（假定为常数的）电感，</a:t>
                </a:r>
                <a:r>
                  <a:rPr lang="en-US" altLang="zh-CN" b="0" dirty="0" smtClean="0"/>
                  <a:t> </a:t>
                </a:r>
                <a14:m>
                  <m:oMath xmlns:m="http://schemas.openxmlformats.org/officeDocument/2006/math">
                    <m:r>
                      <a:rPr lang="en-US" altLang="zh-CN" b="0" i="1" smtClean="0">
                        <a:latin typeface="Cambria Math" panose="02040503050406030204" pitchFamily="18" charset="0"/>
                      </a:rPr>
                      <m:t>𝑖</m:t>
                    </m:r>
                  </m:oMath>
                </a14:m>
                <a:r>
                  <a:rPr lang="zh-CN" altLang="en-US" dirty="0" smtClean="0"/>
                  <a:t>是该环路的电流。因此，</a:t>
                </a:r>
                <a:endParaRPr lang="en-US" altLang="zh-CN" dirty="0" smtClean="0"/>
              </a:p>
              <a:p>
                <a:pPr marL="0" indent="0">
                  <a:buNone/>
                </a:pPr>
                <a14:m>
                  <m:oMathPara xmlns:m="http://schemas.openxmlformats.org/officeDocument/2006/math">
                    <m:oMathParaPr>
                      <m:jc m:val="centerGroup"/>
                    </m:oMathParaPr>
                    <m:oMath xmlns:m="http://schemas.openxmlformats.org/officeDocument/2006/math">
                      <m:r>
                        <m:rPr>
                          <m:sty m:val="p"/>
                        </m:rPr>
                        <a:rPr lang="en-US" altLang="zh-CN" b="0" i="0" smtClean="0">
                          <a:latin typeface="Cambria Math" panose="02040503050406030204" pitchFamily="18" charset="0"/>
                        </a:rPr>
                        <m:t>Σ</m:t>
                      </m:r>
                      <m:r>
                        <a:rPr lang="en-US" altLang="zh-CN" b="0" i="1" smtClean="0">
                          <a:latin typeface="Cambria Math" panose="02040503050406030204" pitchFamily="18" charset="0"/>
                        </a:rPr>
                        <m:t>𝑣</m:t>
                      </m:r>
                      <m:r>
                        <a:rPr lang="en-US" altLang="zh-CN" b="0" i="1" smtClean="0">
                          <a:latin typeface="Cambria Math" panose="02040503050406030204" pitchFamily="18" charset="0"/>
                        </a:rPr>
                        <m:t>=−</m:t>
                      </m:r>
                      <m:f>
                        <m:fPr>
                          <m:ctrlPr>
                            <a:rPr lang="en-US" altLang="zh-CN" b="0" i="1" smtClean="0">
                              <a:latin typeface="Cambria Math" panose="02040503050406030204" pitchFamily="18" charset="0"/>
                            </a:rPr>
                          </m:ctrlPr>
                        </m:fPr>
                        <m:num>
                          <m:r>
                            <a:rPr lang="en-US" altLang="zh-CN" b="0" i="1" smtClean="0">
                              <a:latin typeface="Cambria Math" panose="02040503050406030204" pitchFamily="18" charset="0"/>
                            </a:rPr>
                            <m:t>𝑑</m:t>
                          </m:r>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𝜓</m:t>
                              </m:r>
                            </m:e>
                            <m:sub>
                              <m:r>
                                <a:rPr lang="en-US" altLang="zh-CN" b="0" i="1" smtClean="0">
                                  <a:latin typeface="Cambria Math" panose="02040503050406030204" pitchFamily="18" charset="0"/>
                                </a:rPr>
                                <m:t>𝑚</m:t>
                              </m:r>
                            </m:sub>
                          </m:sSub>
                        </m:num>
                        <m:den>
                          <m:r>
                            <a:rPr lang="en-US" altLang="zh-CN" b="0" i="1" smtClean="0">
                              <a:latin typeface="Cambria Math" panose="02040503050406030204" pitchFamily="18" charset="0"/>
                            </a:rPr>
                            <m:t>𝑑𝑡</m:t>
                          </m:r>
                        </m:den>
                      </m:f>
                      <m:r>
                        <a:rPr lang="en-US" altLang="zh-CN" b="0" i="1" smtClean="0">
                          <a:latin typeface="Cambria Math" panose="02040503050406030204" pitchFamily="18" charset="0"/>
                        </a:rPr>
                        <m:t>=−</m:t>
                      </m:r>
                      <m:f>
                        <m:fPr>
                          <m:ctrlPr>
                            <a:rPr lang="en-US" altLang="zh-CN" b="0" i="1" smtClean="0">
                              <a:latin typeface="Cambria Math" panose="02040503050406030204" pitchFamily="18" charset="0"/>
                            </a:rPr>
                          </m:ctrlPr>
                        </m:fPr>
                        <m:num>
                          <m:r>
                            <a:rPr lang="en-US" altLang="zh-CN" b="0" i="1" smtClean="0">
                              <a:latin typeface="Cambria Math" panose="02040503050406030204" pitchFamily="18" charset="0"/>
                            </a:rPr>
                            <m:t>𝑑</m:t>
                          </m:r>
                        </m:num>
                        <m:den>
                          <m:r>
                            <a:rPr lang="en-US" altLang="zh-CN" b="0" i="1" smtClean="0">
                              <a:latin typeface="Cambria Math" panose="02040503050406030204" pitchFamily="18" charset="0"/>
                            </a:rPr>
                            <m:t>𝑑𝑡</m:t>
                          </m:r>
                        </m:den>
                      </m:f>
                      <m:d>
                        <m:dPr>
                          <m:ctrlPr>
                            <a:rPr lang="en-US" altLang="zh-CN" b="0" i="1" smtClean="0">
                              <a:latin typeface="Cambria Math" panose="02040503050406030204" pitchFamily="18" charset="0"/>
                            </a:rPr>
                          </m:ctrlPr>
                        </m:dPr>
                        <m:e>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𝐿</m:t>
                              </m:r>
                            </m:e>
                            <m:sub>
                              <m:r>
                                <a:rPr lang="en-US" altLang="zh-CN" b="0" i="1" smtClean="0">
                                  <a:latin typeface="Cambria Math" panose="02040503050406030204" pitchFamily="18" charset="0"/>
                                </a:rPr>
                                <m:t>𝑠</m:t>
                              </m:r>
                            </m:sub>
                          </m:sSub>
                          <m:r>
                            <a:rPr lang="en-US" altLang="zh-CN" b="0" i="1" smtClean="0">
                              <a:latin typeface="Cambria Math" panose="02040503050406030204" pitchFamily="18" charset="0"/>
                            </a:rPr>
                            <m:t>𝑖</m:t>
                          </m:r>
                        </m:e>
                      </m:d>
                      <m:r>
                        <a:rPr lang="en-US" altLang="zh-CN" b="0" i="1" smtClean="0">
                          <a:latin typeface="Cambria Math" panose="02040503050406030204" pitchFamily="18" charset="0"/>
                        </a:rPr>
                        <m:t>=−</m:t>
                      </m:r>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𝐿</m:t>
                          </m:r>
                        </m:e>
                        <m:sub>
                          <m:r>
                            <a:rPr lang="en-US" altLang="zh-CN" b="0" i="1" smtClean="0">
                              <a:latin typeface="Cambria Math" panose="02040503050406030204" pitchFamily="18" charset="0"/>
                            </a:rPr>
                            <m:t>𝑠</m:t>
                          </m:r>
                        </m:sub>
                      </m:sSub>
                      <m:f>
                        <m:fPr>
                          <m:ctrlPr>
                            <a:rPr lang="en-US" altLang="zh-CN" b="0" i="1" smtClean="0">
                              <a:latin typeface="Cambria Math" panose="02040503050406030204" pitchFamily="18" charset="0"/>
                            </a:rPr>
                          </m:ctrlPr>
                        </m:fPr>
                        <m:num>
                          <m:r>
                            <a:rPr lang="en-US" altLang="zh-CN" b="0" i="1" smtClean="0">
                              <a:latin typeface="Cambria Math" panose="02040503050406030204" pitchFamily="18" charset="0"/>
                            </a:rPr>
                            <m:t>𝑑𝑖</m:t>
                          </m:r>
                        </m:num>
                        <m:den>
                          <m:r>
                            <a:rPr lang="en-US" altLang="zh-CN" b="0" i="1" smtClean="0">
                              <a:latin typeface="Cambria Math" panose="02040503050406030204" pitchFamily="18" charset="0"/>
                            </a:rPr>
                            <m:t>𝑑𝑡</m:t>
                          </m:r>
                        </m:den>
                      </m:f>
                    </m:oMath>
                  </m:oMathPara>
                </a14:m>
                <a:endParaRPr lang="en-US" altLang="zh-CN" dirty="0" smtClean="0"/>
              </a:p>
              <a:p>
                <a:endParaRPr lang="zh-CN" altLang="en-US" dirty="0"/>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blipFill>
                <a:blip r:embed="rId2"/>
                <a:stretch>
                  <a:fillRect l="-928" t="-1401" r="-812"/>
                </a:stretch>
              </a:blipFill>
            </p:spPr>
            <p:txBody>
              <a:bodyPr/>
              <a:lstStyle/>
              <a:p>
                <a:r>
                  <a:rPr lang="zh-CN" altLang="en-US">
                    <a:noFill/>
                  </a:rPr>
                  <a:t> </a:t>
                </a:r>
              </a:p>
            </p:txBody>
          </p:sp>
        </mc:Fallback>
      </mc:AlternateContent>
      <p:sp>
        <p:nvSpPr>
          <p:cNvPr id="5" name="灯片编号占位符 4"/>
          <p:cNvSpPr>
            <a:spLocks noGrp="1"/>
          </p:cNvSpPr>
          <p:nvPr>
            <p:ph type="sldNum" sz="quarter" idx="12"/>
          </p:nvPr>
        </p:nvSpPr>
        <p:spPr/>
        <p:txBody>
          <a:bodyPr/>
          <a:lstStyle/>
          <a:p>
            <a:fld id="{2709EC69-0C39-460C-AA13-B534B68F2538}" type="slidenum">
              <a:rPr lang="zh-CN" altLang="en-US" smtClean="0"/>
              <a:t>4</a:t>
            </a:fld>
            <a:endParaRPr lang="zh-CN" altLang="en-US"/>
          </a:p>
        </p:txBody>
      </p:sp>
    </p:spTree>
    <p:extLst>
      <p:ext uri="{BB962C8B-B14F-4D97-AF65-F5344CB8AC3E}">
        <p14:creationId xmlns:p14="http://schemas.microsoft.com/office/powerpoint/2010/main" val="34103295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mc:AlternateContent xmlns:mc="http://schemas.openxmlformats.org/markup-compatibility/2006" xmlns:a14="http://schemas.microsoft.com/office/drawing/2010/main">
        <mc:Choice Requires="a14">
          <p:sp>
            <p:nvSpPr>
              <p:cNvPr id="3" name="内容占位符 2"/>
              <p:cNvSpPr>
                <a:spLocks noGrp="1"/>
              </p:cNvSpPr>
              <p:nvPr>
                <p:ph idx="1"/>
              </p:nvPr>
            </p:nvSpPr>
            <p:spPr/>
            <p:txBody>
              <a:bodyPr/>
              <a:lstStyle/>
              <a:p>
                <a:r>
                  <a:rPr lang="zh-CN" altLang="en-US" dirty="0" smtClean="0"/>
                  <a:t>这个式子说明，电路中沿着一条封闭路径的电压降等于穿过由这个闭曲线包围曲面磁通量的变化率，或者说等于经过这个电路中杂</a:t>
                </a:r>
                <a:r>
                  <a:rPr lang="zh-CN" altLang="en-US" dirty="0"/>
                  <a:t>散</a:t>
                </a:r>
                <a:r>
                  <a:rPr lang="zh-CN" altLang="en-US" dirty="0" smtClean="0"/>
                  <a:t>电感（</a:t>
                </a:r>
                <a:r>
                  <a:rPr lang="en-US" altLang="zh-CN" dirty="0" smtClean="0"/>
                  <a:t>stray inductance</a:t>
                </a:r>
                <a:r>
                  <a:rPr lang="zh-CN" altLang="en-US" dirty="0" smtClean="0"/>
                  <a:t>）的电压降。这就是电路中的基尔霍夫环路电压定律（</a:t>
                </a:r>
                <a:r>
                  <a:rPr lang="en-US" altLang="zh-CN" dirty="0" smtClean="0"/>
                  <a:t>Kirchhoff loop voltage law</a:t>
                </a:r>
                <a:r>
                  <a:rPr lang="zh-CN" altLang="en-US" dirty="0" smtClean="0"/>
                  <a:t>）。</a:t>
                </a:r>
                <a:endParaRPr lang="en-US" altLang="zh-CN" dirty="0" smtClean="0"/>
              </a:p>
              <a:p>
                <a:r>
                  <a:rPr lang="zh-CN" altLang="en-US" dirty="0" smtClean="0"/>
                  <a:t>在集总电路的分析中，通常电路的尺寸远远小于电磁场的波长，散杂电感十分小，可以忽略不计并置为零。此时，基尔霍夫电压定律说明，封闭环路的电压降为零。</a:t>
                </a:r>
                <a:endParaRPr lang="en-US" altLang="zh-CN" dirty="0" smtClean="0"/>
              </a:p>
              <a:p>
                <a:pPr marL="0" indent="0">
                  <a:buNone/>
                </a:pPr>
                <a14:m>
                  <m:oMathPara xmlns:m="http://schemas.openxmlformats.org/officeDocument/2006/math">
                    <m:oMathParaPr>
                      <m:jc m:val="centerGroup"/>
                    </m:oMathParaPr>
                    <m:oMath xmlns:m="http://schemas.openxmlformats.org/officeDocument/2006/math">
                      <m:r>
                        <m:rPr>
                          <m:sty m:val="p"/>
                        </m:rPr>
                        <a:rPr lang="en-US" altLang="zh-CN" b="0" i="0" smtClean="0">
                          <a:latin typeface="Cambria Math" panose="02040503050406030204" pitchFamily="18" charset="0"/>
                        </a:rPr>
                        <m:t>Σ</m:t>
                      </m:r>
                      <m:r>
                        <a:rPr lang="en-US" altLang="zh-CN" b="0" i="1" smtClean="0">
                          <a:latin typeface="Cambria Math" panose="02040503050406030204" pitchFamily="18" charset="0"/>
                        </a:rPr>
                        <m:t>𝑣</m:t>
                      </m:r>
                      <m:r>
                        <a:rPr lang="en-US" altLang="zh-CN" b="0" i="1" smtClean="0">
                          <a:latin typeface="Cambria Math" panose="02040503050406030204" pitchFamily="18" charset="0"/>
                        </a:rPr>
                        <m:t>=0</m:t>
                      </m:r>
                    </m:oMath>
                  </m:oMathPara>
                </a14:m>
                <a:endParaRPr lang="zh-CN" altLang="en-US" dirty="0"/>
              </a:p>
              <a:p>
                <a:endParaRPr lang="zh-CN" altLang="en-US" dirty="0"/>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blipFill>
                <a:blip r:embed="rId2"/>
                <a:stretch>
                  <a:fillRect l="-1043" t="-2521"/>
                </a:stretch>
              </a:blipFill>
            </p:spPr>
            <p:txBody>
              <a:bodyPr/>
              <a:lstStyle/>
              <a:p>
                <a:r>
                  <a:rPr lang="zh-CN" altLang="en-US">
                    <a:noFill/>
                  </a:rPr>
                  <a:t> </a:t>
                </a:r>
              </a:p>
            </p:txBody>
          </p:sp>
        </mc:Fallback>
      </mc:AlternateContent>
      <p:sp>
        <p:nvSpPr>
          <p:cNvPr id="5" name="灯片编号占位符 4"/>
          <p:cNvSpPr>
            <a:spLocks noGrp="1"/>
          </p:cNvSpPr>
          <p:nvPr>
            <p:ph type="sldNum" sz="quarter" idx="12"/>
          </p:nvPr>
        </p:nvSpPr>
        <p:spPr/>
        <p:txBody>
          <a:bodyPr/>
          <a:lstStyle/>
          <a:p>
            <a:fld id="{2709EC69-0C39-460C-AA13-B534B68F2538}" type="slidenum">
              <a:rPr lang="zh-CN" altLang="en-US" smtClean="0"/>
              <a:t>5</a:t>
            </a:fld>
            <a:endParaRPr lang="zh-CN" altLang="en-US"/>
          </a:p>
        </p:txBody>
      </p:sp>
    </p:spTree>
    <p:extLst>
      <p:ext uri="{BB962C8B-B14F-4D97-AF65-F5344CB8AC3E}">
        <p14:creationId xmlns:p14="http://schemas.microsoft.com/office/powerpoint/2010/main" val="4107251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例子：</a:t>
            </a:r>
            <a:r>
              <a:rPr lang="en-US" altLang="zh-CN" dirty="0" smtClean="0"/>
              <a:t>RLC</a:t>
            </a:r>
            <a:r>
              <a:rPr lang="zh-CN" altLang="en-US" dirty="0" smtClean="0"/>
              <a:t>串联电路</a:t>
            </a:r>
            <a:endParaRPr lang="zh-CN" altLang="en-US" dirty="0"/>
          </a:p>
        </p:txBody>
      </p:sp>
      <mc:AlternateContent xmlns:mc="http://schemas.openxmlformats.org/markup-compatibility/2006" xmlns:a14="http://schemas.microsoft.com/office/drawing/2010/main">
        <mc:Choice Requires="a14">
          <p:sp>
            <p:nvSpPr>
              <p:cNvPr id="3" name="内容占位符 2"/>
              <p:cNvSpPr>
                <a:spLocks noGrp="1"/>
              </p:cNvSpPr>
              <p:nvPr>
                <p:ph idx="1"/>
              </p:nvPr>
            </p:nvSpPr>
            <p:spPr>
              <a:xfrm>
                <a:off x="838200" y="1825625"/>
                <a:ext cx="7641771" cy="4351338"/>
              </a:xfrm>
            </p:spPr>
            <p:txBody>
              <a:bodyPr/>
              <a:lstStyle/>
              <a:p>
                <a:r>
                  <a:rPr lang="zh-CN" altLang="en-US" dirty="0" smtClean="0"/>
                  <a:t>这个电路由一个电压源驱动，三个元件串联，一个电阻</a:t>
                </a:r>
                <a:r>
                  <a:rPr lang="en-US" altLang="zh-CN" dirty="0" smtClean="0"/>
                  <a:t>R</a:t>
                </a:r>
                <a:r>
                  <a:rPr lang="zh-CN" altLang="en-US" dirty="0" smtClean="0"/>
                  <a:t>、一个电感</a:t>
                </a:r>
                <a:r>
                  <a:rPr lang="en-US" altLang="zh-CN" dirty="0" smtClean="0"/>
                  <a:t>L</a:t>
                </a:r>
                <a:r>
                  <a:rPr lang="zh-CN" altLang="en-US" dirty="0" smtClean="0"/>
                  <a:t>和一个电容</a:t>
                </a:r>
                <a:r>
                  <a:rPr lang="en-US" altLang="zh-CN" dirty="0" smtClean="0"/>
                  <a:t>C</a:t>
                </a:r>
                <a:r>
                  <a:rPr lang="zh-CN" altLang="en-US" dirty="0" smtClean="0"/>
                  <a:t>。由</a:t>
                </a:r>
                <a:r>
                  <a:rPr lang="en-US" altLang="zh-CN" dirty="0" smtClean="0"/>
                  <a:t>KVL</a:t>
                </a:r>
                <a:r>
                  <a:rPr lang="zh-CN" altLang="en-US" dirty="0" smtClean="0"/>
                  <a:t>，</a:t>
                </a:r>
                <a:endParaRPr lang="en-US" altLang="zh-CN" dirty="0" smtClean="0"/>
              </a:p>
              <a:p>
                <a:pPr marL="0" indent="0">
                  <a:buNone/>
                </a:pPr>
                <a14:m>
                  <m:oMathPara xmlns:m="http://schemas.openxmlformats.org/officeDocument/2006/math">
                    <m:oMathParaPr>
                      <m:jc m:val="centerGroup"/>
                    </m:oMathParaPr>
                    <m:oMath xmlns:m="http://schemas.openxmlformats.org/officeDocument/2006/math">
                      <m:r>
                        <a:rPr lang="en-US" altLang="zh-CN" b="0" i="1" smtClean="0">
                          <a:latin typeface="Cambria Math" panose="02040503050406030204" pitchFamily="18" charset="0"/>
                        </a:rPr>
                        <m:t>−</m:t>
                      </m:r>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𝑣</m:t>
                          </m:r>
                        </m:e>
                        <m:sub>
                          <m:r>
                            <a:rPr lang="en-US" altLang="zh-CN" b="0" i="1" smtClean="0">
                              <a:latin typeface="Cambria Math" panose="02040503050406030204" pitchFamily="18" charset="0"/>
                            </a:rPr>
                            <m:t>𝑠</m:t>
                          </m:r>
                        </m:sub>
                      </m:sSub>
                      <m:r>
                        <a:rPr lang="en-US" altLang="zh-CN" b="0" i="1" smtClean="0">
                          <a:latin typeface="Cambria Math" panose="02040503050406030204" pitchFamily="18" charset="0"/>
                        </a:rPr>
                        <m:t>+</m:t>
                      </m:r>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𝑣</m:t>
                          </m:r>
                        </m:e>
                        <m:sub>
                          <m:r>
                            <a:rPr lang="en-US" altLang="zh-CN" b="0" i="1" smtClean="0">
                              <a:latin typeface="Cambria Math" panose="02040503050406030204" pitchFamily="18" charset="0"/>
                            </a:rPr>
                            <m:t>𝑅</m:t>
                          </m:r>
                        </m:sub>
                      </m:sSub>
                      <m:r>
                        <a:rPr lang="en-US" altLang="zh-CN" b="0" i="1" smtClean="0">
                          <a:latin typeface="Cambria Math" panose="02040503050406030204" pitchFamily="18" charset="0"/>
                        </a:rPr>
                        <m:t>+</m:t>
                      </m:r>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𝑣</m:t>
                          </m:r>
                        </m:e>
                        <m:sub>
                          <m:r>
                            <a:rPr lang="en-US" altLang="zh-CN" b="0" i="1" smtClean="0">
                              <a:latin typeface="Cambria Math" panose="02040503050406030204" pitchFamily="18" charset="0"/>
                            </a:rPr>
                            <m:t>𝐿</m:t>
                          </m:r>
                        </m:sub>
                      </m:sSub>
                      <m:r>
                        <a:rPr lang="en-US" altLang="zh-CN" b="0" i="1" smtClean="0">
                          <a:latin typeface="Cambria Math" panose="02040503050406030204" pitchFamily="18" charset="0"/>
                        </a:rPr>
                        <m:t>+</m:t>
                      </m:r>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𝑣</m:t>
                          </m:r>
                        </m:e>
                        <m:sub>
                          <m:r>
                            <a:rPr lang="en-US" altLang="zh-CN" b="0" i="1" smtClean="0">
                              <a:latin typeface="Cambria Math" panose="02040503050406030204" pitchFamily="18" charset="0"/>
                            </a:rPr>
                            <m:t>𝐶</m:t>
                          </m:r>
                        </m:sub>
                      </m:sSub>
                      <m:r>
                        <a:rPr lang="en-US" altLang="zh-CN" b="0" i="1" smtClean="0">
                          <a:latin typeface="Cambria Math" panose="02040503050406030204" pitchFamily="18" charset="0"/>
                        </a:rPr>
                        <m:t>=−</m:t>
                      </m:r>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𝐿</m:t>
                          </m:r>
                        </m:e>
                        <m:sub>
                          <m:r>
                            <a:rPr lang="en-US" altLang="zh-CN" b="0" i="1" smtClean="0">
                              <a:latin typeface="Cambria Math" panose="02040503050406030204" pitchFamily="18" charset="0"/>
                            </a:rPr>
                            <m:t>𝑠</m:t>
                          </m:r>
                        </m:sub>
                      </m:sSub>
                      <m:f>
                        <m:fPr>
                          <m:ctrlPr>
                            <a:rPr lang="en-US" altLang="zh-CN" b="0" i="1" smtClean="0">
                              <a:latin typeface="Cambria Math" panose="02040503050406030204" pitchFamily="18" charset="0"/>
                            </a:rPr>
                          </m:ctrlPr>
                        </m:fPr>
                        <m:num>
                          <m:r>
                            <a:rPr lang="en-US" altLang="zh-CN" b="0" i="1" smtClean="0">
                              <a:latin typeface="Cambria Math" panose="02040503050406030204" pitchFamily="18" charset="0"/>
                            </a:rPr>
                            <m:t>𝑑𝑖</m:t>
                          </m:r>
                        </m:num>
                        <m:den>
                          <m:r>
                            <a:rPr lang="en-US" altLang="zh-CN" b="0" i="1" smtClean="0">
                              <a:latin typeface="Cambria Math" panose="02040503050406030204" pitchFamily="18" charset="0"/>
                            </a:rPr>
                            <m:t>𝑑𝑡</m:t>
                          </m:r>
                        </m:den>
                      </m:f>
                      <m:r>
                        <a:rPr lang="en-US" altLang="zh-CN" b="0" i="1" smtClean="0">
                          <a:latin typeface="Cambria Math" panose="02040503050406030204" pitchFamily="18" charset="0"/>
                        </a:rPr>
                        <m:t>=−</m:t>
                      </m:r>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𝑣</m:t>
                          </m:r>
                        </m:e>
                        <m:sub>
                          <m:r>
                            <a:rPr lang="en-US" altLang="zh-CN" b="0" i="1" smtClean="0">
                              <a:latin typeface="Cambria Math" panose="02040503050406030204" pitchFamily="18" charset="0"/>
                            </a:rPr>
                            <m:t>𝑠</m:t>
                          </m:r>
                        </m:sub>
                      </m:sSub>
                    </m:oMath>
                  </m:oMathPara>
                </a14:m>
                <a:endParaRPr lang="en-US" altLang="zh-CN" dirty="0"/>
              </a:p>
              <a:p>
                <a:r>
                  <a:rPr lang="zh-CN" altLang="en-US" dirty="0" smtClean="0"/>
                  <a:t>这里（虚线画的） </a:t>
                </a:r>
                <a14:m>
                  <m:oMath xmlns:m="http://schemas.openxmlformats.org/officeDocument/2006/math">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𝐿</m:t>
                        </m:r>
                      </m:e>
                      <m:sub>
                        <m:r>
                          <a:rPr lang="en-US" altLang="zh-CN" b="0" i="1" smtClean="0">
                            <a:latin typeface="Cambria Math" panose="02040503050406030204" pitchFamily="18" charset="0"/>
                          </a:rPr>
                          <m:t>𝑠</m:t>
                        </m:r>
                      </m:sub>
                    </m:sSub>
                  </m:oMath>
                </a14:m>
                <a:r>
                  <a:rPr lang="zh-CN" altLang="en-US" dirty="0" smtClean="0"/>
                  <a:t>是散杂电感，是由于电路通电后，电流产生磁场，自身电路回路的磁通量发生变化引起的。再一次，如果散杂电感和电流变化率的乘积很小，对应的是低频应用，上式的右端项可以置为零。</a:t>
                </a:r>
                <a:endParaRPr lang="en-US" altLang="zh-CN" dirty="0" smtClean="0"/>
              </a:p>
              <a:p>
                <a:endParaRPr lang="zh-CN" altLang="en-US" dirty="0"/>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xfrm>
                <a:off x="838200" y="1825625"/>
                <a:ext cx="7641771" cy="4351338"/>
              </a:xfrm>
              <a:blipFill>
                <a:blip r:embed="rId2"/>
                <a:stretch>
                  <a:fillRect l="-1437" t="-2521" r="-1117"/>
                </a:stretch>
              </a:blipFill>
            </p:spPr>
            <p:txBody>
              <a:bodyPr/>
              <a:lstStyle/>
              <a:p>
                <a:r>
                  <a:rPr lang="zh-CN" altLang="en-US">
                    <a:noFill/>
                  </a:rPr>
                  <a:t> </a:t>
                </a:r>
              </a:p>
            </p:txBody>
          </p:sp>
        </mc:Fallback>
      </mc:AlternateContent>
      <p:pic>
        <p:nvPicPr>
          <p:cNvPr id="4" name="图片 3"/>
          <p:cNvPicPr>
            <a:picLocks noChangeAspect="1"/>
          </p:cNvPicPr>
          <p:nvPr/>
        </p:nvPicPr>
        <p:blipFill>
          <a:blip r:embed="rId3"/>
          <a:stretch>
            <a:fillRect/>
          </a:stretch>
        </p:blipFill>
        <p:spPr>
          <a:xfrm>
            <a:off x="8343900" y="2071008"/>
            <a:ext cx="3009900" cy="2476500"/>
          </a:xfrm>
          <a:prstGeom prst="rect">
            <a:avLst/>
          </a:prstGeom>
        </p:spPr>
      </p:pic>
      <p:sp>
        <p:nvSpPr>
          <p:cNvPr id="6" name="灯片编号占位符 5"/>
          <p:cNvSpPr>
            <a:spLocks noGrp="1"/>
          </p:cNvSpPr>
          <p:nvPr>
            <p:ph type="sldNum" sz="quarter" idx="12"/>
          </p:nvPr>
        </p:nvSpPr>
        <p:spPr/>
        <p:txBody>
          <a:bodyPr/>
          <a:lstStyle/>
          <a:p>
            <a:fld id="{2709EC69-0C39-460C-AA13-B534B68F2538}" type="slidenum">
              <a:rPr lang="zh-CN" altLang="en-US" smtClean="0"/>
              <a:t>6</a:t>
            </a:fld>
            <a:endParaRPr lang="zh-CN" altLang="en-US"/>
          </a:p>
        </p:txBody>
      </p:sp>
    </p:spTree>
    <p:extLst>
      <p:ext uri="{BB962C8B-B14F-4D97-AF65-F5344CB8AC3E}">
        <p14:creationId xmlns:p14="http://schemas.microsoft.com/office/powerpoint/2010/main" val="29779861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电荷守恒定律和基尔霍夫电流定律</a:t>
            </a:r>
            <a:endParaRPr lang="zh-CN" altLang="en-US" dirty="0"/>
          </a:p>
        </p:txBody>
      </p:sp>
      <mc:AlternateContent xmlns:mc="http://schemas.openxmlformats.org/markup-compatibility/2006" xmlns:a14="http://schemas.microsoft.com/office/drawing/2010/main">
        <mc:Choice Requires="a14">
          <p:sp>
            <p:nvSpPr>
              <p:cNvPr id="3" name="内容占位符 2"/>
              <p:cNvSpPr>
                <a:spLocks noGrp="1"/>
              </p:cNvSpPr>
              <p:nvPr>
                <p:ph idx="1"/>
              </p:nvPr>
            </p:nvSpPr>
            <p:spPr/>
            <p:txBody>
              <a:bodyPr>
                <a:normAutofit/>
              </a:bodyPr>
              <a:lstStyle/>
              <a:p>
                <a:r>
                  <a:rPr lang="zh-CN" altLang="en-US" dirty="0" smtClean="0"/>
                  <a:t>电荷守恒定律 </a:t>
                </a:r>
                <a14:m>
                  <m:oMath xmlns:m="http://schemas.openxmlformats.org/officeDocument/2006/math">
                    <m:nary>
                      <m:naryPr>
                        <m:chr m:val="∯"/>
                        <m:ctrlPr>
                          <a:rPr lang="en-US" altLang="zh-CN" i="1">
                            <a:latin typeface="Cambria Math" panose="02040503050406030204" pitchFamily="18" charset="0"/>
                          </a:rPr>
                        </m:ctrlPr>
                      </m:naryPr>
                      <m:sub>
                        <m:r>
                          <m:rPr>
                            <m:brk m:alnAt="23"/>
                          </m:rPr>
                          <a:rPr lang="en-US" altLang="zh-CN" i="1">
                            <a:latin typeface="Cambria Math" panose="02040503050406030204" pitchFamily="18" charset="0"/>
                          </a:rPr>
                          <m:t>𝑆</m:t>
                        </m:r>
                      </m:sub>
                      <m:sup/>
                      <m:e>
                        <m:r>
                          <a:rPr lang="en-US" altLang="zh-CN" i="1">
                            <a:latin typeface="Cambria Math" panose="02040503050406030204" pitchFamily="18" charset="0"/>
                          </a:rPr>
                          <m:t>𝐽</m:t>
                        </m:r>
                        <m:r>
                          <a:rPr lang="en-US" altLang="zh-CN" i="1">
                            <a:latin typeface="Cambria Math" panose="02040503050406030204" pitchFamily="18" charset="0"/>
                          </a:rPr>
                          <m:t>⋅</m:t>
                        </m:r>
                        <m:r>
                          <a:rPr lang="en-US" altLang="zh-CN" i="1">
                            <a:latin typeface="Cambria Math" panose="02040503050406030204" pitchFamily="18" charset="0"/>
                          </a:rPr>
                          <m:t>𝑑𝑠</m:t>
                        </m:r>
                      </m:e>
                    </m:nary>
                    <m:r>
                      <a:rPr lang="en-US" altLang="zh-CN" i="1">
                        <a:latin typeface="Cambria Math" panose="02040503050406030204" pitchFamily="18" charset="0"/>
                      </a:rPr>
                      <m:t>=−</m:t>
                    </m:r>
                    <m:f>
                      <m:fPr>
                        <m:ctrlPr>
                          <a:rPr lang="en-US" altLang="zh-CN" i="1">
                            <a:latin typeface="Cambria Math" panose="02040503050406030204" pitchFamily="18" charset="0"/>
                          </a:rPr>
                        </m:ctrlPr>
                      </m:fPr>
                      <m:num>
                        <m:r>
                          <a:rPr lang="en-US" altLang="zh-CN" i="1">
                            <a:latin typeface="Cambria Math" panose="02040503050406030204" pitchFamily="18" charset="0"/>
                          </a:rPr>
                          <m:t>𝑑</m:t>
                        </m:r>
                      </m:num>
                      <m:den>
                        <m:r>
                          <a:rPr lang="en-US" altLang="zh-CN" i="1">
                            <a:latin typeface="Cambria Math" panose="02040503050406030204" pitchFamily="18" charset="0"/>
                          </a:rPr>
                          <m:t>𝑑𝑡</m:t>
                        </m:r>
                      </m:den>
                    </m:f>
                    <m:nary>
                      <m:naryPr>
                        <m:chr m:val="∭"/>
                        <m:limLoc m:val="undOvr"/>
                        <m:ctrlPr>
                          <a:rPr lang="en-US" altLang="zh-CN" i="1">
                            <a:latin typeface="Cambria Math" panose="02040503050406030204" pitchFamily="18" charset="0"/>
                          </a:rPr>
                        </m:ctrlPr>
                      </m:naryPr>
                      <m:sub>
                        <m:r>
                          <m:rPr>
                            <m:brk m:alnAt="24"/>
                          </m:rPr>
                          <a:rPr lang="en-US" altLang="zh-CN" i="1">
                            <a:latin typeface="Cambria Math" panose="02040503050406030204" pitchFamily="18" charset="0"/>
                          </a:rPr>
                          <m:t>𝑉</m:t>
                        </m:r>
                      </m:sub>
                      <m:sup/>
                      <m:e>
                        <m:r>
                          <a:rPr lang="en-US" altLang="zh-CN" i="1">
                            <a:latin typeface="Cambria Math" panose="02040503050406030204" pitchFamily="18" charset="0"/>
                          </a:rPr>
                          <m:t>𝜌</m:t>
                        </m:r>
                        <m:r>
                          <a:rPr lang="en-US" altLang="zh-CN" i="1">
                            <a:latin typeface="Cambria Math" panose="02040503050406030204" pitchFamily="18" charset="0"/>
                          </a:rPr>
                          <m:t>𝑑𝑣</m:t>
                        </m:r>
                      </m:e>
                    </m:nary>
                  </m:oMath>
                </a14:m>
                <a:r>
                  <a:rPr lang="zh-CN" altLang="en-US" dirty="0" smtClean="0"/>
                  <a:t> 的左边，用电路的语言可以写成</a:t>
                </a:r>
                <a:endParaRPr lang="en-US" altLang="zh-CN" dirty="0" smtClean="0"/>
              </a:p>
              <a:p>
                <a:pPr marL="0" indent="0">
                  <a:buNone/>
                </a:pPr>
                <a14:m>
                  <m:oMathPara xmlns:m="http://schemas.openxmlformats.org/officeDocument/2006/math">
                    <m:oMathParaPr>
                      <m:jc m:val="centerGroup"/>
                    </m:oMathParaPr>
                    <m:oMath xmlns:m="http://schemas.openxmlformats.org/officeDocument/2006/math">
                      <m:r>
                        <m:rPr>
                          <m:sty m:val="p"/>
                        </m:rPr>
                        <a:rPr lang="en-US" altLang="zh-CN">
                          <a:latin typeface="Cambria Math" panose="02040503050406030204" pitchFamily="18" charset="0"/>
                        </a:rPr>
                        <m:t>Σ</m:t>
                      </m:r>
                      <m:r>
                        <a:rPr lang="en-US" altLang="zh-CN" b="0" i="1" smtClean="0">
                          <a:latin typeface="Cambria Math" panose="02040503050406030204" pitchFamily="18" charset="0"/>
                        </a:rPr>
                        <m:t>𝑖</m:t>
                      </m:r>
                      <m:r>
                        <a:rPr lang="en-US" altLang="zh-CN" b="0" i="1" smtClean="0">
                          <a:latin typeface="Cambria Math" panose="02040503050406030204" pitchFamily="18" charset="0"/>
                        </a:rPr>
                        <m:t>=</m:t>
                      </m:r>
                      <m:nary>
                        <m:naryPr>
                          <m:chr m:val="∯"/>
                          <m:ctrlPr>
                            <a:rPr lang="en-US" altLang="zh-CN" i="1">
                              <a:latin typeface="Cambria Math" panose="02040503050406030204" pitchFamily="18" charset="0"/>
                            </a:rPr>
                          </m:ctrlPr>
                        </m:naryPr>
                        <m:sub>
                          <m:r>
                            <m:rPr>
                              <m:brk m:alnAt="23"/>
                            </m:rPr>
                            <a:rPr lang="en-US" altLang="zh-CN" i="1">
                              <a:latin typeface="Cambria Math" panose="02040503050406030204" pitchFamily="18" charset="0"/>
                            </a:rPr>
                            <m:t>𝑆</m:t>
                          </m:r>
                        </m:sub>
                        <m:sup/>
                        <m:e>
                          <m:r>
                            <a:rPr lang="en-US" altLang="zh-CN" i="1">
                              <a:latin typeface="Cambria Math" panose="02040503050406030204" pitchFamily="18" charset="0"/>
                            </a:rPr>
                            <m:t>𝐽</m:t>
                          </m:r>
                          <m:r>
                            <a:rPr lang="en-US" altLang="zh-CN" i="1">
                              <a:latin typeface="Cambria Math" panose="02040503050406030204" pitchFamily="18" charset="0"/>
                            </a:rPr>
                            <m:t>⋅</m:t>
                          </m:r>
                          <m:r>
                            <a:rPr lang="en-US" altLang="zh-CN" i="1">
                              <a:latin typeface="Cambria Math" panose="02040503050406030204" pitchFamily="18" charset="0"/>
                            </a:rPr>
                            <m:t>𝑑𝑠</m:t>
                          </m:r>
                        </m:e>
                      </m:nary>
                    </m:oMath>
                  </m:oMathPara>
                </a14:m>
                <a:endParaRPr lang="en-US" altLang="zh-CN" dirty="0" smtClean="0"/>
              </a:p>
              <a:p>
                <a:r>
                  <a:rPr lang="zh-CN" altLang="en-US" dirty="0" smtClean="0"/>
                  <a:t>这里 </a:t>
                </a:r>
                <a14:m>
                  <m:oMath xmlns:m="http://schemas.openxmlformats.org/officeDocument/2006/math">
                    <m:r>
                      <m:rPr>
                        <m:sty m:val="p"/>
                      </m:rPr>
                      <a:rPr lang="en-US" altLang="zh-CN">
                        <a:latin typeface="Cambria Math" panose="02040503050406030204" pitchFamily="18" charset="0"/>
                      </a:rPr>
                      <m:t>Σ</m:t>
                    </m:r>
                    <m:r>
                      <a:rPr lang="en-US" altLang="zh-CN" i="1">
                        <a:latin typeface="Cambria Math" panose="02040503050406030204" pitchFamily="18" charset="0"/>
                      </a:rPr>
                      <m:t>𝑖</m:t>
                    </m:r>
                  </m:oMath>
                </a14:m>
                <a:r>
                  <a:rPr lang="zh-CN" altLang="en-US" dirty="0" smtClean="0"/>
                  <a:t>表示穿过封闭曲面</a:t>
                </a:r>
                <a:r>
                  <a:rPr lang="en-US" altLang="zh-CN" dirty="0" smtClean="0"/>
                  <a:t>S</a:t>
                </a:r>
                <a:r>
                  <a:rPr lang="zh-CN" altLang="en-US" dirty="0" smtClean="0"/>
                  <a:t>电流之和，而</a:t>
                </a:r>
                <a:r>
                  <a:rPr lang="zh-CN" altLang="en-US" dirty="0"/>
                  <a:t>右边</a:t>
                </a:r>
                <a:endParaRPr lang="en-US" altLang="zh-CN" dirty="0"/>
              </a:p>
              <a:p>
                <a:pPr marL="0" indent="0">
                  <a:buNone/>
                </a:pPr>
                <a14:m>
                  <m:oMathPara xmlns:m="http://schemas.openxmlformats.org/officeDocument/2006/math">
                    <m:oMathParaPr>
                      <m:jc m:val="centerGroup"/>
                    </m:oMathParaPr>
                    <m:oMath xmlns:m="http://schemas.openxmlformats.org/officeDocument/2006/math">
                      <m:r>
                        <m:rPr>
                          <m:sty m:val="p"/>
                        </m:rPr>
                        <a:rPr lang="en-US" altLang="zh-CN">
                          <a:latin typeface="Cambria Math" panose="02040503050406030204" pitchFamily="18" charset="0"/>
                        </a:rPr>
                        <m:t>Σ</m:t>
                      </m:r>
                      <m:r>
                        <a:rPr lang="en-US" altLang="zh-CN" i="1">
                          <a:latin typeface="Cambria Math" panose="02040503050406030204" pitchFamily="18" charset="0"/>
                        </a:rPr>
                        <m:t>𝑖</m:t>
                      </m:r>
                      <m:r>
                        <a:rPr lang="en-US" altLang="zh-CN" i="1">
                          <a:latin typeface="Cambria Math" panose="02040503050406030204" pitchFamily="18" charset="0"/>
                        </a:rPr>
                        <m:t>=−</m:t>
                      </m:r>
                      <m:f>
                        <m:fPr>
                          <m:ctrlPr>
                            <a:rPr lang="en-US" altLang="zh-CN" i="1">
                              <a:latin typeface="Cambria Math" panose="02040503050406030204" pitchFamily="18" charset="0"/>
                            </a:rPr>
                          </m:ctrlPr>
                        </m:fPr>
                        <m:num>
                          <m:r>
                            <a:rPr lang="en-US" altLang="zh-CN" i="1">
                              <a:latin typeface="Cambria Math" panose="02040503050406030204" pitchFamily="18" charset="0"/>
                            </a:rPr>
                            <m:t>𝑑</m:t>
                          </m:r>
                        </m:num>
                        <m:den>
                          <m:r>
                            <a:rPr lang="en-US" altLang="zh-CN" i="1">
                              <a:latin typeface="Cambria Math" panose="02040503050406030204" pitchFamily="18" charset="0"/>
                            </a:rPr>
                            <m:t>𝑑𝑡</m:t>
                          </m:r>
                        </m:den>
                      </m:f>
                      <m:nary>
                        <m:naryPr>
                          <m:chr m:val="∭"/>
                          <m:limLoc m:val="undOvr"/>
                          <m:ctrlPr>
                            <a:rPr lang="en-US" altLang="zh-CN" i="1">
                              <a:latin typeface="Cambria Math" panose="02040503050406030204" pitchFamily="18" charset="0"/>
                            </a:rPr>
                          </m:ctrlPr>
                        </m:naryPr>
                        <m:sub>
                          <m:r>
                            <m:rPr>
                              <m:brk m:alnAt="24"/>
                            </m:rPr>
                            <a:rPr lang="en-US" altLang="zh-CN" i="1">
                              <a:latin typeface="Cambria Math" panose="02040503050406030204" pitchFamily="18" charset="0"/>
                            </a:rPr>
                            <m:t>𝑉</m:t>
                          </m:r>
                        </m:sub>
                        <m:sup/>
                        <m:e>
                          <m:r>
                            <a:rPr lang="en-US" altLang="zh-CN" i="1">
                              <a:latin typeface="Cambria Math" panose="02040503050406030204" pitchFamily="18" charset="0"/>
                            </a:rPr>
                            <m:t>𝜌</m:t>
                          </m:r>
                          <m:r>
                            <a:rPr lang="en-US" altLang="zh-CN" i="1">
                              <a:latin typeface="Cambria Math" panose="02040503050406030204" pitchFamily="18" charset="0"/>
                            </a:rPr>
                            <m:t>𝑑𝑣</m:t>
                          </m:r>
                        </m:e>
                      </m:nary>
                      <m:r>
                        <a:rPr lang="en-US" altLang="zh-CN" b="0" i="1" smtClean="0">
                          <a:latin typeface="Cambria Math" panose="02040503050406030204" pitchFamily="18" charset="0"/>
                        </a:rPr>
                        <m:t>=−</m:t>
                      </m:r>
                      <m:f>
                        <m:fPr>
                          <m:ctrlPr>
                            <a:rPr lang="en-US" altLang="zh-CN" i="1">
                              <a:latin typeface="Cambria Math" panose="02040503050406030204" pitchFamily="18" charset="0"/>
                            </a:rPr>
                          </m:ctrlPr>
                        </m:fPr>
                        <m:num>
                          <m:r>
                            <a:rPr lang="en-US" altLang="zh-CN" i="1">
                              <a:latin typeface="Cambria Math" panose="02040503050406030204" pitchFamily="18" charset="0"/>
                            </a:rPr>
                            <m:t>𝑑</m:t>
                          </m:r>
                          <m:r>
                            <a:rPr lang="en-US" altLang="zh-CN" b="0" i="1" smtClean="0">
                              <a:latin typeface="Cambria Math" panose="02040503050406030204" pitchFamily="18" charset="0"/>
                            </a:rPr>
                            <m:t>𝑄</m:t>
                          </m:r>
                        </m:num>
                        <m:den>
                          <m:r>
                            <a:rPr lang="en-US" altLang="zh-CN" i="1">
                              <a:latin typeface="Cambria Math" panose="02040503050406030204" pitchFamily="18" charset="0"/>
                            </a:rPr>
                            <m:t>𝑑𝑡</m:t>
                          </m:r>
                        </m:den>
                      </m:f>
                      <m:r>
                        <a:rPr lang="en-US" altLang="zh-CN" b="0" i="1" smtClean="0">
                          <a:latin typeface="Cambria Math" panose="02040503050406030204" pitchFamily="18" charset="0"/>
                        </a:rPr>
                        <m:t>=</m:t>
                      </m:r>
                      <m:r>
                        <a:rPr lang="en-US" altLang="zh-CN" i="1">
                          <a:latin typeface="Cambria Math" panose="02040503050406030204" pitchFamily="18" charset="0"/>
                        </a:rPr>
                        <m:t>−</m:t>
                      </m:r>
                      <m:f>
                        <m:fPr>
                          <m:ctrlPr>
                            <a:rPr lang="en-US" altLang="zh-CN" i="1">
                              <a:latin typeface="Cambria Math" panose="02040503050406030204" pitchFamily="18" charset="0"/>
                            </a:rPr>
                          </m:ctrlPr>
                        </m:fPr>
                        <m:num>
                          <m:r>
                            <a:rPr lang="en-US" altLang="zh-CN" i="1">
                              <a:latin typeface="Cambria Math" panose="02040503050406030204" pitchFamily="18" charset="0"/>
                            </a:rPr>
                            <m:t>𝑑</m:t>
                          </m:r>
                        </m:num>
                        <m:den>
                          <m:r>
                            <a:rPr lang="en-US" altLang="zh-CN" i="1">
                              <a:latin typeface="Cambria Math" panose="02040503050406030204" pitchFamily="18" charset="0"/>
                            </a:rPr>
                            <m:t>𝑑𝑡</m:t>
                          </m:r>
                        </m:den>
                      </m:f>
                      <m:d>
                        <m:dPr>
                          <m:ctrlPr>
                            <a:rPr lang="en-US" altLang="zh-CN" b="0" i="1" smtClean="0">
                              <a:latin typeface="Cambria Math" panose="02040503050406030204" pitchFamily="18" charset="0"/>
                            </a:rPr>
                          </m:ctrlPr>
                        </m:dPr>
                        <m:e>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𝐶</m:t>
                              </m:r>
                            </m:e>
                            <m:sub>
                              <m:r>
                                <a:rPr lang="en-US" altLang="zh-CN" b="0" i="1" smtClean="0">
                                  <a:latin typeface="Cambria Math" panose="02040503050406030204" pitchFamily="18" charset="0"/>
                                </a:rPr>
                                <m:t>𝑠</m:t>
                              </m:r>
                            </m:sub>
                          </m:sSub>
                          <m:r>
                            <a:rPr lang="en-US" altLang="zh-CN" b="0" i="1" smtClean="0">
                              <a:latin typeface="Cambria Math" panose="02040503050406030204" pitchFamily="18" charset="0"/>
                            </a:rPr>
                            <m:t>𝑣</m:t>
                          </m:r>
                        </m:e>
                      </m:d>
                      <m:r>
                        <a:rPr lang="en-US" altLang="zh-CN" b="0" i="1" smtClean="0">
                          <a:latin typeface="Cambria Math" panose="02040503050406030204" pitchFamily="18" charset="0"/>
                        </a:rPr>
                        <m:t>=</m:t>
                      </m:r>
                      <m:r>
                        <a:rPr lang="en-US" altLang="zh-CN" i="1">
                          <a:latin typeface="Cambria Math" panose="02040503050406030204" pitchFamily="18" charset="0"/>
                        </a:rPr>
                        <m:t>−</m:t>
                      </m:r>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𝐶</m:t>
                          </m:r>
                        </m:e>
                        <m:sub>
                          <m:r>
                            <a:rPr lang="en-US" altLang="zh-CN" b="0" i="1" smtClean="0">
                              <a:latin typeface="Cambria Math" panose="02040503050406030204" pitchFamily="18" charset="0"/>
                            </a:rPr>
                            <m:t>𝑠</m:t>
                          </m:r>
                        </m:sub>
                      </m:sSub>
                      <m:f>
                        <m:fPr>
                          <m:ctrlPr>
                            <a:rPr lang="en-US" altLang="zh-CN" i="1">
                              <a:latin typeface="Cambria Math" panose="02040503050406030204" pitchFamily="18" charset="0"/>
                            </a:rPr>
                          </m:ctrlPr>
                        </m:fPr>
                        <m:num>
                          <m:r>
                            <a:rPr lang="en-US" altLang="zh-CN" i="1">
                              <a:latin typeface="Cambria Math" panose="02040503050406030204" pitchFamily="18" charset="0"/>
                            </a:rPr>
                            <m:t>𝑑</m:t>
                          </m:r>
                          <m:r>
                            <a:rPr lang="en-US" altLang="zh-CN" b="0" i="1" smtClean="0">
                              <a:latin typeface="Cambria Math" panose="02040503050406030204" pitchFamily="18" charset="0"/>
                            </a:rPr>
                            <m:t>𝑣</m:t>
                          </m:r>
                        </m:num>
                        <m:den>
                          <m:r>
                            <a:rPr lang="en-US" altLang="zh-CN" i="1">
                              <a:latin typeface="Cambria Math" panose="02040503050406030204" pitchFamily="18" charset="0"/>
                            </a:rPr>
                            <m:t>𝑑𝑡</m:t>
                          </m:r>
                        </m:den>
                      </m:f>
                    </m:oMath>
                  </m:oMathPara>
                </a14:m>
                <a:endParaRPr lang="en-US" altLang="zh-CN" dirty="0" smtClean="0"/>
              </a:p>
              <a:p>
                <a:r>
                  <a:rPr lang="zh-CN" altLang="en-US" dirty="0" smtClean="0"/>
                  <a:t>定义</a:t>
                </a:r>
                <a14:m>
                  <m:oMath xmlns:m="http://schemas.openxmlformats.org/officeDocument/2006/math">
                    <m:r>
                      <a:rPr lang="en-US" altLang="zh-CN" b="0" i="1" smtClean="0">
                        <a:latin typeface="Cambria Math" panose="02040503050406030204" pitchFamily="18" charset="0"/>
                      </a:rPr>
                      <m:t>𝑄</m:t>
                    </m:r>
                    <m:r>
                      <a:rPr lang="en-US" altLang="zh-CN" b="0" i="0" smtClean="0">
                        <a:latin typeface="Cambria Math" panose="02040503050406030204" pitchFamily="18" charset="0"/>
                      </a:rPr>
                      <m:t>=</m:t>
                    </m:r>
                    <m:sSub>
                      <m:sSubPr>
                        <m:ctrlPr>
                          <a:rPr lang="en-US" altLang="zh-CN" i="1">
                            <a:latin typeface="Cambria Math" panose="02040503050406030204" pitchFamily="18" charset="0"/>
                          </a:rPr>
                        </m:ctrlPr>
                      </m:sSubPr>
                      <m:e>
                        <m:r>
                          <a:rPr lang="en-US" altLang="zh-CN" i="1">
                            <a:latin typeface="Cambria Math" panose="02040503050406030204" pitchFamily="18" charset="0"/>
                          </a:rPr>
                          <m:t>𝐶</m:t>
                        </m:r>
                      </m:e>
                      <m:sub>
                        <m:r>
                          <a:rPr lang="en-US" altLang="zh-CN" i="1">
                            <a:latin typeface="Cambria Math" panose="02040503050406030204" pitchFamily="18" charset="0"/>
                          </a:rPr>
                          <m:t>𝑠</m:t>
                        </m:r>
                      </m:sub>
                    </m:sSub>
                    <m:r>
                      <a:rPr lang="en-US" altLang="zh-CN" i="1">
                        <a:latin typeface="Cambria Math" panose="02040503050406030204" pitchFamily="18" charset="0"/>
                      </a:rPr>
                      <m:t>𝑣</m:t>
                    </m:r>
                  </m:oMath>
                </a14:m>
                <a:r>
                  <a:rPr lang="zh-CN" altLang="en-US" dirty="0" smtClean="0"/>
                  <a:t>，</a:t>
                </a:r>
                <a14:m>
                  <m:oMath xmlns:m="http://schemas.openxmlformats.org/officeDocument/2006/math">
                    <m:sSub>
                      <m:sSubPr>
                        <m:ctrlPr>
                          <a:rPr lang="en-US" altLang="zh-CN" i="1">
                            <a:latin typeface="Cambria Math" panose="02040503050406030204" pitchFamily="18" charset="0"/>
                          </a:rPr>
                        </m:ctrlPr>
                      </m:sSubPr>
                      <m:e>
                        <m:r>
                          <a:rPr lang="en-US" altLang="zh-CN" i="1">
                            <a:latin typeface="Cambria Math" panose="02040503050406030204" pitchFamily="18" charset="0"/>
                          </a:rPr>
                          <m:t>𝐶</m:t>
                        </m:r>
                      </m:e>
                      <m:sub>
                        <m:r>
                          <a:rPr lang="en-US" altLang="zh-CN" i="1">
                            <a:latin typeface="Cambria Math" panose="02040503050406030204" pitchFamily="18" charset="0"/>
                          </a:rPr>
                          <m:t>𝑠</m:t>
                        </m:r>
                      </m:sub>
                    </m:sSub>
                  </m:oMath>
                </a14:m>
                <a:r>
                  <a:rPr lang="zh-CN" altLang="en-US" dirty="0" smtClean="0"/>
                  <a:t>是（一个常数）散杂电容，</a:t>
                </a:r>
                <a14:m>
                  <m:oMath xmlns:m="http://schemas.openxmlformats.org/officeDocument/2006/math">
                    <m:r>
                      <a:rPr lang="en-US" altLang="zh-CN" i="1">
                        <a:latin typeface="Cambria Math" panose="02040503050406030204" pitchFamily="18" charset="0"/>
                      </a:rPr>
                      <m:t>𝑣</m:t>
                    </m:r>
                  </m:oMath>
                </a14:m>
                <a:r>
                  <a:rPr lang="zh-CN" altLang="en-US" dirty="0" smtClean="0"/>
                  <a:t>是其两端的电压。</a:t>
                </a:r>
                <a:endParaRPr lang="zh-CN" altLang="en-US" dirty="0"/>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blipFill>
                <a:blip r:embed="rId2"/>
                <a:stretch>
                  <a:fillRect l="-1043"/>
                </a:stretch>
              </a:blipFill>
            </p:spPr>
            <p:txBody>
              <a:bodyPr/>
              <a:lstStyle/>
              <a:p>
                <a:r>
                  <a:rPr lang="zh-CN" altLang="en-US">
                    <a:noFill/>
                  </a:rPr>
                  <a:t> </a:t>
                </a:r>
              </a:p>
            </p:txBody>
          </p:sp>
        </mc:Fallback>
      </mc:AlternateContent>
      <p:sp>
        <p:nvSpPr>
          <p:cNvPr id="5" name="灯片编号占位符 4"/>
          <p:cNvSpPr>
            <a:spLocks noGrp="1"/>
          </p:cNvSpPr>
          <p:nvPr>
            <p:ph type="sldNum" sz="quarter" idx="12"/>
          </p:nvPr>
        </p:nvSpPr>
        <p:spPr/>
        <p:txBody>
          <a:bodyPr/>
          <a:lstStyle/>
          <a:p>
            <a:fld id="{2709EC69-0C39-460C-AA13-B534B68F2538}" type="slidenum">
              <a:rPr lang="zh-CN" altLang="en-US" smtClean="0"/>
              <a:t>7</a:t>
            </a:fld>
            <a:endParaRPr lang="zh-CN" altLang="en-US"/>
          </a:p>
        </p:txBody>
      </p:sp>
    </p:spTree>
    <p:extLst>
      <p:ext uri="{BB962C8B-B14F-4D97-AF65-F5344CB8AC3E}">
        <p14:creationId xmlns:p14="http://schemas.microsoft.com/office/powerpoint/2010/main" val="38641885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dirty="0"/>
          </a:p>
        </p:txBody>
      </p:sp>
      <mc:AlternateContent xmlns:mc="http://schemas.openxmlformats.org/markup-compatibility/2006" xmlns:a14="http://schemas.microsoft.com/office/drawing/2010/main">
        <mc:Choice Requires="a14">
          <p:sp>
            <p:nvSpPr>
              <p:cNvPr id="3" name="内容占位符 2"/>
              <p:cNvSpPr>
                <a:spLocks noGrp="1"/>
              </p:cNvSpPr>
              <p:nvPr>
                <p:ph idx="1"/>
              </p:nvPr>
            </p:nvSpPr>
            <p:spPr/>
            <p:txBody>
              <a:bodyPr/>
              <a:lstStyle/>
              <a:p>
                <a:r>
                  <a:rPr lang="zh-CN" altLang="en-US" dirty="0" smtClean="0"/>
                  <a:t>这个式子表明，</a:t>
                </a:r>
                <a:r>
                  <a:rPr lang="zh-CN" altLang="en-US" dirty="0"/>
                  <a:t>电路</a:t>
                </a:r>
                <a:r>
                  <a:rPr lang="zh-CN" altLang="en-US" dirty="0" smtClean="0"/>
                  <a:t>中穿过封闭曲面的电流之和等于该曲面表面总电荷的变化率，</a:t>
                </a:r>
                <a:r>
                  <a:rPr lang="zh-CN" altLang="en-US" dirty="0"/>
                  <a:t>或者说</a:t>
                </a:r>
                <a:r>
                  <a:rPr lang="zh-CN" altLang="en-US" dirty="0" smtClean="0"/>
                  <a:t>等于</a:t>
                </a:r>
                <a:r>
                  <a:rPr lang="zh-CN" altLang="en-US" dirty="0"/>
                  <a:t>流</a:t>
                </a:r>
                <a:r>
                  <a:rPr lang="zh-CN" altLang="en-US" dirty="0" smtClean="0"/>
                  <a:t>过</a:t>
                </a:r>
                <a:r>
                  <a:rPr lang="zh-CN" altLang="en-US" dirty="0"/>
                  <a:t>这个电路中杂散</a:t>
                </a:r>
                <a:r>
                  <a:rPr lang="zh-CN" altLang="en-US" dirty="0" smtClean="0"/>
                  <a:t>电</a:t>
                </a:r>
                <a:r>
                  <a:rPr lang="zh-CN" altLang="en-US" dirty="0"/>
                  <a:t>容</a:t>
                </a:r>
                <a:r>
                  <a:rPr lang="zh-CN" altLang="en-US" dirty="0" smtClean="0"/>
                  <a:t>（</a:t>
                </a:r>
                <a:r>
                  <a:rPr lang="en-US" altLang="zh-CN" dirty="0"/>
                  <a:t>stray </a:t>
                </a:r>
                <a:r>
                  <a:rPr lang="en-US" altLang="zh-CN" dirty="0" smtClean="0"/>
                  <a:t>capacitance</a:t>
                </a:r>
                <a:r>
                  <a:rPr lang="zh-CN" altLang="en-US" dirty="0" smtClean="0"/>
                  <a:t>）</a:t>
                </a:r>
                <a:r>
                  <a:rPr lang="zh-CN" altLang="en-US" dirty="0"/>
                  <a:t>的</a:t>
                </a:r>
                <a:r>
                  <a:rPr lang="zh-CN" altLang="en-US" dirty="0" smtClean="0"/>
                  <a:t>电流。</a:t>
                </a:r>
                <a:r>
                  <a:rPr lang="zh-CN" altLang="en-US" dirty="0"/>
                  <a:t>这就是电路中的</a:t>
                </a:r>
                <a:r>
                  <a:rPr lang="zh-CN" altLang="en-US" dirty="0" smtClean="0"/>
                  <a:t>基尔霍夫结点电流定律</a:t>
                </a:r>
                <a:r>
                  <a:rPr lang="zh-CN" altLang="en-US" dirty="0"/>
                  <a:t>（</a:t>
                </a:r>
                <a:r>
                  <a:rPr lang="en-US" altLang="zh-CN" dirty="0"/>
                  <a:t>Kirchhoff </a:t>
                </a:r>
                <a:r>
                  <a:rPr lang="en-US" altLang="zh-CN" dirty="0" smtClean="0"/>
                  <a:t>node current </a:t>
                </a:r>
                <a:r>
                  <a:rPr lang="en-US" altLang="zh-CN" dirty="0"/>
                  <a:t>law</a:t>
                </a:r>
                <a:r>
                  <a:rPr lang="zh-CN" altLang="en-US" dirty="0"/>
                  <a:t>）</a:t>
                </a:r>
                <a:r>
                  <a:rPr lang="zh-CN" altLang="en-US" dirty="0" smtClean="0"/>
                  <a:t>。</a:t>
                </a:r>
                <a:endParaRPr lang="en-US" altLang="zh-CN" dirty="0" smtClean="0"/>
              </a:p>
              <a:p>
                <a:r>
                  <a:rPr lang="zh-CN" altLang="en-US" dirty="0"/>
                  <a:t>在集总电路的分析中，通常电路</a:t>
                </a:r>
                <a:r>
                  <a:rPr lang="zh-CN" altLang="en-US" dirty="0" smtClean="0"/>
                  <a:t>的散</a:t>
                </a:r>
                <a:r>
                  <a:rPr lang="zh-CN" altLang="en-US" dirty="0"/>
                  <a:t>杂</a:t>
                </a:r>
                <a:r>
                  <a:rPr lang="zh-CN" altLang="en-US" dirty="0" smtClean="0"/>
                  <a:t>电容十分</a:t>
                </a:r>
                <a:r>
                  <a:rPr lang="zh-CN" altLang="en-US" dirty="0"/>
                  <a:t>小，可以忽略不计并置为零。此时，基尔霍夫</a:t>
                </a:r>
                <a:r>
                  <a:rPr lang="zh-CN" altLang="en-US" dirty="0" smtClean="0"/>
                  <a:t>电</a:t>
                </a:r>
                <a:r>
                  <a:rPr lang="zh-CN" altLang="en-US" dirty="0"/>
                  <a:t>流</a:t>
                </a:r>
                <a:r>
                  <a:rPr lang="zh-CN" altLang="en-US" dirty="0" smtClean="0"/>
                  <a:t>定律</a:t>
                </a:r>
                <a:r>
                  <a:rPr lang="zh-CN" altLang="en-US" dirty="0"/>
                  <a:t>说明</a:t>
                </a:r>
                <a:r>
                  <a:rPr lang="zh-CN" altLang="en-US" dirty="0" smtClean="0"/>
                  <a:t>，一个结点电流的静流入（流出）为</a:t>
                </a:r>
                <a:r>
                  <a:rPr lang="zh-CN" altLang="en-US" dirty="0"/>
                  <a:t>零。</a:t>
                </a:r>
                <a:endParaRPr lang="en-US" altLang="zh-CN" dirty="0"/>
              </a:p>
              <a:p>
                <a:pPr marL="0" indent="0">
                  <a:buNone/>
                </a:pPr>
                <a14:m>
                  <m:oMathPara xmlns:m="http://schemas.openxmlformats.org/officeDocument/2006/math">
                    <m:oMathParaPr>
                      <m:jc m:val="centerGroup"/>
                    </m:oMathParaPr>
                    <m:oMath xmlns:m="http://schemas.openxmlformats.org/officeDocument/2006/math">
                      <m:r>
                        <m:rPr>
                          <m:sty m:val="p"/>
                        </m:rPr>
                        <a:rPr lang="en-US" altLang="zh-CN">
                          <a:latin typeface="Cambria Math" panose="02040503050406030204" pitchFamily="18" charset="0"/>
                        </a:rPr>
                        <m:t>Σ</m:t>
                      </m:r>
                      <m:r>
                        <a:rPr lang="en-US" altLang="zh-CN" b="0" i="1" smtClean="0">
                          <a:latin typeface="Cambria Math" panose="02040503050406030204" pitchFamily="18" charset="0"/>
                        </a:rPr>
                        <m:t>𝑖</m:t>
                      </m:r>
                      <m:r>
                        <a:rPr lang="en-US" altLang="zh-CN" i="1">
                          <a:latin typeface="Cambria Math" panose="02040503050406030204" pitchFamily="18" charset="0"/>
                        </a:rPr>
                        <m:t>=0</m:t>
                      </m:r>
                    </m:oMath>
                  </m:oMathPara>
                </a14:m>
                <a:endParaRPr lang="zh-CN" altLang="en-US" dirty="0"/>
              </a:p>
              <a:p>
                <a:endParaRPr lang="en-US" altLang="zh-CN" dirty="0"/>
              </a:p>
              <a:p>
                <a:endParaRPr lang="zh-CN" altLang="en-US" dirty="0"/>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blipFill>
                <a:blip r:embed="rId2"/>
                <a:stretch>
                  <a:fillRect l="-1043" t="-2521"/>
                </a:stretch>
              </a:blipFill>
            </p:spPr>
            <p:txBody>
              <a:bodyPr/>
              <a:lstStyle/>
              <a:p>
                <a:r>
                  <a:rPr lang="zh-CN" altLang="en-US">
                    <a:noFill/>
                  </a:rPr>
                  <a:t> </a:t>
                </a:r>
              </a:p>
            </p:txBody>
          </p:sp>
        </mc:Fallback>
      </mc:AlternateContent>
      <p:sp>
        <p:nvSpPr>
          <p:cNvPr id="4" name="灯片编号占位符 3"/>
          <p:cNvSpPr>
            <a:spLocks noGrp="1"/>
          </p:cNvSpPr>
          <p:nvPr>
            <p:ph type="sldNum" sz="quarter" idx="12"/>
          </p:nvPr>
        </p:nvSpPr>
        <p:spPr/>
        <p:txBody>
          <a:bodyPr/>
          <a:lstStyle/>
          <a:p>
            <a:fld id="{2709EC69-0C39-460C-AA13-B534B68F2538}" type="slidenum">
              <a:rPr lang="zh-CN" altLang="en-US" smtClean="0"/>
              <a:t>8</a:t>
            </a:fld>
            <a:endParaRPr lang="zh-CN" altLang="en-US"/>
          </a:p>
        </p:txBody>
      </p:sp>
    </p:spTree>
    <p:extLst>
      <p:ext uri="{BB962C8B-B14F-4D97-AF65-F5344CB8AC3E}">
        <p14:creationId xmlns:p14="http://schemas.microsoft.com/office/powerpoint/2010/main" val="97235344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8090829" y="2090057"/>
            <a:ext cx="3958976" cy="2987448"/>
          </a:xfrm>
          <a:prstGeom prst="rect">
            <a:avLst/>
          </a:prstGeom>
        </p:spPr>
      </p:pic>
      <p:sp>
        <p:nvSpPr>
          <p:cNvPr id="2" name="标题 1"/>
          <p:cNvSpPr>
            <a:spLocks noGrp="1"/>
          </p:cNvSpPr>
          <p:nvPr>
            <p:ph type="title"/>
          </p:nvPr>
        </p:nvSpPr>
        <p:spPr/>
        <p:txBody>
          <a:bodyPr/>
          <a:lstStyle/>
          <a:p>
            <a:r>
              <a:rPr lang="zh-CN" altLang="en-US" dirty="0" smtClean="0"/>
              <a:t>例子：</a:t>
            </a:r>
            <a:r>
              <a:rPr lang="en-US" altLang="zh-CN" dirty="0" smtClean="0"/>
              <a:t>RLC</a:t>
            </a:r>
            <a:r>
              <a:rPr lang="zh-CN" altLang="en-US" dirty="0" smtClean="0"/>
              <a:t>并联电路</a:t>
            </a:r>
            <a:endParaRPr lang="zh-CN" altLang="en-US" dirty="0"/>
          </a:p>
        </p:txBody>
      </p:sp>
      <mc:AlternateContent xmlns:mc="http://schemas.openxmlformats.org/markup-compatibility/2006" xmlns:a14="http://schemas.microsoft.com/office/drawing/2010/main">
        <mc:Choice Requires="a14">
          <p:sp>
            <p:nvSpPr>
              <p:cNvPr id="3" name="内容占位符 2"/>
              <p:cNvSpPr>
                <a:spLocks noGrp="1"/>
              </p:cNvSpPr>
              <p:nvPr>
                <p:ph idx="1"/>
              </p:nvPr>
            </p:nvSpPr>
            <p:spPr>
              <a:xfrm>
                <a:off x="838200" y="1825625"/>
                <a:ext cx="7641771" cy="4351338"/>
              </a:xfrm>
            </p:spPr>
            <p:txBody>
              <a:bodyPr/>
              <a:lstStyle/>
              <a:p>
                <a:r>
                  <a:rPr lang="zh-CN" altLang="en-US" dirty="0" smtClean="0"/>
                  <a:t>这个电路由一个电流源驱动，三个元件并联，一个电阻</a:t>
                </a:r>
                <a:r>
                  <a:rPr lang="en-US" altLang="zh-CN" dirty="0" smtClean="0"/>
                  <a:t>R</a:t>
                </a:r>
                <a:r>
                  <a:rPr lang="zh-CN" altLang="en-US" dirty="0" smtClean="0"/>
                  <a:t>、一个电感</a:t>
                </a:r>
                <a:r>
                  <a:rPr lang="en-US" altLang="zh-CN" dirty="0" smtClean="0"/>
                  <a:t>L</a:t>
                </a:r>
                <a:r>
                  <a:rPr lang="zh-CN" altLang="en-US" dirty="0" smtClean="0"/>
                  <a:t>和一个电容</a:t>
                </a:r>
                <a:r>
                  <a:rPr lang="en-US" altLang="zh-CN" dirty="0" smtClean="0"/>
                  <a:t>C</a:t>
                </a:r>
                <a:r>
                  <a:rPr lang="zh-CN" altLang="en-US" dirty="0" smtClean="0"/>
                  <a:t>。由</a:t>
                </a:r>
                <a:r>
                  <a:rPr lang="en-US" altLang="zh-CN" dirty="0" smtClean="0"/>
                  <a:t>KCL</a:t>
                </a:r>
                <a:r>
                  <a:rPr lang="zh-CN" altLang="en-US" dirty="0" smtClean="0"/>
                  <a:t>，</a:t>
                </a:r>
                <a:endParaRPr lang="en-US" altLang="zh-CN" dirty="0" smtClean="0"/>
              </a:p>
              <a:p>
                <a:pPr marL="0" indent="0">
                  <a:buNone/>
                </a:pPr>
                <a14:m>
                  <m:oMathPara xmlns:m="http://schemas.openxmlformats.org/officeDocument/2006/math">
                    <m:oMathParaPr>
                      <m:jc m:val="centerGroup"/>
                    </m:oMathParaPr>
                    <m:oMath xmlns:m="http://schemas.openxmlformats.org/officeDocument/2006/math">
                      <m:r>
                        <a:rPr lang="en-US" altLang="zh-CN" b="0" i="1" smtClean="0">
                          <a:latin typeface="Cambria Math" panose="02040503050406030204" pitchFamily="18" charset="0"/>
                        </a:rPr>
                        <m:t>−</m:t>
                      </m:r>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𝑖</m:t>
                          </m:r>
                        </m:e>
                        <m:sub>
                          <m:r>
                            <a:rPr lang="en-US" altLang="zh-CN" b="0" i="1" smtClean="0">
                              <a:latin typeface="Cambria Math" panose="02040503050406030204" pitchFamily="18" charset="0"/>
                            </a:rPr>
                            <m:t>𝑠</m:t>
                          </m:r>
                        </m:sub>
                      </m:sSub>
                      <m:r>
                        <a:rPr lang="en-US" altLang="zh-CN" b="0" i="1" smtClean="0">
                          <a:latin typeface="Cambria Math" panose="02040503050406030204" pitchFamily="18" charset="0"/>
                        </a:rPr>
                        <m:t>+</m:t>
                      </m:r>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𝑖</m:t>
                          </m:r>
                        </m:e>
                        <m:sub>
                          <m:r>
                            <a:rPr lang="en-US" altLang="zh-CN" b="0" i="1" smtClean="0">
                              <a:latin typeface="Cambria Math" panose="02040503050406030204" pitchFamily="18" charset="0"/>
                            </a:rPr>
                            <m:t>𝑅</m:t>
                          </m:r>
                        </m:sub>
                      </m:sSub>
                      <m:r>
                        <a:rPr lang="en-US" altLang="zh-CN" b="0" i="1" smtClean="0">
                          <a:latin typeface="Cambria Math" panose="02040503050406030204" pitchFamily="18" charset="0"/>
                        </a:rPr>
                        <m:t>+</m:t>
                      </m:r>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𝑖</m:t>
                          </m:r>
                        </m:e>
                        <m:sub>
                          <m:r>
                            <a:rPr lang="en-US" altLang="zh-CN" b="0" i="1" smtClean="0">
                              <a:latin typeface="Cambria Math" panose="02040503050406030204" pitchFamily="18" charset="0"/>
                            </a:rPr>
                            <m:t>𝐿</m:t>
                          </m:r>
                        </m:sub>
                      </m:sSub>
                      <m:r>
                        <a:rPr lang="en-US" altLang="zh-CN" b="0" i="1" smtClean="0">
                          <a:latin typeface="Cambria Math" panose="02040503050406030204" pitchFamily="18" charset="0"/>
                        </a:rPr>
                        <m:t>+</m:t>
                      </m:r>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𝑖</m:t>
                          </m:r>
                        </m:e>
                        <m:sub>
                          <m:r>
                            <a:rPr lang="en-US" altLang="zh-CN" b="0" i="1" smtClean="0">
                              <a:latin typeface="Cambria Math" panose="02040503050406030204" pitchFamily="18" charset="0"/>
                            </a:rPr>
                            <m:t>𝐶</m:t>
                          </m:r>
                        </m:sub>
                      </m:sSub>
                      <m:r>
                        <a:rPr lang="en-US" altLang="zh-CN" b="0" i="1" smtClean="0">
                          <a:latin typeface="Cambria Math" panose="02040503050406030204" pitchFamily="18" charset="0"/>
                        </a:rPr>
                        <m:t>=−</m:t>
                      </m:r>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𝐶</m:t>
                          </m:r>
                        </m:e>
                        <m:sub>
                          <m:r>
                            <a:rPr lang="en-US" altLang="zh-CN" b="0" i="1" smtClean="0">
                              <a:latin typeface="Cambria Math" panose="02040503050406030204" pitchFamily="18" charset="0"/>
                            </a:rPr>
                            <m:t>𝑠</m:t>
                          </m:r>
                        </m:sub>
                      </m:sSub>
                      <m:f>
                        <m:fPr>
                          <m:ctrlPr>
                            <a:rPr lang="en-US" altLang="zh-CN" b="0" i="1" smtClean="0">
                              <a:latin typeface="Cambria Math" panose="02040503050406030204" pitchFamily="18" charset="0"/>
                            </a:rPr>
                          </m:ctrlPr>
                        </m:fPr>
                        <m:num>
                          <m:r>
                            <a:rPr lang="en-US" altLang="zh-CN" b="0" i="1" smtClean="0">
                              <a:latin typeface="Cambria Math" panose="02040503050406030204" pitchFamily="18" charset="0"/>
                            </a:rPr>
                            <m:t>𝑑𝑣</m:t>
                          </m:r>
                        </m:num>
                        <m:den>
                          <m:r>
                            <a:rPr lang="en-US" altLang="zh-CN" b="0" i="1" smtClean="0">
                              <a:latin typeface="Cambria Math" panose="02040503050406030204" pitchFamily="18" charset="0"/>
                            </a:rPr>
                            <m:t>𝑑𝑡</m:t>
                          </m:r>
                        </m:den>
                      </m:f>
                      <m:r>
                        <a:rPr lang="en-US" altLang="zh-CN" b="0" i="1" smtClean="0">
                          <a:latin typeface="Cambria Math" panose="02040503050406030204" pitchFamily="18" charset="0"/>
                        </a:rPr>
                        <m:t>=−</m:t>
                      </m:r>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𝑖</m:t>
                          </m:r>
                        </m:e>
                        <m:sub>
                          <m:r>
                            <a:rPr lang="en-US" altLang="zh-CN" b="0" i="1" smtClean="0">
                              <a:latin typeface="Cambria Math" panose="02040503050406030204" pitchFamily="18" charset="0"/>
                            </a:rPr>
                            <m:t>𝑠𝐶</m:t>
                          </m:r>
                        </m:sub>
                      </m:sSub>
                    </m:oMath>
                  </m:oMathPara>
                </a14:m>
                <a:endParaRPr lang="en-US" altLang="zh-CN" dirty="0"/>
              </a:p>
              <a:p>
                <a:r>
                  <a:rPr lang="zh-CN" altLang="en-US" dirty="0" smtClean="0"/>
                  <a:t>这里（虚线画的） </a:t>
                </a:r>
                <a14:m>
                  <m:oMath xmlns:m="http://schemas.openxmlformats.org/officeDocument/2006/math">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𝐶</m:t>
                        </m:r>
                      </m:e>
                      <m:sub>
                        <m:r>
                          <a:rPr lang="en-US" altLang="zh-CN" b="0" i="1" smtClean="0">
                            <a:latin typeface="Cambria Math" panose="02040503050406030204" pitchFamily="18" charset="0"/>
                          </a:rPr>
                          <m:t>𝑠</m:t>
                        </m:r>
                      </m:sub>
                    </m:sSub>
                  </m:oMath>
                </a14:m>
                <a:r>
                  <a:rPr lang="zh-CN" altLang="en-US" dirty="0" smtClean="0"/>
                  <a:t>是散杂电容，是由于电路通电后，多个支路间引起的。再一次，如果散杂电容和电容两边电荷变化率的乘积很小，对应的是低频应用，上式的右端项可以置为零。与散</a:t>
                </a:r>
                <a:r>
                  <a:rPr lang="zh-CN" altLang="en-US" dirty="0"/>
                  <a:t>杂</a:t>
                </a:r>
                <a:r>
                  <a:rPr lang="zh-CN" altLang="en-US" dirty="0" smtClean="0"/>
                  <a:t>电容</a:t>
                </a:r>
                <a14:m>
                  <m:oMath xmlns:m="http://schemas.openxmlformats.org/officeDocument/2006/math">
                    <m:sSub>
                      <m:sSubPr>
                        <m:ctrlPr>
                          <a:rPr lang="en-US" altLang="zh-CN" i="1">
                            <a:latin typeface="Cambria Math" panose="02040503050406030204" pitchFamily="18" charset="0"/>
                          </a:rPr>
                        </m:ctrlPr>
                      </m:sSubPr>
                      <m:e>
                        <m:r>
                          <a:rPr lang="en-US" altLang="zh-CN" i="1">
                            <a:latin typeface="Cambria Math" panose="02040503050406030204" pitchFamily="18" charset="0"/>
                          </a:rPr>
                          <m:t>𝐶</m:t>
                        </m:r>
                      </m:e>
                      <m:sub>
                        <m:r>
                          <a:rPr lang="en-US" altLang="zh-CN" i="1">
                            <a:latin typeface="Cambria Math" panose="02040503050406030204" pitchFamily="18" charset="0"/>
                          </a:rPr>
                          <m:t>𝑠</m:t>
                        </m:r>
                      </m:sub>
                    </m:sSub>
                  </m:oMath>
                </a14:m>
                <a:r>
                  <a:rPr lang="zh-CN" altLang="en-US" dirty="0" smtClean="0"/>
                  <a:t>相关的，穿过封闭曲面</a:t>
                </a:r>
                <a:r>
                  <a:rPr lang="en-US" altLang="zh-CN" dirty="0" smtClean="0"/>
                  <a:t>S</a:t>
                </a:r>
                <a:r>
                  <a:rPr lang="zh-CN" altLang="en-US" dirty="0" smtClean="0"/>
                  <a:t>的电流</a:t>
                </a:r>
                <a14:m>
                  <m:oMath xmlns:m="http://schemas.openxmlformats.org/officeDocument/2006/math">
                    <m:sSub>
                      <m:sSubPr>
                        <m:ctrlPr>
                          <a:rPr lang="en-US" altLang="zh-CN" i="1">
                            <a:latin typeface="Cambria Math" panose="02040503050406030204" pitchFamily="18" charset="0"/>
                          </a:rPr>
                        </m:ctrlPr>
                      </m:sSubPr>
                      <m:e>
                        <m:r>
                          <a:rPr lang="en-US" altLang="zh-CN" i="1">
                            <a:latin typeface="Cambria Math" panose="02040503050406030204" pitchFamily="18" charset="0"/>
                          </a:rPr>
                          <m:t>𝑖</m:t>
                        </m:r>
                      </m:e>
                      <m:sub>
                        <m:r>
                          <a:rPr lang="en-US" altLang="zh-CN" i="1">
                            <a:latin typeface="Cambria Math" panose="02040503050406030204" pitchFamily="18" charset="0"/>
                          </a:rPr>
                          <m:t>𝑠𝐶</m:t>
                        </m:r>
                      </m:sub>
                    </m:sSub>
                  </m:oMath>
                </a14:m>
                <a:r>
                  <a:rPr lang="zh-CN" altLang="en-US" dirty="0" smtClean="0"/>
                  <a:t>也包括不经过导线的位移（泄漏）电流。</a:t>
                </a:r>
                <a:endParaRPr lang="en-US" altLang="zh-CN" dirty="0" smtClean="0"/>
              </a:p>
              <a:p>
                <a:endParaRPr lang="zh-CN" altLang="en-US" dirty="0"/>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xfrm>
                <a:off x="838200" y="1825625"/>
                <a:ext cx="7641771" cy="4351338"/>
              </a:xfrm>
              <a:blipFill>
                <a:blip r:embed="rId3"/>
                <a:stretch>
                  <a:fillRect l="-1437" t="-2521" r="-1117"/>
                </a:stretch>
              </a:blipFill>
            </p:spPr>
            <p:txBody>
              <a:bodyPr/>
              <a:lstStyle/>
              <a:p>
                <a:r>
                  <a:rPr lang="zh-CN" altLang="en-US">
                    <a:noFill/>
                  </a:rPr>
                  <a:t> </a:t>
                </a:r>
              </a:p>
            </p:txBody>
          </p:sp>
        </mc:Fallback>
      </mc:AlternateContent>
      <p:sp>
        <p:nvSpPr>
          <p:cNvPr id="6" name="灯片编号占位符 5"/>
          <p:cNvSpPr>
            <a:spLocks noGrp="1"/>
          </p:cNvSpPr>
          <p:nvPr>
            <p:ph type="sldNum" sz="quarter" idx="12"/>
          </p:nvPr>
        </p:nvSpPr>
        <p:spPr/>
        <p:txBody>
          <a:bodyPr/>
          <a:lstStyle/>
          <a:p>
            <a:fld id="{2709EC69-0C39-460C-AA13-B534B68F2538}" type="slidenum">
              <a:rPr lang="zh-CN" altLang="en-US" smtClean="0"/>
              <a:t>9</a:t>
            </a:fld>
            <a:endParaRPr lang="zh-CN" altLang="en-US"/>
          </a:p>
        </p:txBody>
      </p:sp>
    </p:spTree>
    <p:extLst>
      <p:ext uri="{BB962C8B-B14F-4D97-AF65-F5344CB8AC3E}">
        <p14:creationId xmlns:p14="http://schemas.microsoft.com/office/powerpoint/2010/main" val="88553089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1522</TotalTime>
  <Words>910</Words>
  <Application>Microsoft Office PowerPoint</Application>
  <PresentationFormat>宽屏</PresentationFormat>
  <Paragraphs>84</Paragraphs>
  <Slides>16</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16</vt:i4>
      </vt:variant>
    </vt:vector>
  </HeadingPairs>
  <TitlesOfParts>
    <vt:vector size="23" baseType="lpstr">
      <vt:lpstr>等线</vt:lpstr>
      <vt:lpstr>等线 Light</vt:lpstr>
      <vt:lpstr>楷体</vt:lpstr>
      <vt:lpstr>Arial</vt:lpstr>
      <vt:lpstr>Cambria Math</vt:lpstr>
      <vt:lpstr>Wingdings</vt:lpstr>
      <vt:lpstr>Office 主题​​</vt:lpstr>
      <vt:lpstr>23578 从麦克斯韦方程到基尔霍夫定律</vt:lpstr>
      <vt:lpstr>目录</vt:lpstr>
      <vt:lpstr>积分形式的麦克斯韦方程组</vt:lpstr>
      <vt:lpstr>法拉第电磁感应定律和基尔霍夫电压定律</vt:lpstr>
      <vt:lpstr>PowerPoint 演示文稿</vt:lpstr>
      <vt:lpstr>例子：RLC串联电路</vt:lpstr>
      <vt:lpstr>电荷守恒定律和基尔霍夫电流定律</vt:lpstr>
      <vt:lpstr>PowerPoint 演示文稿</vt:lpstr>
      <vt:lpstr>例子：RLC并联电路</vt:lpstr>
      <vt:lpstr>媒质本构关系和电路元件的电压电流关系</vt:lpstr>
      <vt:lpstr>PowerPoint 演示文稿</vt:lpstr>
      <vt:lpstr>场与路的对照表</vt:lpstr>
      <vt:lpstr>评注</vt:lpstr>
      <vt:lpstr>PowerPoint 演示文稿</vt:lpstr>
      <vt:lpstr>练习题</vt:lpstr>
      <vt:lpstr>参考文献</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23578 从麦克斯韦方程到基尔霍夫定律</dc:title>
  <dc:creator>user</dc:creator>
  <cp:lastModifiedBy>user</cp:lastModifiedBy>
  <cp:revision>68</cp:revision>
  <dcterms:created xsi:type="dcterms:W3CDTF">2023-08-28T00:50:03Z</dcterms:created>
  <dcterms:modified xsi:type="dcterms:W3CDTF">2023-08-31T03:29:57Z</dcterms:modified>
</cp:coreProperties>
</file>