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1" r:id="rId4"/>
    <p:sldId id="258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60" r:id="rId14"/>
    <p:sldId id="270" r:id="rId15"/>
    <p:sldId id="271" r:id="rId16"/>
    <p:sldId id="273" r:id="rId17"/>
    <p:sldId id="274" r:id="rId18"/>
    <p:sldId id="275" r:id="rId19"/>
    <p:sldId id="287" r:id="rId20"/>
    <p:sldId id="277" r:id="rId21"/>
    <p:sldId id="278" r:id="rId22"/>
    <p:sldId id="279" r:id="rId23"/>
    <p:sldId id="280" r:id="rId24"/>
    <p:sldId id="281" r:id="rId25"/>
    <p:sldId id="282" r:id="rId26"/>
    <p:sldId id="276" r:id="rId27"/>
    <p:sldId id="283" r:id="rId28"/>
    <p:sldId id="285" r:id="rId29"/>
    <p:sldId id="286" r:id="rId30"/>
    <p:sldId id="259" r:id="rId3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默认节" id="{187861AE-0557-4452-A230-B426708CAA86}">
          <p14:sldIdLst>
            <p14:sldId id="256"/>
            <p14:sldId id="257"/>
          </p14:sldIdLst>
        </p14:section>
        <p14:section name="low power story" id="{CC85FBD9-794F-4F7A-9A61-250335814637}">
          <p14:sldIdLst>
            <p14:sldId id="261"/>
            <p14:sldId id="258"/>
            <p14:sldId id="262"/>
            <p14:sldId id="263"/>
            <p14:sldId id="264"/>
            <p14:sldId id="265"/>
            <p14:sldId id="266"/>
            <p14:sldId id="267"/>
            <p14:sldId id="268"/>
            <p14:sldId id="269"/>
            <p14:sldId id="260"/>
            <p14:sldId id="270"/>
            <p14:sldId id="271"/>
            <p14:sldId id="273"/>
            <p14:sldId id="274"/>
            <p14:sldId id="275"/>
            <p14:sldId id="287"/>
            <p14:sldId id="277"/>
            <p14:sldId id="278"/>
            <p14:sldId id="279"/>
            <p14:sldId id="280"/>
            <p14:sldId id="281"/>
            <p14:sldId id="282"/>
            <p14:sldId id="276"/>
            <p14:sldId id="283"/>
            <p14:sldId id="285"/>
            <p14:sldId id="286"/>
            <p14:sldId id="259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6" d="100"/>
          <a:sy n="66" d="100"/>
        </p:scale>
        <p:origin x="876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单击以编辑母版副标题样式</a:t>
            </a:r>
            <a:endParaRPr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EDD3FB-0083-49B8-A02F-8BA6ADCCA519}" type="datetimeFigureOut">
              <a:rPr lang="en-US" smtClean="0"/>
              <a:t>9/3/2020</a:t>
            </a:fld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59D890-DA85-40AE-AE2F-FCBE83B50D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19705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EDD3FB-0083-49B8-A02F-8BA6ADCCA519}" type="datetimeFigureOut">
              <a:rPr lang="en-US" smtClean="0"/>
              <a:t>9/3/2020</a:t>
            </a:fld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59D890-DA85-40AE-AE2F-FCBE83B50D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27543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EDD3FB-0083-49B8-A02F-8BA6ADCCA519}" type="datetimeFigureOut">
              <a:rPr lang="en-US" smtClean="0"/>
              <a:t>9/3/2020</a:t>
            </a:fld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59D890-DA85-40AE-AE2F-FCBE83B50D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70836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EDD3FB-0083-49B8-A02F-8BA6ADCCA519}" type="datetimeFigureOut">
              <a:rPr lang="en-US" smtClean="0"/>
              <a:t>9/3/2020</a:t>
            </a:fld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59D890-DA85-40AE-AE2F-FCBE83B50D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9580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EDD3FB-0083-49B8-A02F-8BA6ADCCA519}" type="datetimeFigureOut">
              <a:rPr lang="en-US" smtClean="0"/>
              <a:t>9/3/2020</a:t>
            </a:fld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59D890-DA85-40AE-AE2F-FCBE83B50D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79915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EDD3FB-0083-49B8-A02F-8BA6ADCCA519}" type="datetimeFigureOut">
              <a:rPr lang="en-US" smtClean="0"/>
              <a:t>9/3/2020</a:t>
            </a:fld>
            <a:endParaRPr 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59D890-DA85-40AE-AE2F-FCBE83B50D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61185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EDD3FB-0083-49B8-A02F-8BA6ADCCA519}" type="datetimeFigureOut">
              <a:rPr lang="en-US" smtClean="0"/>
              <a:t>9/3/2020</a:t>
            </a:fld>
            <a:endParaRPr 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59D890-DA85-40AE-AE2F-FCBE83B50D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85589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EDD3FB-0083-49B8-A02F-8BA6ADCCA519}" type="datetimeFigureOut">
              <a:rPr lang="en-US" smtClean="0"/>
              <a:t>9/3/2020</a:t>
            </a:fld>
            <a:endParaRPr 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59D890-DA85-40AE-AE2F-FCBE83B50D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91701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EDD3FB-0083-49B8-A02F-8BA6ADCCA519}" type="datetimeFigureOut">
              <a:rPr lang="en-US" smtClean="0"/>
              <a:t>9/3/2020</a:t>
            </a:fld>
            <a:endParaRPr 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59D890-DA85-40AE-AE2F-FCBE83B50D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27440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EDD3FB-0083-49B8-A02F-8BA6ADCCA519}" type="datetimeFigureOut">
              <a:rPr lang="en-US" smtClean="0"/>
              <a:t>9/3/2020</a:t>
            </a:fld>
            <a:endParaRPr 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59D890-DA85-40AE-AE2F-FCBE83B50D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78471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EDD3FB-0083-49B8-A02F-8BA6ADCCA519}" type="datetimeFigureOut">
              <a:rPr lang="en-US" smtClean="0"/>
              <a:t>9/3/2020</a:t>
            </a:fld>
            <a:endParaRPr 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59D890-DA85-40AE-AE2F-FCBE83B50D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86646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EDD3FB-0083-49B8-A02F-8BA6ADCCA519}" type="datetimeFigureOut">
              <a:rPr lang="en-US" smtClean="0"/>
              <a:t>9/3/2020</a:t>
            </a:fld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59D890-DA85-40AE-AE2F-FCBE83B50D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53883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135467" y="728132"/>
            <a:ext cx="11768666" cy="5201424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r>
              <a:rPr lang="en-US" sz="16600" b="1" smtClean="0">
                <a:solidFill>
                  <a:schemeClr val="bg1"/>
                </a:solidFill>
              </a:rPr>
              <a:t>Low Power Flow &amp; UPF</a:t>
            </a:r>
            <a:endParaRPr lang="en-US" sz="16600" b="1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852595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2"/>
          <a:srcRect l="44774"/>
          <a:stretch/>
        </p:blipFill>
        <p:spPr>
          <a:xfrm>
            <a:off x="6481817" y="-12787"/>
            <a:ext cx="5710183" cy="6870787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360217" y="374072"/>
            <a:ext cx="6811929" cy="45243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smtClean="0"/>
              <a:t>Task 1:</a:t>
            </a:r>
          </a:p>
          <a:p>
            <a:endParaRPr lang="en-US" sz="2400"/>
          </a:p>
          <a:p>
            <a:r>
              <a:rPr lang="en-US" sz="2400" smtClean="0"/>
              <a:t>Go to visit training lab, then create regression case to</a:t>
            </a:r>
          </a:p>
          <a:p>
            <a:r>
              <a:rPr lang="en-US" sz="2400"/>
              <a:t>	</a:t>
            </a:r>
            <a:r>
              <a:rPr lang="en-US" sz="2400" smtClean="0"/>
              <a:t>create power domain</a:t>
            </a:r>
          </a:p>
          <a:p>
            <a:r>
              <a:rPr lang="en-US" sz="2400"/>
              <a:t>	</a:t>
            </a:r>
            <a:r>
              <a:rPr lang="en-US" sz="2400" smtClean="0"/>
              <a:t>add power port</a:t>
            </a:r>
          </a:p>
          <a:p>
            <a:r>
              <a:rPr lang="en-US" sz="2400"/>
              <a:t>	</a:t>
            </a:r>
            <a:r>
              <a:rPr lang="en-US" sz="2400" smtClean="0"/>
              <a:t>check result with report_power_domain</a:t>
            </a:r>
          </a:p>
          <a:p>
            <a:r>
              <a:rPr lang="en-US" sz="2400"/>
              <a:t>	</a:t>
            </a:r>
            <a:r>
              <a:rPr lang="en-US" sz="2400" smtClean="0"/>
              <a:t>check power net connection</a:t>
            </a:r>
          </a:p>
          <a:p>
            <a:endParaRPr lang="en-US" sz="2400"/>
          </a:p>
          <a:p>
            <a:r>
              <a:rPr lang="en-US" sz="2400" smtClean="0"/>
              <a:t>Futrher task:</a:t>
            </a:r>
          </a:p>
          <a:p>
            <a:r>
              <a:rPr lang="en-US" sz="2400"/>
              <a:t>	</a:t>
            </a:r>
            <a:r>
              <a:rPr lang="en-US" sz="2400" smtClean="0"/>
              <a:t>create nested power domain</a:t>
            </a:r>
          </a:p>
          <a:p>
            <a:r>
              <a:rPr lang="en-US" sz="2400"/>
              <a:t>	</a:t>
            </a:r>
            <a:r>
              <a:rPr lang="en-US" sz="2400" smtClean="0"/>
              <a:t>(a child-PD inside parent-PD)</a:t>
            </a:r>
          </a:p>
          <a:p>
            <a:r>
              <a:rPr lang="en-US" sz="2400"/>
              <a:t>	</a:t>
            </a:r>
            <a:r>
              <a:rPr lang="en-US" sz="2400" smtClean="0"/>
              <a:t>combination with AO and shut-down PD</a:t>
            </a:r>
          </a:p>
        </p:txBody>
      </p:sp>
    </p:spTree>
    <p:extLst>
      <p:ext uri="{BB962C8B-B14F-4D97-AF65-F5344CB8AC3E}">
        <p14:creationId xmlns:p14="http://schemas.microsoft.com/office/powerpoint/2010/main" val="227572465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509540" y="1566100"/>
            <a:ext cx="10225620" cy="45243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600" b="1" smtClean="0"/>
              <a:t>Low power background story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600" b="1"/>
              <a:t>Low power 1:  the logical diagram, power domain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600" b="1"/>
              <a:t>Low power 2:  the physical implementation</a:t>
            </a:r>
          </a:p>
          <a:p>
            <a:r>
              <a:rPr lang="en-US" sz="3600" b="1" smtClean="0">
                <a:solidFill>
                  <a:schemeClr val="bg1">
                    <a:lumMod val="50000"/>
                  </a:schemeClr>
                </a:solidFill>
              </a:rPr>
              <a:t>	</a:t>
            </a:r>
            <a:r>
              <a:rPr lang="en-US" sz="3600" b="1"/>
              <a:t>floorplan</a:t>
            </a:r>
          </a:p>
          <a:p>
            <a:r>
              <a:rPr lang="en-US" sz="3600" b="1" smtClean="0">
                <a:solidFill>
                  <a:schemeClr val="bg1">
                    <a:lumMod val="50000"/>
                  </a:schemeClr>
                </a:solidFill>
              </a:rPr>
              <a:t>	</a:t>
            </a:r>
            <a:r>
              <a:rPr lang="en-US" sz="3600" b="1"/>
              <a:t>power </a:t>
            </a:r>
            <a:r>
              <a:rPr lang="en-US" sz="3600" b="1" smtClean="0"/>
              <a:t>network, </a:t>
            </a:r>
            <a:r>
              <a:rPr lang="en-US" sz="3600" b="1"/>
              <a:t>power region</a:t>
            </a:r>
          </a:p>
          <a:p>
            <a:r>
              <a:rPr lang="en-US" sz="3600" b="1" smtClean="0">
                <a:solidFill>
                  <a:schemeClr val="bg1">
                    <a:lumMod val="50000"/>
                  </a:schemeClr>
                </a:solidFill>
              </a:rPr>
              <a:t>	</a:t>
            </a:r>
            <a:r>
              <a:rPr lang="en-US" sz="3600" b="1"/>
              <a:t>power management cell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600" b="1" smtClean="0">
                <a:solidFill>
                  <a:schemeClr val="bg1">
                    <a:lumMod val="50000"/>
                  </a:schemeClr>
                </a:solidFill>
              </a:rPr>
              <a:t>Low power 3: design rule check</a:t>
            </a:r>
            <a:endParaRPr lang="en-US" sz="3600" b="1">
              <a:solidFill>
                <a:schemeClr val="bg1">
                  <a:lumMod val="50000"/>
                </a:schemeClr>
              </a:solidFill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600" b="1" smtClean="0">
                <a:solidFill>
                  <a:schemeClr val="bg1">
                    <a:lumMod val="50000"/>
                  </a:schemeClr>
                </a:solidFill>
              </a:rPr>
              <a:t>UPF support</a:t>
            </a:r>
            <a:endParaRPr lang="en-US" sz="3600" b="1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509540" y="290946"/>
            <a:ext cx="2603341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b="1" smtClean="0"/>
              <a:t>Agenda</a:t>
            </a:r>
            <a:endParaRPr lang="en-US" sz="6000" b="1"/>
          </a:p>
        </p:txBody>
      </p:sp>
    </p:spTree>
    <p:extLst>
      <p:ext uri="{BB962C8B-B14F-4D97-AF65-F5344CB8AC3E}">
        <p14:creationId xmlns:p14="http://schemas.microsoft.com/office/powerpoint/2010/main" val="35963890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35527" y="221673"/>
            <a:ext cx="11226471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smtClean="0"/>
              <a:t>Low power physical implementation : floorplan</a:t>
            </a:r>
            <a:endParaRPr lang="en-US" sz="4400" b="1"/>
          </a:p>
        </p:txBody>
      </p:sp>
      <p:sp>
        <p:nvSpPr>
          <p:cNvPr id="3" name="矩形 2"/>
          <p:cNvSpPr/>
          <p:nvPr/>
        </p:nvSpPr>
        <p:spPr>
          <a:xfrm>
            <a:off x="235527" y="1661958"/>
            <a:ext cx="9712037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smtClean="0"/>
              <a:t>There are three floorplan methods: (See </a:t>
            </a:r>
            <a:r>
              <a:rPr lang="en-US" sz="2400" b="1" u="sng" smtClean="0">
                <a:solidFill>
                  <a:srgbClr val="FF0000"/>
                </a:solidFill>
              </a:rPr>
              <a:t>lab 2</a:t>
            </a:r>
            <a:r>
              <a:rPr lang="en-US" sz="2400" b="1" smtClean="0"/>
              <a:t> for details.)</a:t>
            </a:r>
          </a:p>
          <a:p>
            <a:pPr lvl="1"/>
            <a:r>
              <a:rPr lang="en-US" sz="2000" b="1" smtClean="0">
                <a:solidFill>
                  <a:srgbClr val="00B050"/>
                </a:solidFill>
              </a:rPr>
              <a:t>set_cell_boundary</a:t>
            </a:r>
          </a:p>
          <a:p>
            <a:pPr lvl="2"/>
            <a:r>
              <a:rPr lang="en-US" sz="2000" smtClean="0"/>
              <a:t>Physical region for </a:t>
            </a:r>
            <a:r>
              <a:rPr lang="en-US" sz="2000" b="1" smtClean="0"/>
              <a:t>one</a:t>
            </a:r>
            <a:r>
              <a:rPr lang="en-US" sz="2000" smtClean="0"/>
              <a:t> module instance</a:t>
            </a:r>
          </a:p>
          <a:p>
            <a:pPr lvl="2"/>
            <a:r>
              <a:rPr lang="en-US" sz="2000" smtClean="0"/>
              <a:t>Can be made into a partition (sub-project)</a:t>
            </a:r>
          </a:p>
          <a:p>
            <a:pPr lvl="1"/>
            <a:r>
              <a:rPr lang="en-US" sz="2000" b="1">
                <a:solidFill>
                  <a:srgbClr val="00B050"/>
                </a:solidFill>
              </a:rPr>
              <a:t>set_place_group</a:t>
            </a:r>
          </a:p>
          <a:p>
            <a:pPr lvl="2"/>
            <a:r>
              <a:rPr lang="en-US" sz="2000" smtClean="0"/>
              <a:t>Physical region for </a:t>
            </a:r>
            <a:r>
              <a:rPr lang="en-US" sz="2000" b="1"/>
              <a:t>multiple</a:t>
            </a:r>
            <a:r>
              <a:rPr lang="en-US" sz="2000" smtClean="0"/>
              <a:t> module instance</a:t>
            </a:r>
          </a:p>
          <a:p>
            <a:pPr lvl="1"/>
            <a:r>
              <a:rPr lang="en-US" sz="2000" b="1">
                <a:solidFill>
                  <a:srgbClr val="00B050"/>
                </a:solidFill>
              </a:rPr>
              <a:t>add_island </a:t>
            </a:r>
            <a:endParaRPr lang="en-US" sz="2000" b="1" smtClean="0">
              <a:solidFill>
                <a:srgbClr val="00B050"/>
              </a:solidFill>
            </a:endParaRPr>
          </a:p>
          <a:p>
            <a:pPr lvl="1"/>
            <a:r>
              <a:rPr lang="en-US" sz="2000"/>
              <a:t>	</a:t>
            </a:r>
            <a:r>
              <a:rPr lang="en-US" sz="2000" smtClean="0"/>
              <a:t>For </a:t>
            </a:r>
            <a:r>
              <a:rPr lang="en-US" sz="2000" b="1"/>
              <a:t>always-on</a:t>
            </a:r>
            <a:r>
              <a:rPr lang="en-US" sz="2000"/>
              <a:t> </a:t>
            </a:r>
            <a:r>
              <a:rPr lang="en-US" sz="2000" smtClean="0"/>
              <a:t>purposes</a:t>
            </a:r>
            <a:endParaRPr lang="en-US" sz="2000"/>
          </a:p>
          <a:p>
            <a:pPr lvl="2"/>
            <a:r>
              <a:rPr lang="en-US" sz="2000" smtClean="0"/>
              <a:t>Restrictions can be placed by cell type </a:t>
            </a:r>
          </a:p>
          <a:p>
            <a:pPr lvl="3"/>
            <a:r>
              <a:rPr lang="en-US" sz="2000" smtClean="0"/>
              <a:t>Level shifters</a:t>
            </a:r>
          </a:p>
          <a:p>
            <a:pPr lvl="3"/>
            <a:r>
              <a:rPr lang="en-US" sz="2000" smtClean="0"/>
              <a:t>Isolation cells</a:t>
            </a:r>
          </a:p>
          <a:p>
            <a:pPr lvl="3"/>
            <a:r>
              <a:rPr lang="en-US" sz="2000" smtClean="0"/>
              <a:t>Top level always on buffering</a:t>
            </a:r>
          </a:p>
          <a:p>
            <a:pPr lvl="2"/>
            <a:r>
              <a:rPr lang="en-US" sz="2000" smtClean="0"/>
              <a:t>Associated with </a:t>
            </a:r>
            <a:r>
              <a:rPr lang="en-US" sz="2000" b="1"/>
              <a:t>power</a:t>
            </a:r>
            <a:r>
              <a:rPr lang="en-US" sz="2000" smtClean="0"/>
              <a:t> </a:t>
            </a:r>
            <a:r>
              <a:rPr lang="en-US" sz="2000" b="1"/>
              <a:t>d</a:t>
            </a:r>
            <a:r>
              <a:rPr lang="en-US" sz="2000" b="1" smtClean="0"/>
              <a:t>omain</a:t>
            </a:r>
            <a:endParaRPr lang="en-US" sz="2000"/>
          </a:p>
        </p:txBody>
      </p:sp>
      <p:sp>
        <p:nvSpPr>
          <p:cNvPr id="4" name="文本框 3"/>
          <p:cNvSpPr txBox="1"/>
          <p:nvPr/>
        </p:nvSpPr>
        <p:spPr>
          <a:xfrm>
            <a:off x="235527" y="1137414"/>
            <a:ext cx="1081783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smtClean="0"/>
              <a:t>Power domain cells will be placed in a physical region. (Placement engine handle it)</a:t>
            </a:r>
            <a:endParaRPr lang="en-US" sz="2400" b="1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11323" y="3282826"/>
            <a:ext cx="4072481" cy="3395766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235527" y="5683413"/>
            <a:ext cx="715224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/>
              <a:t>These regions are </a:t>
            </a:r>
            <a:r>
              <a:rPr lang="en-US" sz="2400" b="1" u="sng">
                <a:solidFill>
                  <a:srgbClr val="FF0000"/>
                </a:solidFill>
              </a:rPr>
              <a:t>exclusive regions</a:t>
            </a:r>
          </a:p>
          <a:p>
            <a:r>
              <a:rPr lang="en-US" sz="2400" b="1"/>
              <a:t>(e.g. spu cells can NOT place into exu </a:t>
            </a:r>
            <a:r>
              <a:rPr lang="en-US" sz="2400" b="1" smtClean="0"/>
              <a:t>region,</a:t>
            </a:r>
          </a:p>
          <a:p>
            <a:r>
              <a:rPr lang="en-US" sz="2400" b="1"/>
              <a:t> </a:t>
            </a:r>
            <a:r>
              <a:rPr lang="en-US" sz="2400" b="1" smtClean="0"/>
              <a:t>        exu cells can NOT place outside exu region)</a:t>
            </a:r>
            <a:endParaRPr lang="en-US" sz="2400" b="1"/>
          </a:p>
        </p:txBody>
      </p:sp>
    </p:spTree>
    <p:extLst>
      <p:ext uri="{BB962C8B-B14F-4D97-AF65-F5344CB8AC3E}">
        <p14:creationId xmlns:p14="http://schemas.microsoft.com/office/powerpoint/2010/main" val="240652692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2703727" y="2590801"/>
            <a:ext cx="5525873" cy="401781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文本框 2"/>
          <p:cNvSpPr txBox="1"/>
          <p:nvPr/>
        </p:nvSpPr>
        <p:spPr>
          <a:xfrm>
            <a:off x="346364" y="277090"/>
            <a:ext cx="495834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smtClean="0"/>
              <a:t>Why alway-on island? </a:t>
            </a:r>
            <a:endParaRPr lang="en-US" sz="4000" b="1"/>
          </a:p>
        </p:txBody>
      </p:sp>
      <p:sp>
        <p:nvSpPr>
          <p:cNvPr id="4" name="矩形 3"/>
          <p:cNvSpPr/>
          <p:nvPr/>
        </p:nvSpPr>
        <p:spPr>
          <a:xfrm>
            <a:off x="334601" y="3491346"/>
            <a:ext cx="2355272" cy="3117273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smtClean="0"/>
              <a:t>Always-on</a:t>
            </a:r>
          </a:p>
          <a:p>
            <a:pPr algn="ctr"/>
            <a:r>
              <a:rPr lang="en-US" sz="3600" b="1" smtClean="0"/>
              <a:t>Power region</a:t>
            </a:r>
            <a:endParaRPr lang="en-US" sz="3600" b="1"/>
          </a:p>
        </p:txBody>
      </p:sp>
      <p:sp>
        <p:nvSpPr>
          <p:cNvPr id="5" name="矩形 4"/>
          <p:cNvSpPr/>
          <p:nvPr/>
        </p:nvSpPr>
        <p:spPr>
          <a:xfrm>
            <a:off x="8229601" y="3491346"/>
            <a:ext cx="2355272" cy="3117273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/>
              <a:t>Always-on</a:t>
            </a:r>
          </a:p>
          <a:p>
            <a:pPr algn="ctr"/>
            <a:r>
              <a:rPr lang="en-US" sz="3600" b="1"/>
              <a:t>Power </a:t>
            </a:r>
            <a:r>
              <a:rPr lang="en-US" sz="3600" b="1" smtClean="0"/>
              <a:t>region</a:t>
            </a:r>
            <a:endParaRPr lang="en-US" sz="3600" b="1"/>
          </a:p>
        </p:txBody>
      </p:sp>
      <p:sp>
        <p:nvSpPr>
          <p:cNvPr id="6" name="文本框 5"/>
          <p:cNvSpPr txBox="1"/>
          <p:nvPr/>
        </p:nvSpPr>
        <p:spPr>
          <a:xfrm>
            <a:off x="3360234" y="2590801"/>
            <a:ext cx="388895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smtClean="0">
                <a:solidFill>
                  <a:schemeClr val="bg1"/>
                </a:solidFill>
              </a:rPr>
              <a:t>Shut-down power region</a:t>
            </a:r>
            <a:endParaRPr lang="en-US" sz="2800" b="1">
              <a:solidFill>
                <a:schemeClr val="bg1"/>
              </a:solidFill>
            </a:endParaRPr>
          </a:p>
        </p:txBody>
      </p:sp>
      <p:sp>
        <p:nvSpPr>
          <p:cNvPr id="8" name="等腰三角形 7"/>
          <p:cNvSpPr/>
          <p:nvPr/>
        </p:nvSpPr>
        <p:spPr>
          <a:xfrm rot="5400000">
            <a:off x="1893234" y="3726875"/>
            <a:ext cx="487001" cy="457200"/>
          </a:xfrm>
          <a:prstGeom prst="triangl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等腰三角形 8"/>
          <p:cNvSpPr/>
          <p:nvPr/>
        </p:nvSpPr>
        <p:spPr>
          <a:xfrm rot="5400000">
            <a:off x="8480029" y="3726875"/>
            <a:ext cx="487001" cy="457200"/>
          </a:xfrm>
          <a:prstGeom prst="triangl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直接连接符 10"/>
          <p:cNvCxnSpPr>
            <a:stCxn id="8" idx="0"/>
            <a:endCxn id="9" idx="3"/>
          </p:cNvCxnSpPr>
          <p:nvPr/>
        </p:nvCxnSpPr>
        <p:spPr>
          <a:xfrm>
            <a:off x="2365335" y="3955476"/>
            <a:ext cx="6129595" cy="0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文本框 11"/>
          <p:cNvSpPr txBox="1"/>
          <p:nvPr/>
        </p:nvSpPr>
        <p:spPr>
          <a:xfrm>
            <a:off x="3675388" y="3609948"/>
            <a:ext cx="35802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smtClean="0">
                <a:solidFill>
                  <a:srgbClr val="C00000"/>
                </a:solidFill>
              </a:rPr>
              <a:t>Too long signal net, timing violation</a:t>
            </a:r>
            <a:endParaRPr lang="en-US" b="1">
              <a:solidFill>
                <a:srgbClr val="C00000"/>
              </a:solidFill>
            </a:endParaRPr>
          </a:p>
        </p:txBody>
      </p:sp>
      <p:sp>
        <p:nvSpPr>
          <p:cNvPr id="13" name="等腰三角形 12"/>
          <p:cNvSpPr/>
          <p:nvPr/>
        </p:nvSpPr>
        <p:spPr>
          <a:xfrm rot="5400000">
            <a:off x="1893234" y="6043629"/>
            <a:ext cx="487001" cy="457200"/>
          </a:xfrm>
          <a:prstGeom prst="triangl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等腰三角形 13"/>
          <p:cNvSpPr/>
          <p:nvPr/>
        </p:nvSpPr>
        <p:spPr>
          <a:xfrm rot="5400000">
            <a:off x="8480029" y="6043629"/>
            <a:ext cx="487001" cy="457200"/>
          </a:xfrm>
          <a:prstGeom prst="triangl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矩形 16"/>
          <p:cNvSpPr/>
          <p:nvPr/>
        </p:nvSpPr>
        <p:spPr>
          <a:xfrm>
            <a:off x="4598859" y="5015345"/>
            <a:ext cx="1662544" cy="1593274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smtClean="0"/>
              <a:t>island</a:t>
            </a:r>
            <a:endParaRPr lang="en-US" sz="3600" b="1"/>
          </a:p>
        </p:txBody>
      </p:sp>
      <p:sp>
        <p:nvSpPr>
          <p:cNvPr id="19" name="等腰三角形 18"/>
          <p:cNvSpPr/>
          <p:nvPr/>
        </p:nvSpPr>
        <p:spPr>
          <a:xfrm rot="5400000">
            <a:off x="5186631" y="6043630"/>
            <a:ext cx="487001" cy="457200"/>
          </a:xfrm>
          <a:prstGeom prst="triangl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" name="直接连接符 14"/>
          <p:cNvCxnSpPr>
            <a:stCxn id="13" idx="0"/>
            <a:endCxn id="14" idx="3"/>
          </p:cNvCxnSpPr>
          <p:nvPr/>
        </p:nvCxnSpPr>
        <p:spPr>
          <a:xfrm>
            <a:off x="2365335" y="6272230"/>
            <a:ext cx="6129595" cy="0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文本框 19"/>
          <p:cNvSpPr txBox="1"/>
          <p:nvPr/>
        </p:nvSpPr>
        <p:spPr>
          <a:xfrm>
            <a:off x="2955201" y="5628269"/>
            <a:ext cx="139717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smtClean="0">
                <a:solidFill>
                  <a:srgbClr val="C00000"/>
                </a:solidFill>
              </a:rPr>
              <a:t>Reduced </a:t>
            </a:r>
          </a:p>
          <a:p>
            <a:r>
              <a:rPr lang="en-US" b="1" smtClean="0">
                <a:solidFill>
                  <a:srgbClr val="C00000"/>
                </a:solidFill>
              </a:rPr>
              <a:t>Timing delay</a:t>
            </a:r>
            <a:endParaRPr lang="en-US" b="1">
              <a:solidFill>
                <a:srgbClr val="C00000"/>
              </a:solidFill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6862186" y="4165295"/>
            <a:ext cx="517448" cy="826807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smtClean="0"/>
              <a:t>ff</a:t>
            </a:r>
            <a:endParaRPr lang="en-US" sz="3600" b="1"/>
          </a:p>
        </p:txBody>
      </p:sp>
      <p:sp>
        <p:nvSpPr>
          <p:cNvPr id="23" name="文本框 22"/>
          <p:cNvSpPr txBox="1"/>
          <p:nvPr/>
        </p:nvSpPr>
        <p:spPr>
          <a:xfrm>
            <a:off x="346364" y="1115852"/>
            <a:ext cx="420910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For feedthrough buffing</a:t>
            </a:r>
          </a:p>
          <a:p>
            <a:r>
              <a:rPr lang="en-US" smtClean="0"/>
              <a:t>For retention registers in shut-down region</a:t>
            </a:r>
          </a:p>
          <a:p>
            <a:r>
              <a:rPr lang="en-US" smtClean="0"/>
              <a:t>For level-shifter, isolation cell placement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107251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60217" y="374072"/>
            <a:ext cx="9923166" cy="51398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smtClean="0"/>
              <a:t>Task 2:</a:t>
            </a:r>
          </a:p>
          <a:p>
            <a:endParaRPr lang="en-US" sz="2400"/>
          </a:p>
          <a:p>
            <a:r>
              <a:rPr lang="en-US" sz="2400" smtClean="0"/>
              <a:t>Go to visit training lab 2, then create regression case to replace GUI procedure</a:t>
            </a:r>
          </a:p>
          <a:p>
            <a:pPr lvl="1"/>
            <a:r>
              <a:rPr lang="en-US" sz="2400"/>
              <a:t>	</a:t>
            </a:r>
            <a:r>
              <a:rPr lang="en-US" sz="2000" b="1" smtClean="0">
                <a:solidFill>
                  <a:srgbClr val="00B050"/>
                </a:solidFill>
              </a:rPr>
              <a:t>set_cell_boundary</a:t>
            </a:r>
          </a:p>
          <a:p>
            <a:pPr lvl="1"/>
            <a:r>
              <a:rPr lang="en-US" sz="2000" b="1" smtClean="0">
                <a:solidFill>
                  <a:srgbClr val="00B050"/>
                </a:solidFill>
              </a:rPr>
              <a:t>	set_place_group</a:t>
            </a:r>
          </a:p>
          <a:p>
            <a:pPr lvl="1"/>
            <a:r>
              <a:rPr lang="en-US" sz="2000" b="1" smtClean="0">
                <a:solidFill>
                  <a:srgbClr val="00B050"/>
                </a:solidFill>
              </a:rPr>
              <a:t>	add_island </a:t>
            </a:r>
          </a:p>
          <a:p>
            <a:endParaRPr lang="en-US" sz="2400"/>
          </a:p>
          <a:p>
            <a:r>
              <a:rPr lang="en-US" sz="2400" smtClean="0"/>
              <a:t>Futrher task:</a:t>
            </a:r>
          </a:p>
          <a:p>
            <a:r>
              <a:rPr lang="en-US" sz="2400"/>
              <a:t>	</a:t>
            </a:r>
            <a:r>
              <a:rPr lang="en-US" sz="2400" smtClean="0"/>
              <a:t>Test different geometory.</a:t>
            </a:r>
          </a:p>
          <a:p>
            <a:r>
              <a:rPr lang="en-US" sz="2400"/>
              <a:t>	</a:t>
            </a:r>
            <a:r>
              <a:rPr lang="en-US" sz="2400" smtClean="0"/>
              <a:t>Can we create AO region inside another region?</a:t>
            </a:r>
          </a:p>
          <a:p>
            <a:r>
              <a:rPr lang="en-US" sz="2400"/>
              <a:t>	</a:t>
            </a:r>
            <a:r>
              <a:rPr lang="en-US" sz="2400" smtClean="0"/>
              <a:t>If two regions overlapped, what will happen?</a:t>
            </a:r>
          </a:p>
          <a:p>
            <a:r>
              <a:rPr lang="en-US" sz="2400"/>
              <a:t>	</a:t>
            </a:r>
            <a:r>
              <a:rPr lang="en-US" sz="2400" smtClean="0"/>
              <a:t>Can placer violate region constraint?</a:t>
            </a:r>
          </a:p>
          <a:p>
            <a:r>
              <a:rPr lang="en-US" sz="2400"/>
              <a:t>	</a:t>
            </a:r>
            <a:r>
              <a:rPr lang="en-US" sz="2400" smtClean="0"/>
              <a:t>(place_cell)</a:t>
            </a:r>
          </a:p>
          <a:p>
            <a:r>
              <a:rPr lang="en-US" sz="2400"/>
              <a:t>	</a:t>
            </a:r>
            <a:r>
              <a:rPr lang="en-US" sz="2400" smtClean="0"/>
              <a:t>For one power domain, can we create two islands?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11323" y="3282826"/>
            <a:ext cx="4072481" cy="33957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006585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等腰三角形 18"/>
          <p:cNvSpPr/>
          <p:nvPr/>
        </p:nvSpPr>
        <p:spPr>
          <a:xfrm rot="5400000">
            <a:off x="1730532" y="2967249"/>
            <a:ext cx="544741" cy="391432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等腰三角形 19"/>
          <p:cNvSpPr/>
          <p:nvPr/>
        </p:nvSpPr>
        <p:spPr>
          <a:xfrm rot="5400000">
            <a:off x="2855498" y="2967379"/>
            <a:ext cx="544741" cy="391432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直接连接符 20"/>
          <p:cNvCxnSpPr>
            <a:endCxn id="20" idx="1"/>
          </p:cNvCxnSpPr>
          <p:nvPr/>
        </p:nvCxnSpPr>
        <p:spPr>
          <a:xfrm>
            <a:off x="3121490" y="2757055"/>
            <a:ext cx="6379" cy="269855"/>
          </a:xfrm>
          <a:prstGeom prst="line">
            <a:avLst/>
          </a:prstGeom>
          <a:solidFill>
            <a:srgbClr val="00B050">
              <a:alpha val="17000"/>
            </a:srgbClr>
          </a:solidFill>
          <a:ln w="2857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22" name="直接连接符 21"/>
          <p:cNvCxnSpPr/>
          <p:nvPr/>
        </p:nvCxnSpPr>
        <p:spPr>
          <a:xfrm flipH="1">
            <a:off x="2002903" y="2763952"/>
            <a:ext cx="6044" cy="272632"/>
          </a:xfrm>
          <a:prstGeom prst="line">
            <a:avLst/>
          </a:prstGeom>
          <a:solidFill>
            <a:srgbClr val="00B050">
              <a:alpha val="17000"/>
            </a:srgbClr>
          </a:solidFill>
          <a:ln w="2857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23" name="直接连接符 22"/>
          <p:cNvCxnSpPr>
            <a:stCxn id="19" idx="0"/>
            <a:endCxn id="20" idx="3"/>
          </p:cNvCxnSpPr>
          <p:nvPr/>
        </p:nvCxnSpPr>
        <p:spPr>
          <a:xfrm>
            <a:off x="2198619" y="3162966"/>
            <a:ext cx="733534" cy="13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平行四边形 58"/>
          <p:cNvSpPr/>
          <p:nvPr/>
        </p:nvSpPr>
        <p:spPr>
          <a:xfrm>
            <a:off x="931957" y="2045855"/>
            <a:ext cx="3894667" cy="1049866"/>
          </a:xfrm>
          <a:prstGeom prst="parallelogram">
            <a:avLst>
              <a:gd name="adj" fmla="val 118548"/>
            </a:avLst>
          </a:prstGeom>
          <a:solidFill>
            <a:schemeClr val="accent2">
              <a:lumMod val="20000"/>
              <a:lumOff val="80000"/>
              <a:alpha val="63000"/>
            </a:schemeClr>
          </a:solidFill>
          <a:ln w="762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文本框 1"/>
          <p:cNvSpPr txBox="1"/>
          <p:nvPr/>
        </p:nvSpPr>
        <p:spPr>
          <a:xfrm>
            <a:off x="235527" y="221673"/>
            <a:ext cx="11492826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smtClean="0"/>
              <a:t>Low power physical implementation : power net</a:t>
            </a:r>
            <a:endParaRPr lang="en-US" sz="4400" b="1"/>
          </a:p>
        </p:txBody>
      </p:sp>
      <p:sp>
        <p:nvSpPr>
          <p:cNvPr id="10" name="平行四边形 9"/>
          <p:cNvSpPr/>
          <p:nvPr/>
        </p:nvSpPr>
        <p:spPr>
          <a:xfrm>
            <a:off x="779557" y="1893455"/>
            <a:ext cx="3894667" cy="1049866"/>
          </a:xfrm>
          <a:prstGeom prst="parallelogram">
            <a:avLst>
              <a:gd name="adj" fmla="val 118548"/>
            </a:avLst>
          </a:prstGeom>
          <a:solidFill>
            <a:schemeClr val="accent1">
              <a:alpha val="63000"/>
            </a:schemeClr>
          </a:solidFill>
          <a:ln w="762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直接连接符 10"/>
          <p:cNvCxnSpPr>
            <a:endCxn id="44" idx="3"/>
          </p:cNvCxnSpPr>
          <p:nvPr/>
        </p:nvCxnSpPr>
        <p:spPr>
          <a:xfrm flipH="1" flipV="1">
            <a:off x="779557" y="1584601"/>
            <a:ext cx="1066802" cy="461253"/>
          </a:xfrm>
          <a:prstGeom prst="line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14" name="直接连接符 13"/>
          <p:cNvCxnSpPr>
            <a:endCxn id="59" idx="2"/>
          </p:cNvCxnSpPr>
          <p:nvPr/>
        </p:nvCxnSpPr>
        <p:spPr>
          <a:xfrm flipH="1">
            <a:off x="4204326" y="1648691"/>
            <a:ext cx="1318767" cy="922097"/>
          </a:xfrm>
          <a:prstGeom prst="line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pic>
        <p:nvPicPr>
          <p:cNvPr id="38" name="图片 3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30803" y="941693"/>
            <a:ext cx="5229351" cy="3557540"/>
          </a:xfrm>
          <a:prstGeom prst="rect">
            <a:avLst/>
          </a:prstGeom>
        </p:spPr>
      </p:pic>
      <p:sp>
        <p:nvSpPr>
          <p:cNvPr id="42" name="矩形 41"/>
          <p:cNvSpPr/>
          <p:nvPr/>
        </p:nvSpPr>
        <p:spPr>
          <a:xfrm>
            <a:off x="4106555" y="6488668"/>
            <a:ext cx="804553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mtClean="0"/>
              <a:t>* Check /home/stor19d2p1/jchen2</a:t>
            </a:r>
            <a:r>
              <a:rPr lang="en-US" altLang="zh-CN" smtClean="0"/>
              <a:t>/QA_designs_v2/ARM_tiny_case/tiny_arm_pg.tcl</a:t>
            </a:r>
            <a:endParaRPr lang="en-US"/>
          </a:p>
        </p:txBody>
      </p:sp>
      <p:sp>
        <p:nvSpPr>
          <p:cNvPr id="44" name="五边形 43"/>
          <p:cNvSpPr/>
          <p:nvPr/>
        </p:nvSpPr>
        <p:spPr>
          <a:xfrm>
            <a:off x="407023" y="1520511"/>
            <a:ext cx="372534" cy="128180"/>
          </a:xfrm>
          <a:prstGeom prst="homePlat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文本框 44"/>
          <p:cNvSpPr txBox="1"/>
          <p:nvPr/>
        </p:nvSpPr>
        <p:spPr>
          <a:xfrm>
            <a:off x="235527" y="1219200"/>
            <a:ext cx="6126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smtClean="0"/>
              <a:t>VDD</a:t>
            </a:r>
            <a:endParaRPr lang="en-US" b="1"/>
          </a:p>
        </p:txBody>
      </p:sp>
      <p:sp>
        <p:nvSpPr>
          <p:cNvPr id="46" name="五边形 45"/>
          <p:cNvSpPr/>
          <p:nvPr/>
        </p:nvSpPr>
        <p:spPr>
          <a:xfrm>
            <a:off x="5157453" y="1520511"/>
            <a:ext cx="372534" cy="128180"/>
          </a:xfrm>
          <a:prstGeom prst="homePlat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文本框 46"/>
          <p:cNvSpPr txBox="1"/>
          <p:nvPr/>
        </p:nvSpPr>
        <p:spPr>
          <a:xfrm>
            <a:off x="4985957" y="1219200"/>
            <a:ext cx="5371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smtClean="0"/>
              <a:t>VSS</a:t>
            </a:r>
            <a:endParaRPr lang="en-US" b="1"/>
          </a:p>
        </p:txBody>
      </p:sp>
      <p:sp>
        <p:nvSpPr>
          <p:cNvPr id="48" name="矩形 47"/>
          <p:cNvSpPr/>
          <p:nvPr/>
        </p:nvSpPr>
        <p:spPr>
          <a:xfrm>
            <a:off x="211345" y="3582392"/>
            <a:ext cx="685800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smtClean="0"/>
              <a:t>Suppose power port is created (in previous </a:t>
            </a:r>
            <a:r>
              <a:rPr lang="en-US" b="1" smtClean="0">
                <a:solidFill>
                  <a:srgbClr val="00B050"/>
                </a:solidFill>
              </a:rPr>
              <a:t>create_supply_port</a:t>
            </a:r>
            <a:r>
              <a:rPr lang="en-US" b="1" smtClean="0"/>
              <a:t>)</a:t>
            </a:r>
          </a:p>
          <a:p>
            <a:r>
              <a:rPr lang="en-US" b="1" smtClean="0"/>
              <a:t>Suppose power net is defined (in previous </a:t>
            </a:r>
            <a:r>
              <a:rPr lang="en-US" b="1" smtClean="0">
                <a:solidFill>
                  <a:srgbClr val="00B050"/>
                </a:solidFill>
              </a:rPr>
              <a:t>create_supply_net</a:t>
            </a:r>
            <a:r>
              <a:rPr lang="en-US" b="1" smtClean="0"/>
              <a:t>)</a:t>
            </a:r>
          </a:p>
          <a:p>
            <a:endParaRPr lang="en-US" b="1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smtClean="0"/>
              <a:t>Assign physical location of supply port (</a:t>
            </a:r>
            <a:r>
              <a:rPr lang="en-US" b="1" u="sng" smtClean="0">
                <a:solidFill>
                  <a:schemeClr val="bg2">
                    <a:lumMod val="50000"/>
                  </a:schemeClr>
                </a:solidFill>
              </a:rPr>
              <a:t>pad, bump location</a:t>
            </a:r>
            <a:r>
              <a:rPr lang="en-US" b="1" smtClean="0"/>
              <a:t>):</a:t>
            </a:r>
          </a:p>
          <a:p>
            <a:r>
              <a:rPr lang="en-US" b="1" smtClean="0">
                <a:solidFill>
                  <a:srgbClr val="00B050"/>
                </a:solidFill>
              </a:rPr>
              <a:t>	add_supply_locations</a:t>
            </a:r>
            <a:r>
              <a:rPr lang="en-US" smtClean="0"/>
              <a:t> -net VDD -metal 6 "14.54 22.53"</a:t>
            </a:r>
          </a:p>
          <a:p>
            <a:r>
              <a:rPr lang="en-US" b="1" smtClean="0">
                <a:solidFill>
                  <a:srgbClr val="00B050"/>
                </a:solidFill>
              </a:rPr>
              <a:t>	add_supply_locations</a:t>
            </a:r>
            <a:r>
              <a:rPr lang="en-US" smtClean="0"/>
              <a:t> -net VSS -metal 6 "24.188 25.03"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u="sng" smtClean="0">
                <a:solidFill>
                  <a:srgbClr val="0070C0"/>
                </a:solidFill>
              </a:rPr>
              <a:t>Logically</a:t>
            </a:r>
            <a:r>
              <a:rPr lang="en-US" b="1" smtClean="0">
                <a:solidFill>
                  <a:srgbClr val="0070C0"/>
                </a:solidFill>
              </a:rPr>
              <a:t> connect </a:t>
            </a:r>
            <a:r>
              <a:rPr lang="en-US" b="1" smtClean="0"/>
              <a:t>net with port:</a:t>
            </a:r>
            <a:endParaRPr lang="en-US" b="1"/>
          </a:p>
          <a:p>
            <a:r>
              <a:rPr lang="en-US" smtClean="0"/>
              <a:t>	</a:t>
            </a:r>
            <a:r>
              <a:rPr lang="en-US" b="1">
                <a:solidFill>
                  <a:srgbClr val="00B050"/>
                </a:solidFill>
              </a:rPr>
              <a:t>connect_global_net</a:t>
            </a:r>
            <a:r>
              <a:rPr lang="en-US" smtClean="0"/>
              <a:t>  VDD  -usage  power -pin_pattern VDD</a:t>
            </a:r>
          </a:p>
          <a:p>
            <a:r>
              <a:rPr lang="en-US" smtClean="0"/>
              <a:t>	</a:t>
            </a:r>
            <a:r>
              <a:rPr lang="en-US" b="1">
                <a:solidFill>
                  <a:srgbClr val="00B050"/>
                </a:solidFill>
              </a:rPr>
              <a:t>connect_global_net</a:t>
            </a:r>
            <a:r>
              <a:rPr lang="en-US" smtClean="0"/>
              <a:t>  VSS  -usage ground -pin_pattern VSS</a:t>
            </a:r>
          </a:p>
          <a:p>
            <a:r>
              <a:rPr lang="en-US" smtClean="0"/>
              <a:t>	</a:t>
            </a:r>
            <a:r>
              <a:rPr lang="en-US" b="1">
                <a:solidFill>
                  <a:srgbClr val="00B050"/>
                </a:solidFill>
              </a:rPr>
              <a:t>tie_constant_pins</a:t>
            </a:r>
            <a:r>
              <a:rPr lang="en-US" smtClean="0"/>
              <a:t> -logic_0 VSS -logic_1 VDD </a:t>
            </a:r>
            <a:endParaRPr lang="en-US"/>
          </a:p>
        </p:txBody>
      </p:sp>
      <p:cxnSp>
        <p:nvCxnSpPr>
          <p:cNvPr id="51" name="直接连接符 50"/>
          <p:cNvCxnSpPr/>
          <p:nvPr/>
        </p:nvCxnSpPr>
        <p:spPr>
          <a:xfrm flipH="1" flipV="1">
            <a:off x="779557" y="1584601"/>
            <a:ext cx="1785829" cy="434285"/>
          </a:xfrm>
          <a:prstGeom prst="line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54" name="直接连接符 53"/>
          <p:cNvCxnSpPr>
            <a:endCxn id="44" idx="3"/>
          </p:cNvCxnSpPr>
          <p:nvPr/>
        </p:nvCxnSpPr>
        <p:spPr>
          <a:xfrm flipH="1" flipV="1">
            <a:off x="779557" y="1584601"/>
            <a:ext cx="863602" cy="1382610"/>
          </a:xfrm>
          <a:prstGeom prst="line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57" name="直接连接符 56"/>
          <p:cNvCxnSpPr>
            <a:stCxn id="46" idx="1"/>
          </p:cNvCxnSpPr>
          <p:nvPr/>
        </p:nvCxnSpPr>
        <p:spPr>
          <a:xfrm flipH="1">
            <a:off x="3611731" y="1584601"/>
            <a:ext cx="1545722" cy="519306"/>
          </a:xfrm>
          <a:prstGeom prst="line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61" name="圆角矩形 60"/>
          <p:cNvSpPr/>
          <p:nvPr/>
        </p:nvSpPr>
        <p:spPr>
          <a:xfrm>
            <a:off x="2565386" y="1893455"/>
            <a:ext cx="161504" cy="210452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圆角矩形 61"/>
          <p:cNvSpPr/>
          <p:nvPr/>
        </p:nvSpPr>
        <p:spPr>
          <a:xfrm>
            <a:off x="1742279" y="1935076"/>
            <a:ext cx="161504" cy="210452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圆角矩形 62"/>
          <p:cNvSpPr/>
          <p:nvPr/>
        </p:nvSpPr>
        <p:spPr>
          <a:xfrm>
            <a:off x="1591322" y="2813666"/>
            <a:ext cx="161504" cy="210452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圆角矩形 63"/>
          <p:cNvSpPr/>
          <p:nvPr/>
        </p:nvSpPr>
        <p:spPr>
          <a:xfrm>
            <a:off x="3559593" y="1998681"/>
            <a:ext cx="161504" cy="210452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圆角矩形 64"/>
          <p:cNvSpPr/>
          <p:nvPr/>
        </p:nvSpPr>
        <p:spPr>
          <a:xfrm>
            <a:off x="4106555" y="2510011"/>
            <a:ext cx="161504" cy="210452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文本框 65"/>
          <p:cNvSpPr txBox="1"/>
          <p:nvPr/>
        </p:nvSpPr>
        <p:spPr>
          <a:xfrm>
            <a:off x="2542675" y="971934"/>
            <a:ext cx="20201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u="sng">
                <a:solidFill>
                  <a:schemeClr val="bg2">
                    <a:lumMod val="50000"/>
                  </a:schemeClr>
                </a:solidFill>
              </a:rPr>
              <a:t>Pad/bump location</a:t>
            </a:r>
          </a:p>
        </p:txBody>
      </p:sp>
      <p:cxnSp>
        <p:nvCxnSpPr>
          <p:cNvPr id="68" name="直接连接符 67"/>
          <p:cNvCxnSpPr>
            <a:stCxn id="66" idx="2"/>
            <a:endCxn id="10" idx="0"/>
          </p:cNvCxnSpPr>
          <p:nvPr/>
        </p:nvCxnSpPr>
        <p:spPr>
          <a:xfrm flipH="1">
            <a:off x="2726891" y="1341266"/>
            <a:ext cx="825868" cy="552189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直接连接符 68"/>
          <p:cNvCxnSpPr>
            <a:stCxn id="66" idx="2"/>
            <a:endCxn id="64" idx="0"/>
          </p:cNvCxnSpPr>
          <p:nvPr/>
        </p:nvCxnSpPr>
        <p:spPr>
          <a:xfrm>
            <a:off x="3552759" y="1341266"/>
            <a:ext cx="87586" cy="657415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1678812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0" name="直接连接符 39"/>
          <p:cNvCxnSpPr/>
          <p:nvPr/>
        </p:nvCxnSpPr>
        <p:spPr>
          <a:xfrm>
            <a:off x="512618" y="2763952"/>
            <a:ext cx="4314006" cy="0"/>
          </a:xfrm>
          <a:prstGeom prst="line">
            <a:avLst/>
          </a:prstGeom>
          <a:ln w="28575"/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19" name="等腰三角形 18"/>
          <p:cNvSpPr/>
          <p:nvPr/>
        </p:nvSpPr>
        <p:spPr>
          <a:xfrm rot="5400000">
            <a:off x="1730532" y="2967249"/>
            <a:ext cx="544741" cy="391432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等腰三角形 19"/>
          <p:cNvSpPr/>
          <p:nvPr/>
        </p:nvSpPr>
        <p:spPr>
          <a:xfrm rot="5400000">
            <a:off x="2855498" y="2967379"/>
            <a:ext cx="544741" cy="391432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直接连接符 20"/>
          <p:cNvCxnSpPr>
            <a:endCxn id="20" idx="1"/>
          </p:cNvCxnSpPr>
          <p:nvPr/>
        </p:nvCxnSpPr>
        <p:spPr>
          <a:xfrm>
            <a:off x="3121490" y="2757055"/>
            <a:ext cx="6379" cy="269855"/>
          </a:xfrm>
          <a:prstGeom prst="line">
            <a:avLst/>
          </a:prstGeom>
          <a:solidFill>
            <a:srgbClr val="00B050">
              <a:alpha val="17000"/>
            </a:srgbClr>
          </a:solidFill>
          <a:ln w="2857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22" name="直接连接符 21"/>
          <p:cNvCxnSpPr/>
          <p:nvPr/>
        </p:nvCxnSpPr>
        <p:spPr>
          <a:xfrm flipH="1">
            <a:off x="2002903" y="2763952"/>
            <a:ext cx="6044" cy="272632"/>
          </a:xfrm>
          <a:prstGeom prst="line">
            <a:avLst/>
          </a:prstGeom>
          <a:solidFill>
            <a:srgbClr val="00B050">
              <a:alpha val="17000"/>
            </a:srgbClr>
          </a:solidFill>
          <a:ln w="2857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23" name="直接连接符 22"/>
          <p:cNvCxnSpPr>
            <a:stCxn id="19" idx="0"/>
            <a:endCxn id="20" idx="3"/>
          </p:cNvCxnSpPr>
          <p:nvPr/>
        </p:nvCxnSpPr>
        <p:spPr>
          <a:xfrm>
            <a:off x="2198619" y="3162966"/>
            <a:ext cx="733534" cy="13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平行四边形 58"/>
          <p:cNvSpPr/>
          <p:nvPr/>
        </p:nvSpPr>
        <p:spPr>
          <a:xfrm>
            <a:off x="931957" y="2045855"/>
            <a:ext cx="3894667" cy="1049866"/>
          </a:xfrm>
          <a:prstGeom prst="parallelogram">
            <a:avLst>
              <a:gd name="adj" fmla="val 118548"/>
            </a:avLst>
          </a:prstGeom>
          <a:solidFill>
            <a:schemeClr val="accent2">
              <a:lumMod val="20000"/>
              <a:lumOff val="80000"/>
              <a:alpha val="63000"/>
            </a:schemeClr>
          </a:solidFill>
          <a:ln w="762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文本框 1"/>
          <p:cNvSpPr txBox="1"/>
          <p:nvPr/>
        </p:nvSpPr>
        <p:spPr>
          <a:xfrm>
            <a:off x="0" y="42444"/>
            <a:ext cx="1268238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smtClean="0"/>
              <a:t>Low power physical implementation : power network</a:t>
            </a:r>
            <a:endParaRPr lang="en-US" sz="4400" b="1"/>
          </a:p>
        </p:txBody>
      </p:sp>
      <p:sp>
        <p:nvSpPr>
          <p:cNvPr id="10" name="平行四边形 9"/>
          <p:cNvSpPr/>
          <p:nvPr/>
        </p:nvSpPr>
        <p:spPr>
          <a:xfrm>
            <a:off x="779557" y="1893455"/>
            <a:ext cx="3894667" cy="1049866"/>
          </a:xfrm>
          <a:prstGeom prst="parallelogram">
            <a:avLst>
              <a:gd name="adj" fmla="val 118548"/>
            </a:avLst>
          </a:prstGeom>
          <a:solidFill>
            <a:schemeClr val="accent1">
              <a:alpha val="63000"/>
            </a:schemeClr>
          </a:solidFill>
          <a:ln w="762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8" name="图片 3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30803" y="941693"/>
            <a:ext cx="5229351" cy="3557540"/>
          </a:xfrm>
          <a:prstGeom prst="rect">
            <a:avLst/>
          </a:prstGeom>
        </p:spPr>
      </p:pic>
      <p:sp>
        <p:nvSpPr>
          <p:cNvPr id="45" name="文本框 44"/>
          <p:cNvSpPr txBox="1"/>
          <p:nvPr/>
        </p:nvSpPr>
        <p:spPr>
          <a:xfrm>
            <a:off x="4396744" y="1109575"/>
            <a:ext cx="5549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smtClean="0"/>
              <a:t>ring</a:t>
            </a:r>
            <a:endParaRPr lang="en-US" b="1"/>
          </a:p>
        </p:txBody>
      </p:sp>
      <p:sp>
        <p:nvSpPr>
          <p:cNvPr id="48" name="矩形 47"/>
          <p:cNvSpPr/>
          <p:nvPr/>
        </p:nvSpPr>
        <p:spPr>
          <a:xfrm>
            <a:off x="211344" y="3582392"/>
            <a:ext cx="7755019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smtClean="0"/>
              <a:t>Manually create </a:t>
            </a:r>
            <a:r>
              <a:rPr lang="en-US" b="1" u="sng" smtClean="0"/>
              <a:t>physical</a:t>
            </a:r>
            <a:r>
              <a:rPr lang="en-US" b="1" smtClean="0"/>
              <a:t> power network.</a:t>
            </a:r>
          </a:p>
          <a:p>
            <a:r>
              <a:rPr lang="en-US" b="1" smtClean="0"/>
              <a:t>Power ring</a:t>
            </a:r>
          </a:p>
          <a:p>
            <a:r>
              <a:rPr lang="en-US" smtClean="0"/>
              <a:t>	</a:t>
            </a:r>
            <a:r>
              <a:rPr lang="en-US" b="1" smtClean="0">
                <a:solidFill>
                  <a:srgbClr val="00B050"/>
                </a:solidFill>
              </a:rPr>
              <a:t>set_param_ring</a:t>
            </a:r>
            <a:r>
              <a:rPr lang="en-US" smtClean="0"/>
              <a:t> </a:t>
            </a:r>
            <a:r>
              <a:rPr lang="en-US"/>
              <a:t>pg_ring </a:t>
            </a:r>
            <a:r>
              <a:rPr lang="en-US" smtClean="0"/>
              <a:t>-layer M5 </a:t>
            </a:r>
          </a:p>
          <a:p>
            <a:r>
              <a:rPr lang="en-US" b="1" smtClean="0"/>
              <a:t>Power stripe</a:t>
            </a:r>
          </a:p>
          <a:p>
            <a:r>
              <a:rPr lang="en-US" b="1" smtClean="0"/>
              <a:t>	</a:t>
            </a:r>
            <a:r>
              <a:rPr lang="en-US" b="1">
                <a:solidFill>
                  <a:srgbClr val="00B050"/>
                </a:solidFill>
              </a:rPr>
              <a:t>set_param_stripe</a:t>
            </a:r>
            <a:r>
              <a:rPr lang="en-US" smtClean="0"/>
              <a:t> s51 -ori V -layer M5 </a:t>
            </a:r>
            <a:endParaRPr lang="en-US" b="1"/>
          </a:p>
          <a:p>
            <a:r>
              <a:rPr lang="en-US" b="1" smtClean="0"/>
              <a:t>Power rail</a:t>
            </a:r>
          </a:p>
          <a:p>
            <a:r>
              <a:rPr lang="en-US" b="1"/>
              <a:t>	</a:t>
            </a:r>
            <a:r>
              <a:rPr lang="en-US" b="1">
                <a:solidFill>
                  <a:srgbClr val="00B050"/>
                </a:solidFill>
              </a:rPr>
              <a:t>set_param_rail</a:t>
            </a:r>
            <a:r>
              <a:rPr lang="en-US" smtClean="0"/>
              <a:t> r1 -ori H -layer M1</a:t>
            </a:r>
          </a:p>
          <a:p>
            <a:r>
              <a:rPr lang="en-US" b="1"/>
              <a:t>Execute power routing</a:t>
            </a:r>
          </a:p>
          <a:p>
            <a:r>
              <a:rPr lang="en-US" b="1" smtClean="0">
                <a:solidFill>
                  <a:srgbClr val="00B050"/>
                </a:solidFill>
              </a:rPr>
              <a:t>	complete_param_route</a:t>
            </a:r>
          </a:p>
          <a:p>
            <a:r>
              <a:rPr lang="en-US" b="1" smtClean="0"/>
              <a:t>Connect cell pg with power network (suppose you added new cell or module</a:t>
            </a:r>
          </a:p>
          <a:p>
            <a:r>
              <a:rPr lang="en-US" b="1" smtClean="0"/>
              <a:t>	</a:t>
            </a:r>
            <a:r>
              <a:rPr lang="en-US" b="1" smtClean="0">
                <a:solidFill>
                  <a:srgbClr val="00B050"/>
                </a:solidFill>
              </a:rPr>
              <a:t>connect_global_net</a:t>
            </a:r>
            <a:r>
              <a:rPr lang="en-US" b="1" smtClean="0"/>
              <a:t>  </a:t>
            </a:r>
            <a:r>
              <a:rPr lang="en-US" smtClean="0"/>
              <a:t>VDD -usage power -pin_pattern VDD</a:t>
            </a:r>
            <a:endParaRPr lang="en-US"/>
          </a:p>
        </p:txBody>
      </p:sp>
      <p:sp>
        <p:nvSpPr>
          <p:cNvPr id="61" name="圆角矩形 60"/>
          <p:cNvSpPr/>
          <p:nvPr/>
        </p:nvSpPr>
        <p:spPr>
          <a:xfrm>
            <a:off x="2565386" y="1893455"/>
            <a:ext cx="161504" cy="210452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圆角矩形 61"/>
          <p:cNvSpPr/>
          <p:nvPr/>
        </p:nvSpPr>
        <p:spPr>
          <a:xfrm>
            <a:off x="1742279" y="1935076"/>
            <a:ext cx="161504" cy="210452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圆角矩形 62"/>
          <p:cNvSpPr/>
          <p:nvPr/>
        </p:nvSpPr>
        <p:spPr>
          <a:xfrm>
            <a:off x="1591322" y="2813666"/>
            <a:ext cx="161504" cy="210452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圆角矩形 63"/>
          <p:cNvSpPr/>
          <p:nvPr/>
        </p:nvSpPr>
        <p:spPr>
          <a:xfrm>
            <a:off x="3559593" y="1998681"/>
            <a:ext cx="161504" cy="210452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圆角矩形 64"/>
          <p:cNvSpPr/>
          <p:nvPr/>
        </p:nvSpPr>
        <p:spPr>
          <a:xfrm>
            <a:off x="4106555" y="2510011"/>
            <a:ext cx="161504" cy="210452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7" name="直接连接符 26"/>
          <p:cNvCxnSpPr/>
          <p:nvPr/>
        </p:nvCxnSpPr>
        <p:spPr>
          <a:xfrm flipH="1">
            <a:off x="1643159" y="1893455"/>
            <a:ext cx="1083732" cy="1049866"/>
          </a:xfrm>
          <a:prstGeom prst="line">
            <a:avLst/>
          </a:prstGeom>
          <a:solidFill>
            <a:schemeClr val="accent1">
              <a:alpha val="17000"/>
            </a:schemeClr>
          </a:solidFill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28" name="直接连接符 27"/>
          <p:cNvCxnSpPr/>
          <p:nvPr/>
        </p:nvCxnSpPr>
        <p:spPr>
          <a:xfrm flipH="1">
            <a:off x="2756524" y="1893455"/>
            <a:ext cx="1083732" cy="1049866"/>
          </a:xfrm>
          <a:prstGeom prst="line">
            <a:avLst/>
          </a:prstGeom>
          <a:solidFill>
            <a:schemeClr val="accent1">
              <a:alpha val="17000"/>
            </a:schemeClr>
          </a:solidFill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4" name="直接连接符 3"/>
          <p:cNvCxnSpPr>
            <a:endCxn id="45" idx="2"/>
          </p:cNvCxnSpPr>
          <p:nvPr/>
        </p:nvCxnSpPr>
        <p:spPr>
          <a:xfrm flipV="1">
            <a:off x="4268059" y="1478907"/>
            <a:ext cx="406165" cy="414548"/>
          </a:xfrm>
          <a:prstGeom prst="line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文本框 31"/>
          <p:cNvSpPr txBox="1"/>
          <p:nvPr/>
        </p:nvSpPr>
        <p:spPr>
          <a:xfrm>
            <a:off x="3220954" y="1109575"/>
            <a:ext cx="6675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smtClean="0"/>
              <a:t>strap</a:t>
            </a:r>
            <a:endParaRPr lang="en-US" b="1"/>
          </a:p>
        </p:txBody>
      </p:sp>
      <p:cxnSp>
        <p:nvCxnSpPr>
          <p:cNvPr id="33" name="直接连接符 32"/>
          <p:cNvCxnSpPr>
            <a:endCxn id="32" idx="2"/>
          </p:cNvCxnSpPr>
          <p:nvPr/>
        </p:nvCxnSpPr>
        <p:spPr>
          <a:xfrm flipV="1">
            <a:off x="3250588" y="1478907"/>
            <a:ext cx="304144" cy="957196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文本框 48"/>
          <p:cNvSpPr txBox="1"/>
          <p:nvPr/>
        </p:nvSpPr>
        <p:spPr>
          <a:xfrm>
            <a:off x="4967483" y="1954043"/>
            <a:ext cx="7303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smtClean="0"/>
              <a:t>stripe</a:t>
            </a:r>
            <a:endParaRPr lang="en-US" b="1"/>
          </a:p>
        </p:txBody>
      </p:sp>
      <p:cxnSp>
        <p:nvCxnSpPr>
          <p:cNvPr id="50" name="直接连接符 49"/>
          <p:cNvCxnSpPr>
            <a:endCxn id="49" idx="2"/>
          </p:cNvCxnSpPr>
          <p:nvPr/>
        </p:nvCxnSpPr>
        <p:spPr>
          <a:xfrm flipV="1">
            <a:off x="4838798" y="2323375"/>
            <a:ext cx="493849" cy="414548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直接连接符 51"/>
          <p:cNvCxnSpPr/>
          <p:nvPr/>
        </p:nvCxnSpPr>
        <p:spPr>
          <a:xfrm flipH="1" flipV="1">
            <a:off x="5344821" y="2241641"/>
            <a:ext cx="4073761" cy="346034"/>
          </a:xfrm>
          <a:prstGeom prst="line">
            <a:avLst/>
          </a:prstGeom>
          <a:ln w="571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矩形 52"/>
          <p:cNvSpPr/>
          <p:nvPr/>
        </p:nvSpPr>
        <p:spPr>
          <a:xfrm>
            <a:off x="8025414" y="4818626"/>
            <a:ext cx="30401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mtClean="0"/>
              <a:t>* Check lab 4, power_mesh.tcl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791723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60217" y="374072"/>
            <a:ext cx="8238217" cy="33547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smtClean="0"/>
              <a:t>Task 3:</a:t>
            </a:r>
          </a:p>
          <a:p>
            <a:endParaRPr lang="en-US" sz="2400"/>
          </a:p>
          <a:p>
            <a:r>
              <a:rPr lang="en-US" sz="2400" smtClean="0"/>
              <a:t>Go to visit training lab 4, source power_mesh.tcl</a:t>
            </a:r>
          </a:p>
          <a:p>
            <a:r>
              <a:rPr lang="en-US" sz="2400" smtClean="0"/>
              <a:t>Create regression case by check the result of “list_param -detail”</a:t>
            </a:r>
          </a:p>
          <a:p>
            <a:pPr lvl="1"/>
            <a:r>
              <a:rPr lang="en-US" sz="2000" b="1" smtClean="0">
                <a:solidFill>
                  <a:srgbClr val="00B050"/>
                </a:solidFill>
              </a:rPr>
              <a:t> </a:t>
            </a:r>
          </a:p>
          <a:p>
            <a:endParaRPr lang="en-US" sz="2400"/>
          </a:p>
          <a:p>
            <a:r>
              <a:rPr lang="en-US" sz="2400" smtClean="0"/>
              <a:t>Futrher task:</a:t>
            </a:r>
          </a:p>
          <a:p>
            <a:r>
              <a:rPr lang="en-US" sz="2400"/>
              <a:t>	</a:t>
            </a:r>
            <a:r>
              <a:rPr lang="en-US" sz="2400" smtClean="0"/>
              <a:t>Modify the power network (set_param_*)</a:t>
            </a:r>
          </a:p>
          <a:p>
            <a:r>
              <a:rPr lang="en-US" sz="2400"/>
              <a:t>	</a:t>
            </a:r>
            <a:r>
              <a:rPr lang="en-US" sz="2400" smtClean="0"/>
              <a:t>i.e., if stripe is narrow, shall result in larger IR drop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11323" y="3282826"/>
            <a:ext cx="4072481" cy="3395766"/>
          </a:xfrm>
          <a:prstGeom prst="rect">
            <a:avLst/>
          </a:prstGeom>
        </p:spPr>
      </p:pic>
      <p:cxnSp>
        <p:nvCxnSpPr>
          <p:cNvPr id="5" name="直接连接符 4"/>
          <p:cNvCxnSpPr/>
          <p:nvPr/>
        </p:nvCxnSpPr>
        <p:spPr>
          <a:xfrm>
            <a:off x="8244114" y="3628571"/>
            <a:ext cx="1349829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连接符 5"/>
          <p:cNvCxnSpPr/>
          <p:nvPr/>
        </p:nvCxnSpPr>
        <p:spPr>
          <a:xfrm>
            <a:off x="8244114" y="3846286"/>
            <a:ext cx="1349829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/>
        </p:nvCxnSpPr>
        <p:spPr>
          <a:xfrm>
            <a:off x="8244114" y="4093029"/>
            <a:ext cx="1349829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7"/>
          <p:cNvCxnSpPr/>
          <p:nvPr/>
        </p:nvCxnSpPr>
        <p:spPr>
          <a:xfrm>
            <a:off x="8244114" y="4383315"/>
            <a:ext cx="1349829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/>
        </p:nvCxnSpPr>
        <p:spPr>
          <a:xfrm>
            <a:off x="8244114" y="4746249"/>
            <a:ext cx="1349829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/>
        </p:nvCxnSpPr>
        <p:spPr>
          <a:xfrm>
            <a:off x="8244114" y="6067049"/>
            <a:ext cx="1349829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/>
        </p:nvCxnSpPr>
        <p:spPr>
          <a:xfrm>
            <a:off x="8244114" y="6197678"/>
            <a:ext cx="1349829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/>
        </p:nvCxnSpPr>
        <p:spPr>
          <a:xfrm>
            <a:off x="10283383" y="6371849"/>
            <a:ext cx="1349829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/>
        </p:nvCxnSpPr>
        <p:spPr>
          <a:xfrm>
            <a:off x="10283383" y="6197678"/>
            <a:ext cx="1349829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/>
          <p:cNvCxnSpPr/>
          <p:nvPr/>
        </p:nvCxnSpPr>
        <p:spPr>
          <a:xfrm>
            <a:off x="8244114" y="6371849"/>
            <a:ext cx="1349829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/>
          <p:cNvCxnSpPr/>
          <p:nvPr/>
        </p:nvCxnSpPr>
        <p:spPr>
          <a:xfrm>
            <a:off x="9906011" y="5660649"/>
            <a:ext cx="1349829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连接符 15"/>
          <p:cNvCxnSpPr/>
          <p:nvPr/>
        </p:nvCxnSpPr>
        <p:spPr>
          <a:xfrm>
            <a:off x="9906011" y="5428420"/>
            <a:ext cx="1349829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连接符 16"/>
          <p:cNvCxnSpPr/>
          <p:nvPr/>
        </p:nvCxnSpPr>
        <p:spPr>
          <a:xfrm>
            <a:off x="9906011" y="5225220"/>
            <a:ext cx="1349829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连接符 17"/>
          <p:cNvCxnSpPr/>
          <p:nvPr/>
        </p:nvCxnSpPr>
        <p:spPr>
          <a:xfrm>
            <a:off x="10080182" y="3701142"/>
            <a:ext cx="1349829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/>
          <p:cNvCxnSpPr/>
          <p:nvPr/>
        </p:nvCxnSpPr>
        <p:spPr>
          <a:xfrm>
            <a:off x="10080182" y="3846286"/>
            <a:ext cx="1349829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/>
          <p:cNvCxnSpPr/>
          <p:nvPr/>
        </p:nvCxnSpPr>
        <p:spPr>
          <a:xfrm>
            <a:off x="10080182" y="4034972"/>
            <a:ext cx="1349829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接连接符 20"/>
          <p:cNvCxnSpPr/>
          <p:nvPr/>
        </p:nvCxnSpPr>
        <p:spPr>
          <a:xfrm>
            <a:off x="8244114" y="5043792"/>
            <a:ext cx="769257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接连接符 22"/>
          <p:cNvCxnSpPr/>
          <p:nvPr/>
        </p:nvCxnSpPr>
        <p:spPr>
          <a:xfrm>
            <a:off x="8244114" y="5392212"/>
            <a:ext cx="769257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接连接符 23"/>
          <p:cNvCxnSpPr/>
          <p:nvPr/>
        </p:nvCxnSpPr>
        <p:spPr>
          <a:xfrm>
            <a:off x="10769623" y="4383315"/>
            <a:ext cx="769257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接连接符 24"/>
          <p:cNvCxnSpPr/>
          <p:nvPr/>
        </p:nvCxnSpPr>
        <p:spPr>
          <a:xfrm>
            <a:off x="10769623" y="4623033"/>
            <a:ext cx="769257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5544848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35527" y="221673"/>
            <a:ext cx="705321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smtClean="0"/>
              <a:t>Power management cell (ipd)</a:t>
            </a:r>
            <a:endParaRPr lang="en-US" sz="4400" b="1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11323" y="3282826"/>
            <a:ext cx="4072481" cy="3395766"/>
          </a:xfrm>
          <a:prstGeom prst="rect">
            <a:avLst/>
          </a:prstGeom>
        </p:spPr>
      </p:pic>
      <p:cxnSp>
        <p:nvCxnSpPr>
          <p:cNvPr id="4" name="直接连接符 3"/>
          <p:cNvCxnSpPr/>
          <p:nvPr/>
        </p:nvCxnSpPr>
        <p:spPr>
          <a:xfrm>
            <a:off x="8244114" y="3628571"/>
            <a:ext cx="1349829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/>
        </p:nvCxnSpPr>
        <p:spPr>
          <a:xfrm>
            <a:off x="8244114" y="3846286"/>
            <a:ext cx="1349829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连接符 5"/>
          <p:cNvCxnSpPr/>
          <p:nvPr/>
        </p:nvCxnSpPr>
        <p:spPr>
          <a:xfrm>
            <a:off x="8244114" y="4093029"/>
            <a:ext cx="1349829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/>
        </p:nvCxnSpPr>
        <p:spPr>
          <a:xfrm>
            <a:off x="8244114" y="4383315"/>
            <a:ext cx="1349829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7"/>
          <p:cNvCxnSpPr/>
          <p:nvPr/>
        </p:nvCxnSpPr>
        <p:spPr>
          <a:xfrm>
            <a:off x="8244114" y="4746249"/>
            <a:ext cx="1349829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/>
        </p:nvCxnSpPr>
        <p:spPr>
          <a:xfrm>
            <a:off x="8244114" y="6067049"/>
            <a:ext cx="1349829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/>
        </p:nvCxnSpPr>
        <p:spPr>
          <a:xfrm>
            <a:off x="8244114" y="6197678"/>
            <a:ext cx="1349829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/>
        </p:nvCxnSpPr>
        <p:spPr>
          <a:xfrm>
            <a:off x="10283383" y="6371849"/>
            <a:ext cx="1349829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/>
        </p:nvCxnSpPr>
        <p:spPr>
          <a:xfrm>
            <a:off x="10283383" y="6197678"/>
            <a:ext cx="1349829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/>
        </p:nvCxnSpPr>
        <p:spPr>
          <a:xfrm>
            <a:off x="8244114" y="6371849"/>
            <a:ext cx="1349829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/>
          <p:cNvCxnSpPr/>
          <p:nvPr/>
        </p:nvCxnSpPr>
        <p:spPr>
          <a:xfrm>
            <a:off x="9906011" y="5660649"/>
            <a:ext cx="1349829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/>
          <p:cNvCxnSpPr/>
          <p:nvPr/>
        </p:nvCxnSpPr>
        <p:spPr>
          <a:xfrm>
            <a:off x="9906011" y="5428420"/>
            <a:ext cx="1349829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连接符 15"/>
          <p:cNvCxnSpPr/>
          <p:nvPr/>
        </p:nvCxnSpPr>
        <p:spPr>
          <a:xfrm>
            <a:off x="9906011" y="5225220"/>
            <a:ext cx="1349829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连接符 16"/>
          <p:cNvCxnSpPr/>
          <p:nvPr/>
        </p:nvCxnSpPr>
        <p:spPr>
          <a:xfrm>
            <a:off x="10080182" y="3701142"/>
            <a:ext cx="1349829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连接符 17"/>
          <p:cNvCxnSpPr/>
          <p:nvPr/>
        </p:nvCxnSpPr>
        <p:spPr>
          <a:xfrm>
            <a:off x="10080182" y="3846286"/>
            <a:ext cx="1349829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/>
          <p:cNvCxnSpPr/>
          <p:nvPr/>
        </p:nvCxnSpPr>
        <p:spPr>
          <a:xfrm>
            <a:off x="10080182" y="4034972"/>
            <a:ext cx="1349829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/>
          <p:cNvCxnSpPr/>
          <p:nvPr/>
        </p:nvCxnSpPr>
        <p:spPr>
          <a:xfrm>
            <a:off x="8244114" y="5043792"/>
            <a:ext cx="769257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接连接符 20"/>
          <p:cNvCxnSpPr/>
          <p:nvPr/>
        </p:nvCxnSpPr>
        <p:spPr>
          <a:xfrm>
            <a:off x="8244114" y="5392212"/>
            <a:ext cx="769257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接连接符 21"/>
          <p:cNvCxnSpPr/>
          <p:nvPr/>
        </p:nvCxnSpPr>
        <p:spPr>
          <a:xfrm>
            <a:off x="10769623" y="4383315"/>
            <a:ext cx="769257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接连接符 22"/>
          <p:cNvCxnSpPr/>
          <p:nvPr/>
        </p:nvCxnSpPr>
        <p:spPr>
          <a:xfrm>
            <a:off x="10769623" y="4623033"/>
            <a:ext cx="769257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文本框 23"/>
          <p:cNvSpPr txBox="1"/>
          <p:nvPr/>
        </p:nvSpPr>
        <p:spPr>
          <a:xfrm>
            <a:off x="235527" y="1117600"/>
            <a:ext cx="7322774" cy="563231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smtClean="0"/>
              <a:t>Where are we?</a:t>
            </a:r>
          </a:p>
          <a:p>
            <a:r>
              <a:rPr lang="en-US" sz="2400" smtClean="0"/>
              <a:t>	Defined power domains for each module.</a:t>
            </a:r>
          </a:p>
          <a:p>
            <a:r>
              <a:rPr lang="en-US" sz="2400" smtClean="0"/>
              <a:t>	Library is associated with each power domain</a:t>
            </a:r>
          </a:p>
          <a:p>
            <a:r>
              <a:rPr lang="en-US" sz="2400" smtClean="0"/>
              <a:t>	Power port and net are defined, placed.</a:t>
            </a:r>
          </a:p>
          <a:p>
            <a:r>
              <a:rPr lang="en-US" sz="2400" smtClean="0"/>
              <a:t>	Cells are placed in power region</a:t>
            </a:r>
          </a:p>
          <a:p>
            <a:r>
              <a:rPr lang="en-US" sz="2400" smtClean="0"/>
              <a:t>	Power network are created for each power region</a:t>
            </a:r>
          </a:p>
          <a:p>
            <a:endParaRPr lang="en-US" sz="2400"/>
          </a:p>
          <a:p>
            <a:r>
              <a:rPr lang="en-US" sz="2400" b="1"/>
              <a:t>What is the next?</a:t>
            </a:r>
          </a:p>
          <a:p>
            <a:r>
              <a:rPr lang="en-US" sz="2400"/>
              <a:t>	</a:t>
            </a:r>
            <a:r>
              <a:rPr lang="en-US" sz="2400" smtClean="0"/>
              <a:t>communicate between power domain/region</a:t>
            </a:r>
          </a:p>
          <a:p>
            <a:r>
              <a:rPr lang="en-US" sz="2400"/>
              <a:t>	</a:t>
            </a:r>
            <a:r>
              <a:rPr lang="en-US" sz="2400" smtClean="0"/>
              <a:t>preserve data during shut-down</a:t>
            </a:r>
          </a:p>
          <a:p>
            <a:r>
              <a:rPr lang="en-US" sz="2400"/>
              <a:t>	</a:t>
            </a:r>
            <a:r>
              <a:rPr lang="en-US" sz="2400" smtClean="0"/>
              <a:t>turn-on turn-off power</a:t>
            </a:r>
          </a:p>
          <a:p>
            <a:r>
              <a:rPr lang="en-US" sz="2400"/>
              <a:t>	</a:t>
            </a:r>
            <a:r>
              <a:rPr lang="en-US" sz="2400" smtClean="0"/>
              <a:t>clamp signal value after shut-down</a:t>
            </a:r>
          </a:p>
          <a:p>
            <a:endParaRPr lang="en-US" sz="2400"/>
          </a:p>
          <a:p>
            <a:r>
              <a:rPr lang="en-US" sz="2400" b="1" smtClean="0"/>
              <a:t>Requires power management cell and rule</a:t>
            </a:r>
          </a:p>
          <a:p>
            <a:r>
              <a:rPr lang="en-US" sz="2400" b="1" smtClean="0"/>
              <a:t>(</a:t>
            </a:r>
            <a:r>
              <a:rPr lang="en-US" sz="2400" b="1" smtClean="0">
                <a:solidFill>
                  <a:srgbClr val="FF0000"/>
                </a:solidFill>
              </a:rPr>
              <a:t>ipd</a:t>
            </a:r>
            <a:r>
              <a:rPr lang="en-US" sz="2400" b="1" smtClean="0"/>
              <a:t> cells in GIGA)</a:t>
            </a:r>
          </a:p>
        </p:txBody>
      </p:sp>
    </p:spTree>
    <p:extLst>
      <p:ext uri="{BB962C8B-B14F-4D97-AF65-F5344CB8AC3E}">
        <p14:creationId xmlns:p14="http://schemas.microsoft.com/office/powerpoint/2010/main" val="129272403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矩形 50"/>
          <p:cNvSpPr/>
          <p:nvPr/>
        </p:nvSpPr>
        <p:spPr>
          <a:xfrm>
            <a:off x="1503311" y="5489900"/>
            <a:ext cx="1280484" cy="1001821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600" b="1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1297896" y="4608783"/>
            <a:ext cx="3421299" cy="408467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4400305" y="4608783"/>
            <a:ext cx="3421299" cy="408467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3229045" y="3490687"/>
            <a:ext cx="2685528" cy="300103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矩形 4"/>
          <p:cNvSpPr/>
          <p:nvPr/>
        </p:nvSpPr>
        <p:spPr>
          <a:xfrm>
            <a:off x="6357713" y="5160640"/>
            <a:ext cx="2355272" cy="131886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600" b="1"/>
          </a:p>
        </p:txBody>
      </p:sp>
      <p:sp>
        <p:nvSpPr>
          <p:cNvPr id="6" name="矩形 5"/>
          <p:cNvSpPr/>
          <p:nvPr/>
        </p:nvSpPr>
        <p:spPr>
          <a:xfrm>
            <a:off x="6358122" y="3519685"/>
            <a:ext cx="2355272" cy="1567271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600" b="1"/>
          </a:p>
        </p:txBody>
      </p:sp>
      <p:sp>
        <p:nvSpPr>
          <p:cNvPr id="7" name="文本框 6"/>
          <p:cNvSpPr txBox="1"/>
          <p:nvPr/>
        </p:nvSpPr>
        <p:spPr>
          <a:xfrm>
            <a:off x="3494456" y="4516828"/>
            <a:ext cx="246264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3200" b="1" smtClean="0">
                <a:solidFill>
                  <a:schemeClr val="bg1"/>
                </a:solidFill>
              </a:rPr>
              <a:t>Shut-down power region</a:t>
            </a:r>
            <a:endParaRPr lang="en-US" sz="3200" b="1">
              <a:solidFill>
                <a:schemeClr val="bg1"/>
              </a:solidFill>
            </a:endParaRPr>
          </a:p>
        </p:txBody>
      </p:sp>
      <p:sp>
        <p:nvSpPr>
          <p:cNvPr id="8" name="等腰三角形 7"/>
          <p:cNvSpPr/>
          <p:nvPr/>
        </p:nvSpPr>
        <p:spPr>
          <a:xfrm rot="5400000">
            <a:off x="7561185" y="3658086"/>
            <a:ext cx="487001" cy="457200"/>
          </a:xfrm>
          <a:prstGeom prst="triangl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" name="直接连接符 8"/>
          <p:cNvCxnSpPr/>
          <p:nvPr/>
        </p:nvCxnSpPr>
        <p:spPr>
          <a:xfrm>
            <a:off x="3873825" y="3979899"/>
            <a:ext cx="2740781" cy="1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矩形 9"/>
          <p:cNvSpPr/>
          <p:nvPr/>
        </p:nvSpPr>
        <p:spPr>
          <a:xfrm>
            <a:off x="3356377" y="3696507"/>
            <a:ext cx="517448" cy="826807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smtClean="0"/>
              <a:t>ff</a:t>
            </a:r>
            <a:endParaRPr lang="en-US" sz="3600" b="1"/>
          </a:p>
        </p:txBody>
      </p:sp>
      <p:graphicFrame>
        <p:nvGraphicFramePr>
          <p:cNvPr id="11" name="表格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44250061"/>
              </p:ext>
            </p:extLst>
          </p:nvPr>
        </p:nvGraphicFramePr>
        <p:xfrm>
          <a:off x="3229043" y="3102367"/>
          <a:ext cx="2685530" cy="37084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268553">
                  <a:extLst>
                    <a:ext uri="{9D8B030D-6E8A-4147-A177-3AD203B41FA5}">
                      <a16:colId xmlns:a16="http://schemas.microsoft.com/office/drawing/2014/main" val="3471079913"/>
                    </a:ext>
                  </a:extLst>
                </a:gridCol>
                <a:gridCol w="268553">
                  <a:extLst>
                    <a:ext uri="{9D8B030D-6E8A-4147-A177-3AD203B41FA5}">
                      <a16:colId xmlns:a16="http://schemas.microsoft.com/office/drawing/2014/main" val="901117350"/>
                    </a:ext>
                  </a:extLst>
                </a:gridCol>
                <a:gridCol w="268553">
                  <a:extLst>
                    <a:ext uri="{9D8B030D-6E8A-4147-A177-3AD203B41FA5}">
                      <a16:colId xmlns:a16="http://schemas.microsoft.com/office/drawing/2014/main" val="2460369452"/>
                    </a:ext>
                  </a:extLst>
                </a:gridCol>
                <a:gridCol w="268553">
                  <a:extLst>
                    <a:ext uri="{9D8B030D-6E8A-4147-A177-3AD203B41FA5}">
                      <a16:colId xmlns:a16="http://schemas.microsoft.com/office/drawing/2014/main" val="2203115580"/>
                    </a:ext>
                  </a:extLst>
                </a:gridCol>
                <a:gridCol w="268553">
                  <a:extLst>
                    <a:ext uri="{9D8B030D-6E8A-4147-A177-3AD203B41FA5}">
                      <a16:colId xmlns:a16="http://schemas.microsoft.com/office/drawing/2014/main" val="507746760"/>
                    </a:ext>
                  </a:extLst>
                </a:gridCol>
                <a:gridCol w="268553">
                  <a:extLst>
                    <a:ext uri="{9D8B030D-6E8A-4147-A177-3AD203B41FA5}">
                      <a16:colId xmlns:a16="http://schemas.microsoft.com/office/drawing/2014/main" val="3310952323"/>
                    </a:ext>
                  </a:extLst>
                </a:gridCol>
                <a:gridCol w="268553">
                  <a:extLst>
                    <a:ext uri="{9D8B030D-6E8A-4147-A177-3AD203B41FA5}">
                      <a16:colId xmlns:a16="http://schemas.microsoft.com/office/drawing/2014/main" val="1492113701"/>
                    </a:ext>
                  </a:extLst>
                </a:gridCol>
                <a:gridCol w="268553">
                  <a:extLst>
                    <a:ext uri="{9D8B030D-6E8A-4147-A177-3AD203B41FA5}">
                      <a16:colId xmlns:a16="http://schemas.microsoft.com/office/drawing/2014/main" val="2680169845"/>
                    </a:ext>
                  </a:extLst>
                </a:gridCol>
                <a:gridCol w="268553">
                  <a:extLst>
                    <a:ext uri="{9D8B030D-6E8A-4147-A177-3AD203B41FA5}">
                      <a16:colId xmlns:a16="http://schemas.microsoft.com/office/drawing/2014/main" val="4087462043"/>
                    </a:ext>
                  </a:extLst>
                </a:gridCol>
                <a:gridCol w="268553">
                  <a:extLst>
                    <a:ext uri="{9D8B030D-6E8A-4147-A177-3AD203B41FA5}">
                      <a16:colId xmlns:a16="http://schemas.microsoft.com/office/drawing/2014/main" val="57616019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48644027"/>
                  </a:ext>
                </a:extLst>
              </a:tr>
            </a:tbl>
          </a:graphicData>
        </a:graphic>
      </p:graphicFrame>
      <p:sp>
        <p:nvSpPr>
          <p:cNvPr id="24" name="文本框 23"/>
          <p:cNvSpPr txBox="1"/>
          <p:nvPr/>
        </p:nvSpPr>
        <p:spPr>
          <a:xfrm>
            <a:off x="6357713" y="3914290"/>
            <a:ext cx="2904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smtClean="0"/>
              <a:t>x</a:t>
            </a:r>
            <a:endParaRPr lang="en-US" b="1"/>
          </a:p>
        </p:txBody>
      </p:sp>
      <p:cxnSp>
        <p:nvCxnSpPr>
          <p:cNvPr id="25" name="直接连接符 24"/>
          <p:cNvCxnSpPr/>
          <p:nvPr/>
        </p:nvCxnSpPr>
        <p:spPr>
          <a:xfrm>
            <a:off x="6419904" y="3772778"/>
            <a:ext cx="523130" cy="1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接连接符 25"/>
          <p:cNvCxnSpPr/>
          <p:nvPr/>
        </p:nvCxnSpPr>
        <p:spPr>
          <a:xfrm>
            <a:off x="7080651" y="3914289"/>
            <a:ext cx="523130" cy="1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流程图: 延期 26"/>
          <p:cNvSpPr/>
          <p:nvPr/>
        </p:nvSpPr>
        <p:spPr>
          <a:xfrm>
            <a:off x="6611453" y="3650108"/>
            <a:ext cx="663162" cy="487002"/>
          </a:xfrm>
          <a:prstGeom prst="flowChartDelay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smtClean="0"/>
              <a:t>ISO</a:t>
            </a:r>
            <a:endParaRPr lang="en-US" b="1"/>
          </a:p>
        </p:txBody>
      </p:sp>
      <p:cxnSp>
        <p:nvCxnSpPr>
          <p:cNvPr id="33" name="直接连接符 32"/>
          <p:cNvCxnSpPr/>
          <p:nvPr/>
        </p:nvCxnSpPr>
        <p:spPr>
          <a:xfrm>
            <a:off x="7465873" y="4954001"/>
            <a:ext cx="0" cy="908519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等腰三角形 33"/>
          <p:cNvSpPr/>
          <p:nvPr/>
        </p:nvSpPr>
        <p:spPr>
          <a:xfrm rot="10800000">
            <a:off x="7220114" y="5249479"/>
            <a:ext cx="487001" cy="457200"/>
          </a:xfrm>
          <a:prstGeom prst="triangl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/>
          </a:p>
        </p:txBody>
      </p:sp>
      <p:sp>
        <p:nvSpPr>
          <p:cNvPr id="38" name="矩形 37"/>
          <p:cNvSpPr/>
          <p:nvPr/>
        </p:nvSpPr>
        <p:spPr>
          <a:xfrm>
            <a:off x="6858935" y="4153329"/>
            <a:ext cx="185405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b="1">
                <a:solidFill>
                  <a:schemeClr val="bg1"/>
                </a:solidFill>
              </a:rPr>
              <a:t>Always-on</a:t>
            </a:r>
          </a:p>
          <a:p>
            <a:pPr algn="r"/>
            <a:r>
              <a:rPr lang="en-US" b="1">
                <a:solidFill>
                  <a:schemeClr val="bg1"/>
                </a:solidFill>
              </a:rPr>
              <a:t>0.9 V</a:t>
            </a:r>
          </a:p>
        </p:txBody>
      </p:sp>
      <p:sp>
        <p:nvSpPr>
          <p:cNvPr id="39" name="矩形 38"/>
          <p:cNvSpPr/>
          <p:nvPr/>
        </p:nvSpPr>
        <p:spPr>
          <a:xfrm>
            <a:off x="6609995" y="5763912"/>
            <a:ext cx="211258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b="1">
                <a:solidFill>
                  <a:schemeClr val="bg1"/>
                </a:solidFill>
              </a:rPr>
              <a:t>Always-on</a:t>
            </a:r>
          </a:p>
          <a:p>
            <a:pPr algn="r"/>
            <a:r>
              <a:rPr lang="en-US" b="1">
                <a:solidFill>
                  <a:schemeClr val="bg1"/>
                </a:solidFill>
              </a:rPr>
              <a:t>1.6 V</a:t>
            </a:r>
          </a:p>
        </p:txBody>
      </p:sp>
      <p:sp>
        <p:nvSpPr>
          <p:cNvPr id="40" name="矩形 39"/>
          <p:cNvSpPr/>
          <p:nvPr/>
        </p:nvSpPr>
        <p:spPr>
          <a:xfrm>
            <a:off x="7281568" y="5222430"/>
            <a:ext cx="39145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smtClean="0">
                <a:solidFill>
                  <a:schemeClr val="bg1"/>
                </a:solidFill>
              </a:rPr>
              <a:t>LS</a:t>
            </a:r>
            <a:endParaRPr lang="en-US">
              <a:solidFill>
                <a:schemeClr val="bg1"/>
              </a:solidFill>
            </a:endParaRPr>
          </a:p>
        </p:txBody>
      </p:sp>
      <p:cxnSp>
        <p:nvCxnSpPr>
          <p:cNvPr id="41" name="直接连接符 40"/>
          <p:cNvCxnSpPr/>
          <p:nvPr/>
        </p:nvCxnSpPr>
        <p:spPr>
          <a:xfrm>
            <a:off x="2464790" y="6001272"/>
            <a:ext cx="4149816" cy="0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等腰三角形 41"/>
          <p:cNvSpPr/>
          <p:nvPr/>
        </p:nvSpPr>
        <p:spPr>
          <a:xfrm rot="16200000">
            <a:off x="3437478" y="5741537"/>
            <a:ext cx="687501" cy="519467"/>
          </a:xfrm>
          <a:prstGeom prst="triangl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/>
          </a:p>
        </p:txBody>
      </p:sp>
      <p:sp>
        <p:nvSpPr>
          <p:cNvPr id="43" name="矩形 42"/>
          <p:cNvSpPr/>
          <p:nvPr/>
        </p:nvSpPr>
        <p:spPr>
          <a:xfrm>
            <a:off x="3607010" y="5818009"/>
            <a:ext cx="47647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smtClean="0">
                <a:solidFill>
                  <a:schemeClr val="bg1"/>
                </a:solidFill>
              </a:rPr>
              <a:t>AO</a:t>
            </a:r>
            <a:endParaRPr lang="en-US">
              <a:solidFill>
                <a:schemeClr val="bg1"/>
              </a:solidFill>
            </a:endParaRPr>
          </a:p>
        </p:txBody>
      </p:sp>
      <p:sp>
        <p:nvSpPr>
          <p:cNvPr id="44" name="云形 43"/>
          <p:cNvSpPr/>
          <p:nvPr/>
        </p:nvSpPr>
        <p:spPr>
          <a:xfrm>
            <a:off x="4154039" y="3772778"/>
            <a:ext cx="925248" cy="500550"/>
          </a:xfrm>
          <a:prstGeom prst="cloud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云形 44"/>
          <p:cNvSpPr/>
          <p:nvPr/>
        </p:nvSpPr>
        <p:spPr>
          <a:xfrm>
            <a:off x="6962093" y="4464448"/>
            <a:ext cx="925248" cy="500550"/>
          </a:xfrm>
          <a:prstGeom prst="cloud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云形 45"/>
          <p:cNvSpPr/>
          <p:nvPr/>
        </p:nvSpPr>
        <p:spPr>
          <a:xfrm>
            <a:off x="6492548" y="5789305"/>
            <a:ext cx="1083537" cy="500550"/>
          </a:xfrm>
          <a:prstGeom prst="cloud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矩形 49"/>
          <p:cNvSpPr/>
          <p:nvPr/>
        </p:nvSpPr>
        <p:spPr>
          <a:xfrm>
            <a:off x="340584" y="217814"/>
            <a:ext cx="915175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b="1"/>
              <a:t>Requires power management cell and rule</a:t>
            </a:r>
          </a:p>
          <a:p>
            <a:r>
              <a:rPr lang="en-US" sz="4000" b="1"/>
              <a:t>(</a:t>
            </a:r>
            <a:r>
              <a:rPr lang="en-US" sz="4000" b="1">
                <a:solidFill>
                  <a:srgbClr val="FF0000"/>
                </a:solidFill>
              </a:rPr>
              <a:t>ipd</a:t>
            </a:r>
            <a:r>
              <a:rPr lang="en-US" sz="4000" b="1"/>
              <a:t> cells in GIGA)</a:t>
            </a:r>
          </a:p>
        </p:txBody>
      </p:sp>
      <p:sp>
        <p:nvSpPr>
          <p:cNvPr id="52" name="云形 51"/>
          <p:cNvSpPr/>
          <p:nvPr/>
        </p:nvSpPr>
        <p:spPr>
          <a:xfrm>
            <a:off x="1526341" y="5909693"/>
            <a:ext cx="1083537" cy="500550"/>
          </a:xfrm>
          <a:prstGeom prst="cloud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矩形 52"/>
          <p:cNvSpPr/>
          <p:nvPr/>
        </p:nvSpPr>
        <p:spPr>
          <a:xfrm>
            <a:off x="1614913" y="5443169"/>
            <a:ext cx="122701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1400" b="1" smtClean="0">
                <a:solidFill>
                  <a:schemeClr val="bg1"/>
                </a:solidFill>
              </a:rPr>
              <a:t>Always-on</a:t>
            </a:r>
          </a:p>
          <a:p>
            <a:pPr algn="r"/>
            <a:r>
              <a:rPr lang="en-US" sz="1400" b="1" smtClean="0">
                <a:solidFill>
                  <a:schemeClr val="bg1"/>
                </a:solidFill>
              </a:rPr>
              <a:t>1.6 V</a:t>
            </a:r>
            <a:endParaRPr lang="en-US" sz="1400" b="1">
              <a:solidFill>
                <a:schemeClr val="bg1"/>
              </a:solidFill>
            </a:endParaRPr>
          </a:p>
        </p:txBody>
      </p:sp>
      <p:sp>
        <p:nvSpPr>
          <p:cNvPr id="54" name="圆角矩形标注 53"/>
          <p:cNvSpPr/>
          <p:nvPr/>
        </p:nvSpPr>
        <p:spPr>
          <a:xfrm>
            <a:off x="8070484" y="2206404"/>
            <a:ext cx="1553029" cy="921628"/>
          </a:xfrm>
          <a:prstGeom prst="wedgeRoundRectCallout">
            <a:avLst>
              <a:gd name="adj1" fmla="val -117095"/>
              <a:gd name="adj2" fmla="val 98722"/>
              <a:gd name="adj3" fmla="val 16667"/>
            </a:avLst>
          </a:prstGeom>
          <a:ln>
            <a:solidFill>
              <a:srgbClr val="00B05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dk1"/>
              </a:solidFill>
            </a:endParaRPr>
          </a:p>
        </p:txBody>
      </p:sp>
      <p:sp>
        <p:nvSpPr>
          <p:cNvPr id="55" name="文本框 54"/>
          <p:cNvSpPr txBox="1"/>
          <p:nvPr/>
        </p:nvSpPr>
        <p:spPr>
          <a:xfrm>
            <a:off x="8218621" y="2314018"/>
            <a:ext cx="1256754" cy="707886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>
            <a:defPPr>
              <a:defRPr lang="en-US"/>
            </a:defPPr>
            <a:lvl1pPr>
              <a:defRPr sz="1200" b="1"/>
            </a:lvl1pPr>
          </a:lstStyle>
          <a:p>
            <a:r>
              <a:rPr lang="en-US" sz="1600" smtClean="0">
                <a:solidFill>
                  <a:srgbClr val="00B050"/>
                </a:solidFill>
              </a:rPr>
              <a:t>Isolation cell</a:t>
            </a:r>
          </a:p>
          <a:p>
            <a:r>
              <a:rPr lang="en-US" smtClean="0">
                <a:solidFill>
                  <a:srgbClr val="00B050"/>
                </a:solidFill>
              </a:rPr>
              <a:t>Clamp signal</a:t>
            </a:r>
          </a:p>
          <a:p>
            <a:r>
              <a:rPr lang="en-US" smtClean="0">
                <a:solidFill>
                  <a:srgbClr val="00B050"/>
                </a:solidFill>
              </a:rPr>
              <a:t>From shut-down</a:t>
            </a:r>
            <a:endParaRPr lang="en-US">
              <a:solidFill>
                <a:srgbClr val="00B050"/>
              </a:solidFill>
            </a:endParaRPr>
          </a:p>
        </p:txBody>
      </p:sp>
      <p:sp>
        <p:nvSpPr>
          <p:cNvPr id="57" name="圆角矩形标注 56"/>
          <p:cNvSpPr/>
          <p:nvPr/>
        </p:nvSpPr>
        <p:spPr>
          <a:xfrm>
            <a:off x="5871662" y="1887608"/>
            <a:ext cx="1553029" cy="1062893"/>
          </a:xfrm>
          <a:prstGeom prst="wedgeRoundRectCallout">
            <a:avLst>
              <a:gd name="adj1" fmla="val -106815"/>
              <a:gd name="adj2" fmla="val 87798"/>
              <a:gd name="adj3" fmla="val 16667"/>
            </a:avLst>
          </a:prstGeom>
          <a:ln>
            <a:solidFill>
              <a:srgbClr val="00B05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dk1"/>
              </a:solidFill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5977155" y="2087473"/>
            <a:ext cx="1242958" cy="866608"/>
            <a:chOff x="6575751" y="190152"/>
            <a:chExt cx="1242958" cy="866608"/>
          </a:xfrm>
        </p:grpSpPr>
        <p:sp>
          <p:nvSpPr>
            <p:cNvPr id="14" name="椭圆 13"/>
            <p:cNvSpPr/>
            <p:nvPr/>
          </p:nvSpPr>
          <p:spPr>
            <a:xfrm>
              <a:off x="7249184" y="472440"/>
              <a:ext cx="233656" cy="266700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 w="38100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00B050"/>
                </a:solidFill>
              </a:endParaRPr>
            </a:p>
          </p:txBody>
        </p:sp>
        <p:cxnSp>
          <p:nvCxnSpPr>
            <p:cNvPr id="15" name="直接连接符 14"/>
            <p:cNvCxnSpPr/>
            <p:nvPr/>
          </p:nvCxnSpPr>
          <p:spPr>
            <a:xfrm>
              <a:off x="7024255" y="415636"/>
              <a:ext cx="740295" cy="0"/>
            </a:xfrm>
            <a:prstGeom prst="line">
              <a:avLst/>
            </a:prstGeom>
            <a:ln w="28575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直接连接符 15"/>
            <p:cNvCxnSpPr/>
            <p:nvPr/>
          </p:nvCxnSpPr>
          <p:spPr>
            <a:xfrm>
              <a:off x="7379634" y="415636"/>
              <a:ext cx="0" cy="124691"/>
            </a:xfrm>
            <a:prstGeom prst="line">
              <a:avLst/>
            </a:prstGeom>
            <a:ln w="28575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直接连接符 16"/>
            <p:cNvCxnSpPr/>
            <p:nvPr/>
          </p:nvCxnSpPr>
          <p:spPr>
            <a:xfrm>
              <a:off x="7379634" y="678873"/>
              <a:ext cx="0" cy="124691"/>
            </a:xfrm>
            <a:prstGeom prst="line">
              <a:avLst/>
            </a:prstGeom>
            <a:ln w="28575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直接连接符 17"/>
            <p:cNvCxnSpPr/>
            <p:nvPr/>
          </p:nvCxnSpPr>
          <p:spPr>
            <a:xfrm>
              <a:off x="7024255" y="803564"/>
              <a:ext cx="740295" cy="0"/>
            </a:xfrm>
            <a:prstGeom prst="line">
              <a:avLst/>
            </a:prstGeom>
            <a:ln w="28575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直接连接符 18"/>
            <p:cNvCxnSpPr/>
            <p:nvPr/>
          </p:nvCxnSpPr>
          <p:spPr>
            <a:xfrm>
              <a:off x="7315200" y="540327"/>
              <a:ext cx="64434" cy="138546"/>
            </a:xfrm>
            <a:prstGeom prst="line">
              <a:avLst/>
            </a:prstGeom>
            <a:ln w="28575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文本框 19"/>
            <p:cNvSpPr txBox="1"/>
            <p:nvPr/>
          </p:nvSpPr>
          <p:spPr>
            <a:xfrm>
              <a:off x="7143832" y="190152"/>
              <a:ext cx="471604" cy="276999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>
                <a:defRPr sz="1200" b="1"/>
              </a:lvl1pPr>
            </a:lstStyle>
            <a:p>
              <a:r>
                <a:rPr lang="en-US">
                  <a:solidFill>
                    <a:srgbClr val="00B050"/>
                  </a:solidFill>
                </a:rPr>
                <a:t>VDD</a:t>
              </a:r>
            </a:p>
          </p:txBody>
        </p:sp>
        <p:sp>
          <p:nvSpPr>
            <p:cNvPr id="21" name="文本框 20"/>
            <p:cNvSpPr txBox="1"/>
            <p:nvPr/>
          </p:nvSpPr>
          <p:spPr>
            <a:xfrm>
              <a:off x="6877426" y="779761"/>
              <a:ext cx="941283" cy="276999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sz="1200" b="1" smtClean="0">
                  <a:solidFill>
                    <a:srgbClr val="00B050"/>
                  </a:solidFill>
                </a:rPr>
                <a:t>Virtual VDD</a:t>
              </a:r>
              <a:endParaRPr lang="en-US" sz="1200" b="1">
                <a:solidFill>
                  <a:srgbClr val="00B050"/>
                </a:solidFill>
              </a:endParaRPr>
            </a:p>
          </p:txBody>
        </p:sp>
        <p:cxnSp>
          <p:nvCxnSpPr>
            <p:cNvPr id="22" name="直接连接符 21"/>
            <p:cNvCxnSpPr>
              <a:stCxn id="14" idx="2"/>
            </p:cNvCxnSpPr>
            <p:nvPr/>
          </p:nvCxnSpPr>
          <p:spPr>
            <a:xfrm flipH="1">
              <a:off x="7093678" y="605790"/>
              <a:ext cx="155506" cy="0"/>
            </a:xfrm>
            <a:prstGeom prst="line">
              <a:avLst/>
            </a:prstGeom>
            <a:ln w="28575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文本框 22"/>
            <p:cNvSpPr txBox="1"/>
            <p:nvPr/>
          </p:nvSpPr>
          <p:spPr>
            <a:xfrm>
              <a:off x="6575751" y="470847"/>
              <a:ext cx="582211" cy="261610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sz="1100" b="1" smtClean="0">
                  <a:solidFill>
                    <a:srgbClr val="00B050"/>
                  </a:solidFill>
                </a:rPr>
                <a:t>On/off</a:t>
              </a:r>
              <a:endParaRPr lang="en-US" sz="1100" b="1">
                <a:solidFill>
                  <a:srgbClr val="00B050"/>
                </a:solidFill>
              </a:endParaRPr>
            </a:p>
          </p:txBody>
        </p:sp>
      </p:grpSp>
      <p:sp>
        <p:nvSpPr>
          <p:cNvPr id="28" name="文本框 27"/>
          <p:cNvSpPr txBox="1"/>
          <p:nvPr/>
        </p:nvSpPr>
        <p:spPr>
          <a:xfrm>
            <a:off x="5890715" y="1808381"/>
            <a:ext cx="1461747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>
            <a:defPPr>
              <a:defRPr lang="en-US"/>
            </a:defPPr>
            <a:lvl1pPr>
              <a:defRPr sz="1200" b="1"/>
            </a:lvl1pPr>
          </a:lstStyle>
          <a:p>
            <a:r>
              <a:rPr lang="en-US" sz="1800" smtClean="0">
                <a:solidFill>
                  <a:srgbClr val="00B050"/>
                </a:solidFill>
              </a:rPr>
              <a:t>Power switch</a:t>
            </a:r>
            <a:endParaRPr lang="en-US" sz="1800">
              <a:solidFill>
                <a:srgbClr val="00B050"/>
              </a:solidFill>
            </a:endParaRPr>
          </a:p>
        </p:txBody>
      </p:sp>
      <p:sp>
        <p:nvSpPr>
          <p:cNvPr id="58" name="圆角矩形标注 57"/>
          <p:cNvSpPr/>
          <p:nvPr/>
        </p:nvSpPr>
        <p:spPr>
          <a:xfrm>
            <a:off x="8489317" y="4775070"/>
            <a:ext cx="1553029" cy="626649"/>
          </a:xfrm>
          <a:prstGeom prst="wedgeRoundRectCallout">
            <a:avLst>
              <a:gd name="adj1" fmla="val -103076"/>
              <a:gd name="adj2" fmla="val 54715"/>
              <a:gd name="adj3" fmla="val 16667"/>
            </a:avLst>
          </a:prstGeom>
          <a:ln>
            <a:solidFill>
              <a:srgbClr val="00B05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dk1"/>
              </a:solidFill>
            </a:endParaRPr>
          </a:p>
        </p:txBody>
      </p:sp>
      <p:sp>
        <p:nvSpPr>
          <p:cNvPr id="59" name="文本框 58"/>
          <p:cNvSpPr txBox="1"/>
          <p:nvPr/>
        </p:nvSpPr>
        <p:spPr>
          <a:xfrm>
            <a:off x="8592249" y="4775070"/>
            <a:ext cx="1347164" cy="584775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>
            <a:defPPr>
              <a:defRPr lang="en-US"/>
            </a:defPPr>
            <a:lvl1pPr>
              <a:defRPr sz="1200" b="1"/>
            </a:lvl1pPr>
          </a:lstStyle>
          <a:p>
            <a:r>
              <a:rPr lang="en-US" sz="1800" smtClean="0">
                <a:solidFill>
                  <a:srgbClr val="00B050"/>
                </a:solidFill>
              </a:rPr>
              <a:t>Level shifter</a:t>
            </a:r>
          </a:p>
          <a:p>
            <a:r>
              <a:rPr lang="en-US" sz="1400" smtClean="0">
                <a:solidFill>
                  <a:srgbClr val="00B050"/>
                </a:solidFill>
              </a:rPr>
              <a:t>Shift voltage</a:t>
            </a:r>
            <a:endParaRPr lang="en-US" sz="1400">
              <a:solidFill>
                <a:srgbClr val="00B050"/>
              </a:solidFill>
            </a:endParaRPr>
          </a:p>
        </p:txBody>
      </p:sp>
      <p:sp>
        <p:nvSpPr>
          <p:cNvPr id="60" name="圆角矩形标注 59"/>
          <p:cNvSpPr/>
          <p:nvPr/>
        </p:nvSpPr>
        <p:spPr>
          <a:xfrm>
            <a:off x="3485335" y="1887311"/>
            <a:ext cx="1553029" cy="921628"/>
          </a:xfrm>
          <a:prstGeom prst="wedgeRoundRectCallout">
            <a:avLst>
              <a:gd name="adj1" fmla="val -36721"/>
              <a:gd name="adj2" fmla="val 147543"/>
              <a:gd name="adj3" fmla="val 16667"/>
            </a:avLst>
          </a:prstGeom>
          <a:ln>
            <a:solidFill>
              <a:srgbClr val="00B05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>
                <a:solidFill>
                  <a:srgbClr val="00B050"/>
                </a:solidFill>
              </a:rPr>
              <a:t>Retention FF</a:t>
            </a:r>
          </a:p>
          <a:p>
            <a:pPr algn="ctr"/>
            <a:r>
              <a:rPr lang="en-US" b="1">
                <a:solidFill>
                  <a:srgbClr val="00B050"/>
                </a:solidFill>
              </a:rPr>
              <a:t>Preserve </a:t>
            </a:r>
            <a:r>
              <a:rPr lang="en-US" b="1" smtClean="0">
                <a:solidFill>
                  <a:srgbClr val="00B050"/>
                </a:solidFill>
              </a:rPr>
              <a:t>value</a:t>
            </a:r>
            <a:endParaRPr lang="en-US" b="1">
              <a:solidFill>
                <a:srgbClr val="00B050"/>
              </a:solidFill>
            </a:endParaRPr>
          </a:p>
        </p:txBody>
      </p:sp>
      <p:sp>
        <p:nvSpPr>
          <p:cNvPr id="61" name="圆角矩形标注 60"/>
          <p:cNvSpPr/>
          <p:nvPr/>
        </p:nvSpPr>
        <p:spPr>
          <a:xfrm>
            <a:off x="1429239" y="3943264"/>
            <a:ext cx="1373821" cy="921628"/>
          </a:xfrm>
          <a:prstGeom prst="wedgeRoundRectCallout">
            <a:avLst>
              <a:gd name="adj1" fmla="val 109073"/>
              <a:gd name="adj2" fmla="val 147543"/>
              <a:gd name="adj3" fmla="val 16667"/>
            </a:avLst>
          </a:prstGeom>
          <a:ln>
            <a:solidFill>
              <a:srgbClr val="00B05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b="1">
              <a:solidFill>
                <a:srgbClr val="00B050"/>
              </a:solidFill>
            </a:endParaRPr>
          </a:p>
        </p:txBody>
      </p:sp>
      <p:sp>
        <p:nvSpPr>
          <p:cNvPr id="62" name="文本框 61"/>
          <p:cNvSpPr txBox="1"/>
          <p:nvPr/>
        </p:nvSpPr>
        <p:spPr>
          <a:xfrm>
            <a:off x="1504502" y="4047312"/>
            <a:ext cx="1207254" cy="646331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>
            <a:defPPr>
              <a:defRPr lang="en-US"/>
            </a:defPPr>
            <a:lvl1pPr>
              <a:defRPr sz="1200" b="1"/>
            </a:lvl1pPr>
          </a:lstStyle>
          <a:p>
            <a:r>
              <a:rPr lang="en-US" sz="1800" smtClean="0">
                <a:solidFill>
                  <a:srgbClr val="00B050"/>
                </a:solidFill>
              </a:rPr>
              <a:t>Always-On</a:t>
            </a:r>
          </a:p>
          <a:p>
            <a:r>
              <a:rPr lang="en-US" sz="1800" smtClean="0">
                <a:solidFill>
                  <a:srgbClr val="00B050"/>
                </a:solidFill>
              </a:rPr>
              <a:t>Cell</a:t>
            </a:r>
            <a:endParaRPr lang="en-US" sz="140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46726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509540" y="1566100"/>
            <a:ext cx="10225620" cy="45243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600" b="1" smtClean="0"/>
              <a:t>Low power background story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600" b="1">
                <a:solidFill>
                  <a:schemeClr val="bg1">
                    <a:lumMod val="50000"/>
                  </a:schemeClr>
                </a:solidFill>
              </a:rPr>
              <a:t>Low power 1:  the logical diagram, power domain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600" b="1" smtClean="0">
                <a:solidFill>
                  <a:schemeClr val="bg1">
                    <a:lumMod val="50000"/>
                  </a:schemeClr>
                </a:solidFill>
              </a:rPr>
              <a:t>Low power 2:  the physical implementation</a:t>
            </a:r>
          </a:p>
          <a:p>
            <a:r>
              <a:rPr lang="en-US" sz="3600" b="1" smtClean="0">
                <a:solidFill>
                  <a:schemeClr val="bg1">
                    <a:lumMod val="50000"/>
                  </a:schemeClr>
                </a:solidFill>
              </a:rPr>
              <a:t>	floorplan</a:t>
            </a:r>
          </a:p>
          <a:p>
            <a:r>
              <a:rPr lang="en-US" sz="3600" b="1" smtClean="0">
                <a:solidFill>
                  <a:schemeClr val="bg1">
                    <a:lumMod val="50000"/>
                  </a:schemeClr>
                </a:solidFill>
              </a:rPr>
              <a:t>	power net, power region</a:t>
            </a:r>
          </a:p>
          <a:p>
            <a:r>
              <a:rPr lang="en-US" sz="3600" b="1" smtClean="0">
                <a:solidFill>
                  <a:schemeClr val="bg1">
                    <a:lumMod val="50000"/>
                  </a:schemeClr>
                </a:solidFill>
              </a:rPr>
              <a:t>	power management cell</a:t>
            </a:r>
            <a:endParaRPr lang="en-US" sz="3600" b="1">
              <a:solidFill>
                <a:schemeClr val="bg1">
                  <a:lumMod val="50000"/>
                </a:schemeClr>
              </a:solidFill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600" b="1" smtClean="0">
                <a:solidFill>
                  <a:schemeClr val="bg1">
                    <a:lumMod val="50000"/>
                  </a:schemeClr>
                </a:solidFill>
              </a:rPr>
              <a:t>Low power 3: design rule check</a:t>
            </a:r>
            <a:endParaRPr lang="en-US" sz="3600" b="1">
              <a:solidFill>
                <a:schemeClr val="bg1">
                  <a:lumMod val="50000"/>
                </a:schemeClr>
              </a:solidFill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600" b="1" smtClean="0">
                <a:solidFill>
                  <a:schemeClr val="bg1">
                    <a:lumMod val="50000"/>
                  </a:schemeClr>
                </a:solidFill>
              </a:rPr>
              <a:t>UPF support</a:t>
            </a:r>
            <a:endParaRPr lang="en-US" sz="3600" b="1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509540" y="290946"/>
            <a:ext cx="2603341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b="1" smtClean="0"/>
              <a:t>Agenda</a:t>
            </a:r>
            <a:endParaRPr lang="en-US" sz="6000" b="1"/>
          </a:p>
        </p:txBody>
      </p:sp>
    </p:spTree>
    <p:extLst>
      <p:ext uri="{BB962C8B-B14F-4D97-AF65-F5344CB8AC3E}">
        <p14:creationId xmlns:p14="http://schemas.microsoft.com/office/powerpoint/2010/main" val="174921912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/>
          <a:srcRect r="4529" b="3384"/>
          <a:stretch/>
        </p:blipFill>
        <p:spPr>
          <a:xfrm>
            <a:off x="618929" y="472091"/>
            <a:ext cx="8873414" cy="59141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502694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5193" y="319820"/>
            <a:ext cx="9148374" cy="59403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009852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14817" y="490097"/>
            <a:ext cx="8434865" cy="58825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396154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4449" y="176945"/>
            <a:ext cx="9210600" cy="62964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047759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0267" y="394694"/>
            <a:ext cx="10013407" cy="60206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829664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4296" y="801857"/>
            <a:ext cx="8281650" cy="57114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2059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下箭头 9"/>
          <p:cNvSpPr/>
          <p:nvPr/>
        </p:nvSpPr>
        <p:spPr>
          <a:xfrm>
            <a:off x="7285277" y="2712927"/>
            <a:ext cx="414551" cy="2671873"/>
          </a:xfrm>
          <a:prstGeom prst="down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文本框 1"/>
          <p:cNvSpPr txBox="1"/>
          <p:nvPr/>
        </p:nvSpPr>
        <p:spPr>
          <a:xfrm>
            <a:off x="235527" y="221673"/>
            <a:ext cx="1096935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smtClean="0"/>
              <a:t>Power management cell (ipd)  GIGA solution 1</a:t>
            </a:r>
            <a:endParaRPr lang="en-US" sz="4400" b="1"/>
          </a:p>
        </p:txBody>
      </p:sp>
      <p:sp>
        <p:nvSpPr>
          <p:cNvPr id="6" name="矩形 5"/>
          <p:cNvSpPr/>
          <p:nvPr/>
        </p:nvSpPr>
        <p:spPr>
          <a:xfrm>
            <a:off x="6444342" y="1512599"/>
            <a:ext cx="2510972" cy="1200329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r>
              <a:rPr lang="en-US" b="1" smtClean="0"/>
              <a:t>set_ipd_rule                  </a:t>
            </a:r>
          </a:p>
          <a:p>
            <a:r>
              <a:rPr lang="en-US" b="1" smtClean="0"/>
              <a:t>set_isolation_cell_rule       </a:t>
            </a:r>
          </a:p>
          <a:p>
            <a:r>
              <a:rPr lang="en-US" b="1" smtClean="0"/>
              <a:t>set_level_shifter_rule</a:t>
            </a:r>
          </a:p>
          <a:p>
            <a:r>
              <a:rPr lang="en-US" b="1" smtClean="0"/>
              <a:t>set_retention_rule</a:t>
            </a:r>
          </a:p>
        </p:txBody>
      </p:sp>
      <p:sp>
        <p:nvSpPr>
          <p:cNvPr id="7" name="矩形 6"/>
          <p:cNvSpPr/>
          <p:nvPr/>
        </p:nvSpPr>
        <p:spPr>
          <a:xfrm>
            <a:off x="6444342" y="3049747"/>
            <a:ext cx="2510972" cy="36933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r>
              <a:rPr lang="en-US" b="1">
                <a:solidFill>
                  <a:srgbClr val="FF0000"/>
                </a:solidFill>
              </a:rPr>
              <a:t>insert_ipd_cells</a:t>
            </a: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4186" y="1512599"/>
            <a:ext cx="5396016" cy="4423759"/>
          </a:xfrm>
          <a:prstGeom prst="rect">
            <a:avLst/>
          </a:prstGeom>
        </p:spPr>
      </p:pic>
      <p:sp>
        <p:nvSpPr>
          <p:cNvPr id="9" name="矩形 8"/>
          <p:cNvSpPr/>
          <p:nvPr/>
        </p:nvSpPr>
        <p:spPr>
          <a:xfrm>
            <a:off x="6444342" y="3764719"/>
            <a:ext cx="2510972" cy="36933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r>
              <a:rPr lang="en-US" altLang="zh-CN" b="1" smtClean="0"/>
              <a:t>Check_power_domain</a:t>
            </a:r>
            <a:endParaRPr lang="en-US" b="1"/>
          </a:p>
        </p:txBody>
      </p:sp>
      <p:sp>
        <p:nvSpPr>
          <p:cNvPr id="11" name="文本框 10"/>
          <p:cNvSpPr txBox="1"/>
          <p:nvPr/>
        </p:nvSpPr>
        <p:spPr>
          <a:xfrm>
            <a:off x="6351502" y="6431120"/>
            <a:ext cx="22821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smtClean="0"/>
              <a:t>Check lab 5 for details</a:t>
            </a:r>
            <a:endParaRPr lang="en-US" b="1"/>
          </a:p>
        </p:txBody>
      </p:sp>
      <p:sp>
        <p:nvSpPr>
          <p:cNvPr id="12" name="矩形 11"/>
          <p:cNvSpPr/>
          <p:nvPr/>
        </p:nvSpPr>
        <p:spPr>
          <a:xfrm>
            <a:off x="6444342" y="4479691"/>
            <a:ext cx="3300904" cy="36933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r>
              <a:rPr lang="en-US" b="1"/>
              <a:t>connect_power_domain_supply</a:t>
            </a:r>
          </a:p>
        </p:txBody>
      </p:sp>
      <p:sp>
        <p:nvSpPr>
          <p:cNvPr id="13" name="矩形 12"/>
          <p:cNvSpPr/>
          <p:nvPr/>
        </p:nvSpPr>
        <p:spPr>
          <a:xfrm>
            <a:off x="6444342" y="5384800"/>
            <a:ext cx="2336801" cy="36933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r>
              <a:rPr lang="en-US" altLang="zh-CN" b="1" smtClean="0"/>
              <a:t>Check_power_domain</a:t>
            </a:r>
            <a:endParaRPr lang="en-US" b="1"/>
          </a:p>
        </p:txBody>
      </p:sp>
      <p:sp>
        <p:nvSpPr>
          <p:cNvPr id="14" name="云形标注 13"/>
          <p:cNvSpPr/>
          <p:nvPr/>
        </p:nvSpPr>
        <p:spPr>
          <a:xfrm>
            <a:off x="9231086" y="1669143"/>
            <a:ext cx="2685143" cy="1380604"/>
          </a:xfrm>
          <a:prstGeom prst="cloudCallout">
            <a:avLst>
              <a:gd name="adj1" fmla="val -58358"/>
              <a:gd name="adj2" fmla="val -3001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smtClean="0"/>
              <a:t>From domain A</a:t>
            </a:r>
          </a:p>
          <a:p>
            <a:pPr algn="ctr"/>
            <a:r>
              <a:rPr lang="en-US" b="1" smtClean="0"/>
              <a:t>To domain B</a:t>
            </a:r>
          </a:p>
          <a:p>
            <a:pPr algn="ctr"/>
            <a:r>
              <a:rPr lang="en-US" b="1" smtClean="0"/>
              <a:t>Use lib C</a:t>
            </a:r>
          </a:p>
          <a:p>
            <a:pPr algn="ctr"/>
            <a:r>
              <a:rPr lang="en-US" b="1" smtClean="0"/>
              <a:t>Control signal D</a:t>
            </a:r>
            <a:endParaRPr lang="en-US" b="1"/>
          </a:p>
        </p:txBody>
      </p:sp>
    </p:spTree>
    <p:extLst>
      <p:ext uri="{BB962C8B-B14F-4D97-AF65-F5344CB8AC3E}">
        <p14:creationId xmlns:p14="http://schemas.microsoft.com/office/powerpoint/2010/main" val="66555090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912832" y="1551554"/>
            <a:ext cx="6096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2400" b="1" i="0" u="none" strike="noStrike" baseline="0" smtClean="0">
                <a:solidFill>
                  <a:srgbClr val="00B050"/>
                </a:solidFill>
              </a:rPr>
              <a:t>add_power_switch_cell</a:t>
            </a:r>
          </a:p>
          <a:p>
            <a:r>
              <a:rPr lang="en-US" sz="2400" b="1" smtClean="0">
                <a:solidFill>
                  <a:srgbClr val="00B050"/>
                </a:solidFill>
              </a:rPr>
              <a:t>connect_power_switch_cell</a:t>
            </a:r>
          </a:p>
          <a:p>
            <a:r>
              <a:rPr lang="en-US" sz="2400" b="1">
                <a:solidFill>
                  <a:srgbClr val="00B050"/>
                </a:solidFill>
              </a:rPr>
              <a:t>connect_global_net 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235527" y="221673"/>
            <a:ext cx="1096935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smtClean="0"/>
              <a:t>Power management cell (ipd)  GIGA solution 2</a:t>
            </a:r>
            <a:endParaRPr lang="en-US" sz="4400" b="1"/>
          </a:p>
        </p:txBody>
      </p:sp>
      <p:sp>
        <p:nvSpPr>
          <p:cNvPr id="4" name="文本框 3"/>
          <p:cNvSpPr txBox="1"/>
          <p:nvPr/>
        </p:nvSpPr>
        <p:spPr>
          <a:xfrm>
            <a:off x="235527" y="970433"/>
            <a:ext cx="621099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smtClean="0"/>
              <a:t>Power switches, power gating, MTCMOS</a:t>
            </a:r>
            <a:endParaRPr lang="en-US" sz="2800" b="1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56693" y="2825182"/>
            <a:ext cx="4714963" cy="4032818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76457" y="2751883"/>
            <a:ext cx="4388731" cy="4170175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8339284" y="2382551"/>
            <a:ext cx="28655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smtClean="0"/>
              <a:t>Check lab 1 and 2 for details</a:t>
            </a:r>
            <a:endParaRPr lang="en-US" b="1"/>
          </a:p>
        </p:txBody>
      </p:sp>
    </p:spTree>
    <p:extLst>
      <p:ext uri="{BB962C8B-B14F-4D97-AF65-F5344CB8AC3E}">
        <p14:creationId xmlns:p14="http://schemas.microsoft.com/office/powerpoint/2010/main" val="109664360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60217" y="374072"/>
            <a:ext cx="9054017" cy="22467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smtClean="0"/>
              <a:t>Task 4:</a:t>
            </a:r>
          </a:p>
          <a:p>
            <a:endParaRPr lang="en-US" sz="2400"/>
          </a:p>
          <a:p>
            <a:r>
              <a:rPr lang="en-US" sz="2400" smtClean="0"/>
              <a:t>Go to visit training lab 5, create regression case to cover insert_ipd_cell</a:t>
            </a:r>
          </a:p>
          <a:p>
            <a:r>
              <a:rPr lang="en-US" sz="2400" smtClean="0"/>
              <a:t>And power switch cells.</a:t>
            </a:r>
          </a:p>
          <a:p>
            <a:pPr lvl="1"/>
            <a:r>
              <a:rPr lang="en-US" sz="2000" b="1" smtClean="0">
                <a:solidFill>
                  <a:srgbClr val="00B050"/>
                </a:solidFill>
              </a:rPr>
              <a:t> </a:t>
            </a:r>
          </a:p>
          <a:p>
            <a:r>
              <a:rPr lang="en-US" sz="2400" smtClean="0"/>
              <a:t>We will talk about pst, upf next time.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11323" y="3282826"/>
            <a:ext cx="4072481" cy="3395766"/>
          </a:xfrm>
          <a:prstGeom prst="rect">
            <a:avLst/>
          </a:prstGeom>
        </p:spPr>
      </p:pic>
      <p:cxnSp>
        <p:nvCxnSpPr>
          <p:cNvPr id="5" name="直接连接符 4"/>
          <p:cNvCxnSpPr/>
          <p:nvPr/>
        </p:nvCxnSpPr>
        <p:spPr>
          <a:xfrm>
            <a:off x="8244114" y="3628571"/>
            <a:ext cx="1349829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连接符 5"/>
          <p:cNvCxnSpPr/>
          <p:nvPr/>
        </p:nvCxnSpPr>
        <p:spPr>
          <a:xfrm>
            <a:off x="8244114" y="3846286"/>
            <a:ext cx="1349829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/>
        </p:nvCxnSpPr>
        <p:spPr>
          <a:xfrm>
            <a:off x="8244114" y="4093029"/>
            <a:ext cx="1349829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7"/>
          <p:cNvCxnSpPr/>
          <p:nvPr/>
        </p:nvCxnSpPr>
        <p:spPr>
          <a:xfrm>
            <a:off x="8244114" y="4383315"/>
            <a:ext cx="1349829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/>
        </p:nvCxnSpPr>
        <p:spPr>
          <a:xfrm>
            <a:off x="8244114" y="4746249"/>
            <a:ext cx="1349829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/>
        </p:nvCxnSpPr>
        <p:spPr>
          <a:xfrm>
            <a:off x="8244114" y="6067049"/>
            <a:ext cx="1349829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/>
        </p:nvCxnSpPr>
        <p:spPr>
          <a:xfrm>
            <a:off x="8244114" y="6197678"/>
            <a:ext cx="1349829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/>
        </p:nvCxnSpPr>
        <p:spPr>
          <a:xfrm>
            <a:off x="10283383" y="6371849"/>
            <a:ext cx="1349829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/>
        </p:nvCxnSpPr>
        <p:spPr>
          <a:xfrm>
            <a:off x="10283383" y="6197678"/>
            <a:ext cx="1349829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/>
          <p:cNvCxnSpPr/>
          <p:nvPr/>
        </p:nvCxnSpPr>
        <p:spPr>
          <a:xfrm>
            <a:off x="8244114" y="6371849"/>
            <a:ext cx="1349829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/>
          <p:cNvCxnSpPr/>
          <p:nvPr/>
        </p:nvCxnSpPr>
        <p:spPr>
          <a:xfrm>
            <a:off x="9906011" y="5660649"/>
            <a:ext cx="1349829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连接符 15"/>
          <p:cNvCxnSpPr/>
          <p:nvPr/>
        </p:nvCxnSpPr>
        <p:spPr>
          <a:xfrm>
            <a:off x="9906011" y="5428420"/>
            <a:ext cx="1349829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连接符 16"/>
          <p:cNvCxnSpPr/>
          <p:nvPr/>
        </p:nvCxnSpPr>
        <p:spPr>
          <a:xfrm>
            <a:off x="9906011" y="5225220"/>
            <a:ext cx="1349829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连接符 17"/>
          <p:cNvCxnSpPr/>
          <p:nvPr/>
        </p:nvCxnSpPr>
        <p:spPr>
          <a:xfrm>
            <a:off x="10080182" y="3701142"/>
            <a:ext cx="1349829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/>
          <p:cNvCxnSpPr/>
          <p:nvPr/>
        </p:nvCxnSpPr>
        <p:spPr>
          <a:xfrm>
            <a:off x="10080182" y="3846286"/>
            <a:ext cx="1349829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/>
          <p:cNvCxnSpPr/>
          <p:nvPr/>
        </p:nvCxnSpPr>
        <p:spPr>
          <a:xfrm>
            <a:off x="10080182" y="4034972"/>
            <a:ext cx="1349829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接连接符 20"/>
          <p:cNvCxnSpPr/>
          <p:nvPr/>
        </p:nvCxnSpPr>
        <p:spPr>
          <a:xfrm>
            <a:off x="8244114" y="5043792"/>
            <a:ext cx="769257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接连接符 22"/>
          <p:cNvCxnSpPr/>
          <p:nvPr/>
        </p:nvCxnSpPr>
        <p:spPr>
          <a:xfrm>
            <a:off x="8244114" y="5392212"/>
            <a:ext cx="769257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接连接符 23"/>
          <p:cNvCxnSpPr/>
          <p:nvPr/>
        </p:nvCxnSpPr>
        <p:spPr>
          <a:xfrm>
            <a:off x="10769623" y="4383315"/>
            <a:ext cx="769257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接连接符 24"/>
          <p:cNvCxnSpPr/>
          <p:nvPr/>
        </p:nvCxnSpPr>
        <p:spPr>
          <a:xfrm>
            <a:off x="10769623" y="4623033"/>
            <a:ext cx="769257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5216871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509540" y="1566100"/>
            <a:ext cx="10225620" cy="45243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600" b="1" smtClean="0"/>
              <a:t>Low power background story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600" b="1"/>
              <a:t>Low power 1:  the logical diagram, power domain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600" b="1"/>
              <a:t>Low power 2:  the physical implementation</a:t>
            </a:r>
          </a:p>
          <a:p>
            <a:r>
              <a:rPr lang="en-US" sz="3600" b="1" smtClean="0">
                <a:solidFill>
                  <a:schemeClr val="bg1">
                    <a:lumMod val="50000"/>
                  </a:schemeClr>
                </a:solidFill>
              </a:rPr>
              <a:t>	</a:t>
            </a:r>
            <a:r>
              <a:rPr lang="en-US" sz="3600" b="1"/>
              <a:t>floorplan</a:t>
            </a:r>
          </a:p>
          <a:p>
            <a:r>
              <a:rPr lang="en-US" sz="3600" b="1" smtClean="0">
                <a:solidFill>
                  <a:schemeClr val="bg1">
                    <a:lumMod val="50000"/>
                  </a:schemeClr>
                </a:solidFill>
              </a:rPr>
              <a:t>	</a:t>
            </a:r>
            <a:r>
              <a:rPr lang="en-US" sz="3600" b="1"/>
              <a:t>power </a:t>
            </a:r>
            <a:r>
              <a:rPr lang="en-US" sz="3600" b="1" smtClean="0"/>
              <a:t>network, </a:t>
            </a:r>
            <a:r>
              <a:rPr lang="en-US" sz="3600" b="1"/>
              <a:t>power region</a:t>
            </a:r>
          </a:p>
          <a:p>
            <a:r>
              <a:rPr lang="en-US" sz="3600" b="1" smtClean="0">
                <a:solidFill>
                  <a:schemeClr val="bg1">
                    <a:lumMod val="50000"/>
                  </a:schemeClr>
                </a:solidFill>
              </a:rPr>
              <a:t>	</a:t>
            </a:r>
            <a:r>
              <a:rPr lang="en-US" sz="3600" b="1"/>
              <a:t>power management cell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600" b="1" smtClean="0">
                <a:solidFill>
                  <a:schemeClr val="bg1">
                    <a:lumMod val="50000"/>
                  </a:schemeClr>
                </a:solidFill>
              </a:rPr>
              <a:t>Low power 3: design rule check</a:t>
            </a:r>
            <a:endParaRPr lang="en-US" sz="3600" b="1">
              <a:solidFill>
                <a:schemeClr val="bg1">
                  <a:lumMod val="50000"/>
                </a:schemeClr>
              </a:solidFill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600" b="1" smtClean="0">
                <a:solidFill>
                  <a:schemeClr val="bg1">
                    <a:lumMod val="50000"/>
                  </a:schemeClr>
                </a:solidFill>
              </a:rPr>
              <a:t>UPF support</a:t>
            </a:r>
            <a:endParaRPr lang="en-US" sz="3600" b="1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509540" y="290946"/>
            <a:ext cx="2603341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b="1" smtClean="0"/>
              <a:t>Agenda</a:t>
            </a:r>
            <a:endParaRPr lang="en-US" sz="6000" b="1"/>
          </a:p>
        </p:txBody>
      </p:sp>
    </p:spTree>
    <p:extLst>
      <p:ext uri="{BB962C8B-B14F-4D97-AF65-F5344CB8AC3E}">
        <p14:creationId xmlns:p14="http://schemas.microsoft.com/office/powerpoint/2010/main" val="42723010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右箭头 12"/>
          <p:cNvSpPr/>
          <p:nvPr/>
        </p:nvSpPr>
        <p:spPr>
          <a:xfrm>
            <a:off x="2004281" y="3262746"/>
            <a:ext cx="6830291" cy="166255"/>
          </a:xfrm>
          <a:prstGeom prst="rightArrow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文本框 1"/>
          <p:cNvSpPr txBox="1"/>
          <p:nvPr/>
        </p:nvSpPr>
        <p:spPr>
          <a:xfrm>
            <a:off x="360218" y="76201"/>
            <a:ext cx="282545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smtClean="0"/>
              <a:t>Case study…</a:t>
            </a:r>
            <a:endParaRPr lang="en-US" sz="4000" b="1"/>
          </a:p>
        </p:txBody>
      </p:sp>
      <p:sp>
        <p:nvSpPr>
          <p:cNvPr id="3" name="文本框 2"/>
          <p:cNvSpPr txBox="1"/>
          <p:nvPr/>
        </p:nvSpPr>
        <p:spPr>
          <a:xfrm>
            <a:off x="360218" y="949037"/>
            <a:ext cx="11054693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smtClean="0"/>
              <a:t>Suppose we want to design a SPARC processor with low-power capability</a:t>
            </a:r>
          </a:p>
          <a:p>
            <a:r>
              <a:rPr lang="en-US" sz="2800" b="1" smtClean="0"/>
              <a:t>(only focus on core logic, cache, MMU are not in scope)</a:t>
            </a:r>
          </a:p>
          <a:p>
            <a:endParaRPr lang="en-US" sz="2800" b="1"/>
          </a:p>
          <a:p>
            <a:r>
              <a:rPr lang="en-US" sz="2800" b="1" smtClean="0"/>
              <a:t>Let’s refresh processor pipeline diagram…</a:t>
            </a:r>
            <a:endParaRPr lang="en-US" sz="2800" b="1"/>
          </a:p>
        </p:txBody>
      </p:sp>
      <p:sp>
        <p:nvSpPr>
          <p:cNvPr id="4" name="矩形 3"/>
          <p:cNvSpPr/>
          <p:nvPr/>
        </p:nvSpPr>
        <p:spPr>
          <a:xfrm>
            <a:off x="563408" y="2937164"/>
            <a:ext cx="1288473" cy="66501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smtClean="0"/>
              <a:t>Instruction</a:t>
            </a:r>
          </a:p>
          <a:p>
            <a:pPr algn="ctr"/>
            <a:r>
              <a:rPr lang="en-US" b="1" smtClean="0"/>
              <a:t>cache</a:t>
            </a:r>
            <a:endParaRPr lang="en-US" b="1"/>
          </a:p>
        </p:txBody>
      </p:sp>
      <p:sp>
        <p:nvSpPr>
          <p:cNvPr id="5" name="矩形 4"/>
          <p:cNvSpPr/>
          <p:nvPr/>
        </p:nvSpPr>
        <p:spPr>
          <a:xfrm>
            <a:off x="2571443" y="3117273"/>
            <a:ext cx="651164" cy="484909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smtClean="0"/>
              <a:t>tlu</a:t>
            </a:r>
            <a:endParaRPr lang="en-US" sz="2800" b="1"/>
          </a:p>
        </p:txBody>
      </p:sp>
      <p:sp>
        <p:nvSpPr>
          <p:cNvPr id="6" name="矩形 5"/>
          <p:cNvSpPr/>
          <p:nvPr/>
        </p:nvSpPr>
        <p:spPr>
          <a:xfrm>
            <a:off x="3679807" y="3117273"/>
            <a:ext cx="651164" cy="484909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smtClean="0"/>
              <a:t>if</a:t>
            </a:r>
            <a:endParaRPr lang="en-US" sz="2800" b="1"/>
          </a:p>
        </p:txBody>
      </p:sp>
      <p:sp>
        <p:nvSpPr>
          <p:cNvPr id="7" name="矩形 6"/>
          <p:cNvSpPr/>
          <p:nvPr/>
        </p:nvSpPr>
        <p:spPr>
          <a:xfrm>
            <a:off x="4788171" y="3117273"/>
            <a:ext cx="651164" cy="484909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smtClean="0"/>
              <a:t>dc</a:t>
            </a:r>
            <a:endParaRPr lang="en-US" sz="2800" b="1"/>
          </a:p>
        </p:txBody>
      </p:sp>
      <p:sp>
        <p:nvSpPr>
          <p:cNvPr id="8" name="矩形 7"/>
          <p:cNvSpPr/>
          <p:nvPr/>
        </p:nvSpPr>
        <p:spPr>
          <a:xfrm>
            <a:off x="6173625" y="3117273"/>
            <a:ext cx="651164" cy="484909"/>
          </a:xfrm>
          <a:prstGeom prst="rect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smtClean="0"/>
              <a:t>ex</a:t>
            </a:r>
            <a:endParaRPr lang="en-US" sz="2800" b="1"/>
          </a:p>
        </p:txBody>
      </p:sp>
      <p:sp>
        <p:nvSpPr>
          <p:cNvPr id="9" name="矩形 8"/>
          <p:cNvSpPr/>
          <p:nvPr/>
        </p:nvSpPr>
        <p:spPr>
          <a:xfrm>
            <a:off x="6173625" y="3954536"/>
            <a:ext cx="651164" cy="484909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smtClean="0"/>
              <a:t>fx</a:t>
            </a:r>
            <a:endParaRPr lang="en-US" sz="2800" b="1"/>
          </a:p>
        </p:txBody>
      </p:sp>
      <p:sp>
        <p:nvSpPr>
          <p:cNvPr id="10" name="矩形 9"/>
          <p:cNvSpPr/>
          <p:nvPr/>
        </p:nvSpPr>
        <p:spPr>
          <a:xfrm>
            <a:off x="7559079" y="3117273"/>
            <a:ext cx="651164" cy="484909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smtClean="0"/>
              <a:t>ls</a:t>
            </a:r>
            <a:endParaRPr lang="en-US" sz="2800" b="1"/>
          </a:p>
        </p:txBody>
      </p:sp>
      <p:sp>
        <p:nvSpPr>
          <p:cNvPr id="11" name="矩形 10"/>
          <p:cNvSpPr/>
          <p:nvPr/>
        </p:nvSpPr>
        <p:spPr>
          <a:xfrm>
            <a:off x="8944533" y="3027218"/>
            <a:ext cx="1288473" cy="66501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smtClean="0"/>
              <a:t>Data</a:t>
            </a:r>
          </a:p>
          <a:p>
            <a:pPr algn="ctr"/>
            <a:r>
              <a:rPr lang="en-US" b="1" smtClean="0"/>
              <a:t>cache</a:t>
            </a:r>
            <a:endParaRPr lang="en-US" b="1"/>
          </a:p>
        </p:txBody>
      </p:sp>
      <p:sp>
        <p:nvSpPr>
          <p:cNvPr id="12" name="圆角矩形 11"/>
          <p:cNvSpPr/>
          <p:nvPr/>
        </p:nvSpPr>
        <p:spPr>
          <a:xfrm>
            <a:off x="2309081" y="2764919"/>
            <a:ext cx="6206837" cy="1883282"/>
          </a:xfrm>
          <a:prstGeom prst="roundRect">
            <a:avLst/>
          </a:prstGeom>
          <a:noFill/>
          <a:ln w="28575">
            <a:solidFill>
              <a:schemeClr val="accent2">
                <a:lumMod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文本框 13"/>
          <p:cNvSpPr txBox="1"/>
          <p:nvPr/>
        </p:nvSpPr>
        <p:spPr>
          <a:xfrm>
            <a:off x="299561" y="4910500"/>
            <a:ext cx="10225876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smtClean="0"/>
              <a:t>Low power design target:</a:t>
            </a:r>
            <a:endParaRPr lang="en-US" sz="3200" b="1"/>
          </a:p>
          <a:p>
            <a:r>
              <a:rPr lang="en-US" sz="2000" b="1" smtClean="0"/>
              <a:t>Floating point unit:  	</a:t>
            </a:r>
            <a:r>
              <a:rPr lang="en-US" sz="2000" smtClean="0"/>
              <a:t>requires </a:t>
            </a:r>
            <a:r>
              <a:rPr lang="en-US" sz="2000" b="1" smtClean="0">
                <a:solidFill>
                  <a:schemeClr val="accent2">
                    <a:lumMod val="50000"/>
                  </a:schemeClr>
                </a:solidFill>
              </a:rPr>
              <a:t>high-speed</a:t>
            </a:r>
            <a:r>
              <a:rPr lang="en-US" sz="2000" smtClean="0"/>
              <a:t>, high-voltage, can be </a:t>
            </a:r>
            <a:r>
              <a:rPr lang="en-US" sz="2000" b="1" smtClean="0">
                <a:solidFill>
                  <a:srgbClr val="FF0000"/>
                </a:solidFill>
              </a:rPr>
              <a:t>shut-down</a:t>
            </a:r>
            <a:r>
              <a:rPr lang="en-US" sz="2000" smtClean="0"/>
              <a:t>.</a:t>
            </a:r>
          </a:p>
          <a:p>
            <a:r>
              <a:rPr lang="en-US" sz="2000" b="1" smtClean="0"/>
              <a:t>Execution unit:   		</a:t>
            </a:r>
            <a:r>
              <a:rPr lang="en-US" sz="2000" smtClean="0"/>
              <a:t>bottleneck of pipeline, requires </a:t>
            </a:r>
            <a:r>
              <a:rPr lang="en-US" sz="2000" b="1">
                <a:solidFill>
                  <a:schemeClr val="accent2">
                    <a:lumMod val="50000"/>
                  </a:schemeClr>
                </a:solidFill>
              </a:rPr>
              <a:t>high-speed</a:t>
            </a:r>
            <a:r>
              <a:rPr lang="en-US" sz="2000" smtClean="0"/>
              <a:t>.</a:t>
            </a:r>
          </a:p>
          <a:p>
            <a:r>
              <a:rPr lang="en-US" sz="2000" b="1" smtClean="0"/>
              <a:t>Other part of pipeline:  	</a:t>
            </a:r>
            <a:r>
              <a:rPr lang="en-US" sz="2000" smtClean="0"/>
              <a:t>can run with low-voltage to save power.</a:t>
            </a:r>
          </a:p>
          <a:p>
            <a:r>
              <a:rPr lang="en-US" sz="2000" b="1" smtClean="0"/>
              <a:t>Other part of sparc, IO, MMU,  BUS IO, etc</a:t>
            </a:r>
            <a:r>
              <a:rPr lang="en-US" sz="2000" smtClean="0"/>
              <a:t>.  Can run with low-voltage, </a:t>
            </a:r>
            <a:r>
              <a:rPr lang="en-US" sz="2000" b="1">
                <a:solidFill>
                  <a:srgbClr val="FF0000"/>
                </a:solidFill>
              </a:rPr>
              <a:t>shut-down</a:t>
            </a:r>
            <a:r>
              <a:rPr lang="en-US" sz="2000" smtClean="0"/>
              <a:t> to save power</a:t>
            </a:r>
            <a:endParaRPr lang="en-US" sz="2000"/>
          </a:p>
        </p:txBody>
      </p:sp>
    </p:spTree>
    <p:extLst>
      <p:ext uri="{BB962C8B-B14F-4D97-AF65-F5344CB8AC3E}">
        <p14:creationId xmlns:p14="http://schemas.microsoft.com/office/powerpoint/2010/main" val="427816485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29339" y="193257"/>
            <a:ext cx="13786595" cy="60939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5400" b="1" smtClean="0"/>
              <a:t>Reference:</a:t>
            </a:r>
          </a:p>
          <a:p>
            <a:endParaRPr lang="en-US" sz="2800" b="1"/>
          </a:p>
          <a:p>
            <a:r>
              <a:rPr lang="en-US" sz="2800" b="1" smtClean="0"/>
              <a:t>Training lab location:</a:t>
            </a:r>
            <a:endParaRPr lang="en-US" sz="2800"/>
          </a:p>
          <a:p>
            <a:r>
              <a:rPr lang="en-US" sz="2800" smtClean="0"/>
              <a:t>/home/stor19d2p1/jchen2/newhire_training/lab/MVDD_labs/</a:t>
            </a:r>
          </a:p>
          <a:p>
            <a:endParaRPr lang="en-US" sz="2800"/>
          </a:p>
          <a:p>
            <a:r>
              <a:rPr lang="en-US" sz="2800" smtClean="0"/>
              <a:t>IEEE1801 UPF A brief introduction and overview, John Biggs</a:t>
            </a:r>
          </a:p>
          <a:p>
            <a:endParaRPr lang="en-US" sz="2800" smtClean="0"/>
          </a:p>
          <a:p>
            <a:r>
              <a:rPr lang="en-US" sz="2800" smtClean="0"/>
              <a:t>OpenSPARC™ T2 Core Microarchitecture Specification</a:t>
            </a:r>
          </a:p>
          <a:p>
            <a:endParaRPr lang="en-US" sz="2800" smtClean="0"/>
          </a:p>
          <a:p>
            <a:r>
              <a:rPr lang="en-US" sz="2800" smtClean="0"/>
              <a:t>Aguda User </a:t>
            </a:r>
            <a:r>
              <a:rPr lang="en-US" sz="2800" smtClean="0"/>
              <a:t>Guide</a:t>
            </a:r>
          </a:p>
          <a:p>
            <a:endParaRPr lang="en-US" sz="2800" smtClean="0"/>
          </a:p>
          <a:p>
            <a:r>
              <a:rPr lang="en-US" sz="2800"/>
              <a:t>http://172.168.8.15:8088/projects/vulcanpower/wiki/Low_power_design_flow_and_training</a:t>
            </a:r>
            <a:endParaRPr lang="en-US" sz="2800"/>
          </a:p>
          <a:p>
            <a:r>
              <a:rPr lang="en-US" sz="2800" smtClean="0"/>
              <a:t>http://172.168.8.15:8088/projects/vulcanpower/wiki/New_hire_training</a:t>
            </a:r>
            <a:endParaRPr lang="en-US" sz="2800"/>
          </a:p>
        </p:txBody>
      </p:sp>
    </p:spTree>
    <p:extLst>
      <p:ext uri="{BB962C8B-B14F-4D97-AF65-F5344CB8AC3E}">
        <p14:creationId xmlns:p14="http://schemas.microsoft.com/office/powerpoint/2010/main" val="29435067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50899056"/>
              </p:ext>
            </p:extLst>
          </p:nvPr>
        </p:nvGraphicFramePr>
        <p:xfrm>
          <a:off x="526871" y="4141739"/>
          <a:ext cx="10646820" cy="2661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8738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8311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53290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37209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67132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Domain</a:t>
                      </a:r>
                      <a:endParaRPr lang="en-US" dirty="0"/>
                    </a:p>
                  </a:txBody>
                  <a:tcPr marL="121888" marR="12188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Voltage</a:t>
                      </a:r>
                      <a:endParaRPr lang="en-US" dirty="0"/>
                    </a:p>
                  </a:txBody>
                  <a:tcPr marL="121888" marR="12188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Primary</a:t>
                      </a:r>
                      <a:r>
                        <a:rPr lang="en-US" baseline="0" dirty="0" smtClean="0"/>
                        <a:t> Power Net</a:t>
                      </a:r>
                      <a:endParaRPr lang="en-US" dirty="0"/>
                    </a:p>
                  </a:txBody>
                  <a:tcPr marL="121888" marR="121888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Primary</a:t>
                      </a:r>
                      <a:r>
                        <a:rPr lang="en-US" baseline="0" dirty="0" smtClean="0"/>
                        <a:t> Ground Net</a:t>
                      </a:r>
                      <a:endParaRPr lang="en-US" dirty="0" smtClean="0"/>
                    </a:p>
                  </a:txBody>
                  <a:tcPr marL="121888" marR="12188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Always On?</a:t>
                      </a:r>
                      <a:endParaRPr lang="en-US" dirty="0"/>
                    </a:p>
                  </a:txBody>
                  <a:tcPr marL="121888" marR="121888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mtClean="0"/>
                        <a:t>pd_low </a:t>
                      </a:r>
                    </a:p>
                    <a:p>
                      <a:r>
                        <a:rPr lang="en-US" smtClean="0"/>
                        <a:t>(</a:t>
                      </a:r>
                      <a:r>
                        <a:rPr lang="en-US" smtClean="0">
                          <a:sym typeface="Wingdings" panose="05000000000000000000" pitchFamily="2" charset="2"/>
                        </a:rPr>
                        <a:t>sparc, top-level)</a:t>
                      </a:r>
                      <a:endParaRPr lang="en-US" dirty="0"/>
                    </a:p>
                  </a:txBody>
                  <a:tcPr marL="121888" marR="121888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0.9V</a:t>
                      </a:r>
                      <a:endParaRPr lang="en-US" dirty="0"/>
                    </a:p>
                  </a:txBody>
                  <a:tcPr marL="121888" marR="121888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VDD</a:t>
                      </a:r>
                      <a:endParaRPr lang="en-US" dirty="0"/>
                    </a:p>
                  </a:txBody>
                  <a:tcPr marL="121888" marR="121888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VSS</a:t>
                      </a:r>
                      <a:endParaRPr lang="en-US" dirty="0"/>
                    </a:p>
                  </a:txBody>
                  <a:tcPr marL="121888" marR="121888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No</a:t>
                      </a:r>
                      <a:endParaRPr lang="en-US" dirty="0"/>
                    </a:p>
                  </a:txBody>
                  <a:tcPr marL="121888" marR="121888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b="1" smtClean="0"/>
                        <a:t>pd_low_aon</a:t>
                      </a:r>
                    </a:p>
                    <a:p>
                      <a:pPr marL="0" marR="0" lvl="3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smtClean="0">
                          <a:sym typeface="Wingdings" panose="05000000000000000000" pitchFamily="2" charset="2"/>
                        </a:rPr>
                        <a:t>(lsu, tlu, ifu/ict, in-port)</a:t>
                      </a:r>
                    </a:p>
                  </a:txBody>
                  <a:tcPr marL="121888" marR="121888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0.9V</a:t>
                      </a:r>
                      <a:endParaRPr lang="en-US" b="1" dirty="0"/>
                    </a:p>
                  </a:txBody>
                  <a:tcPr marL="121888" marR="121888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VDD_AON</a:t>
                      </a:r>
                      <a:endParaRPr lang="en-US" b="1" dirty="0"/>
                    </a:p>
                  </a:txBody>
                  <a:tcPr marL="121888" marR="121888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VSS</a:t>
                      </a:r>
                      <a:endParaRPr lang="en-US" b="1" dirty="0"/>
                    </a:p>
                  </a:txBody>
                  <a:tcPr marL="121888" marR="121888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Yes</a:t>
                      </a:r>
                      <a:endParaRPr lang="en-US" b="1" dirty="0"/>
                    </a:p>
                  </a:txBody>
                  <a:tcPr marL="121888" marR="121888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mtClean="0"/>
                        <a:t>pd_hi (spu, ffu)</a:t>
                      </a:r>
                      <a:endParaRPr lang="en-US" dirty="0"/>
                    </a:p>
                  </a:txBody>
                  <a:tcPr marL="121888" marR="121888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1.6V</a:t>
                      </a:r>
                      <a:endParaRPr lang="en-US" dirty="0"/>
                    </a:p>
                  </a:txBody>
                  <a:tcPr marL="121888" marR="121888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VDDH</a:t>
                      </a:r>
                      <a:endParaRPr lang="en-US" dirty="0"/>
                    </a:p>
                  </a:txBody>
                  <a:tcPr marL="121888" marR="121888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VSS</a:t>
                      </a:r>
                      <a:endParaRPr lang="en-US" dirty="0"/>
                    </a:p>
                  </a:txBody>
                  <a:tcPr marL="121888" marR="121888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No</a:t>
                      </a:r>
                      <a:endParaRPr lang="en-US" dirty="0"/>
                    </a:p>
                  </a:txBody>
                  <a:tcPr marL="121888" marR="121888">
                    <a:solidFill>
                      <a:schemeClr val="accent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800" b="1" kern="120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pd_hi_aon </a:t>
                      </a:r>
                    </a:p>
                    <a:p>
                      <a:pPr marL="0" algn="l" defTabSz="914400" rtl="0" eaLnBrk="1" latinLnBrk="0" hangingPunct="1"/>
                      <a:r>
                        <a:rPr lang="en-US" altLang="zh-CN" sz="1800" b="1" kern="120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(exu, out-port</a:t>
                      </a:r>
                      <a:r>
                        <a:rPr lang="zh-CN" altLang="en-US" sz="1800" b="1" kern="120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）</a:t>
                      </a:r>
                      <a:endParaRPr lang="en-US" sz="18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21888" marR="121888"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1.6V</a:t>
                      </a:r>
                      <a:endParaRPr lang="en-US" sz="18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21888" marR="121888"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VDDH_AON</a:t>
                      </a:r>
                      <a:endParaRPr lang="en-US" sz="18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21888" marR="121888"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VSS</a:t>
                      </a:r>
                      <a:endParaRPr lang="en-US" sz="18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21888" marR="121888"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Yes</a:t>
                      </a:r>
                      <a:endParaRPr lang="en-US" sz="18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21888" marR="121888">
                    <a:solidFill>
                      <a:schemeClr val="accent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pic>
        <p:nvPicPr>
          <p:cNvPr id="4" name="Picture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00355" y="415636"/>
            <a:ext cx="4073236" cy="3396827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990998" y="415636"/>
            <a:ext cx="3844238" cy="48490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smtClean="0"/>
              <a:t>Sparc processor</a:t>
            </a:r>
            <a:endParaRPr lang="en-US" sz="2800" b="1"/>
          </a:p>
        </p:txBody>
      </p:sp>
      <p:sp>
        <p:nvSpPr>
          <p:cNvPr id="6" name="矩形 5"/>
          <p:cNvSpPr/>
          <p:nvPr/>
        </p:nvSpPr>
        <p:spPr>
          <a:xfrm>
            <a:off x="201289" y="1255067"/>
            <a:ext cx="651164" cy="484909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smtClean="0"/>
              <a:t>lsu</a:t>
            </a:r>
            <a:endParaRPr lang="en-US" sz="2800" b="1"/>
          </a:p>
        </p:txBody>
      </p:sp>
      <p:sp>
        <p:nvSpPr>
          <p:cNvPr id="7" name="矩形 6"/>
          <p:cNvSpPr/>
          <p:nvPr/>
        </p:nvSpPr>
        <p:spPr>
          <a:xfrm>
            <a:off x="990998" y="1255067"/>
            <a:ext cx="651164" cy="484909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smtClean="0"/>
              <a:t>tlu</a:t>
            </a:r>
            <a:endParaRPr lang="en-US" sz="2800" b="1"/>
          </a:p>
        </p:txBody>
      </p:sp>
      <p:sp>
        <p:nvSpPr>
          <p:cNvPr id="8" name="矩形 7"/>
          <p:cNvSpPr/>
          <p:nvPr/>
        </p:nvSpPr>
        <p:spPr>
          <a:xfrm>
            <a:off x="1780707" y="1255067"/>
            <a:ext cx="651164" cy="48490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/>
              <a:t>ifu</a:t>
            </a:r>
          </a:p>
        </p:txBody>
      </p:sp>
      <p:sp>
        <p:nvSpPr>
          <p:cNvPr id="9" name="矩形 8"/>
          <p:cNvSpPr/>
          <p:nvPr/>
        </p:nvSpPr>
        <p:spPr>
          <a:xfrm>
            <a:off x="1780707" y="1941714"/>
            <a:ext cx="651164" cy="484909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smtClean="0"/>
              <a:t>ict</a:t>
            </a:r>
            <a:endParaRPr lang="en-US" sz="2800" b="1"/>
          </a:p>
        </p:txBody>
      </p:sp>
      <p:sp>
        <p:nvSpPr>
          <p:cNvPr id="10" name="矩形 9"/>
          <p:cNvSpPr/>
          <p:nvPr/>
        </p:nvSpPr>
        <p:spPr>
          <a:xfrm>
            <a:off x="3408218" y="1255067"/>
            <a:ext cx="837802" cy="484909"/>
          </a:xfrm>
          <a:prstGeom prst="rect">
            <a:avLst/>
          </a:prstGeom>
          <a:solidFill>
            <a:schemeClr val="accent5">
              <a:lumMod val="50000"/>
            </a:schemeClr>
          </a:solidFill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smtClean="0"/>
              <a:t>spu</a:t>
            </a:r>
            <a:endParaRPr lang="en-US" sz="2800" b="1"/>
          </a:p>
        </p:txBody>
      </p:sp>
      <p:sp>
        <p:nvSpPr>
          <p:cNvPr id="11" name="矩形 10"/>
          <p:cNvSpPr/>
          <p:nvPr/>
        </p:nvSpPr>
        <p:spPr>
          <a:xfrm>
            <a:off x="4384565" y="1255067"/>
            <a:ext cx="651164" cy="484909"/>
          </a:xfrm>
          <a:prstGeom prst="rect">
            <a:avLst/>
          </a:prstGeom>
          <a:solidFill>
            <a:schemeClr val="accent5">
              <a:lumMod val="50000"/>
            </a:schemeClr>
          </a:solidFill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/>
              <a:t>ffu</a:t>
            </a:r>
          </a:p>
        </p:txBody>
      </p:sp>
      <p:sp>
        <p:nvSpPr>
          <p:cNvPr id="12" name="矩形 11"/>
          <p:cNvSpPr/>
          <p:nvPr/>
        </p:nvSpPr>
        <p:spPr>
          <a:xfrm>
            <a:off x="5174274" y="1255066"/>
            <a:ext cx="734292" cy="484909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smtClean="0"/>
              <a:t>exu</a:t>
            </a:r>
            <a:endParaRPr lang="en-US" sz="2800" b="1"/>
          </a:p>
        </p:txBody>
      </p:sp>
      <p:sp>
        <p:nvSpPr>
          <p:cNvPr id="13" name="矩形 12"/>
          <p:cNvSpPr/>
          <p:nvPr/>
        </p:nvSpPr>
        <p:spPr>
          <a:xfrm>
            <a:off x="2614448" y="1255067"/>
            <a:ext cx="651164" cy="48490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b="1" smtClean="0"/>
              <a:t>…</a:t>
            </a:r>
            <a:endParaRPr lang="en-US" sz="2800" b="1"/>
          </a:p>
        </p:txBody>
      </p:sp>
      <p:cxnSp>
        <p:nvCxnSpPr>
          <p:cNvPr id="15" name="直接连接符 14"/>
          <p:cNvCxnSpPr>
            <a:stCxn id="9" idx="0"/>
            <a:endCxn id="8" idx="2"/>
          </p:cNvCxnSpPr>
          <p:nvPr/>
        </p:nvCxnSpPr>
        <p:spPr>
          <a:xfrm flipV="1">
            <a:off x="2106289" y="1739976"/>
            <a:ext cx="0" cy="2017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任意多边形 15"/>
          <p:cNvSpPr/>
          <p:nvPr/>
        </p:nvSpPr>
        <p:spPr>
          <a:xfrm>
            <a:off x="0" y="1066800"/>
            <a:ext cx="2591732" cy="1525285"/>
          </a:xfrm>
          <a:custGeom>
            <a:avLst/>
            <a:gdLst>
              <a:gd name="connsiteX0" fmla="*/ 1496291 w 2591732"/>
              <a:gd name="connsiteY0" fmla="*/ 1496291 h 1525285"/>
              <a:gd name="connsiteX1" fmla="*/ 1967345 w 2591732"/>
              <a:gd name="connsiteY1" fmla="*/ 1482436 h 1525285"/>
              <a:gd name="connsiteX2" fmla="*/ 2272145 w 2591732"/>
              <a:gd name="connsiteY2" fmla="*/ 1454727 h 1525285"/>
              <a:gd name="connsiteX3" fmla="*/ 2410691 w 2591732"/>
              <a:gd name="connsiteY3" fmla="*/ 1413164 h 1525285"/>
              <a:gd name="connsiteX4" fmla="*/ 2535382 w 2591732"/>
              <a:gd name="connsiteY4" fmla="*/ 1357745 h 1525285"/>
              <a:gd name="connsiteX5" fmla="*/ 2576945 w 2591732"/>
              <a:gd name="connsiteY5" fmla="*/ 1343891 h 1525285"/>
              <a:gd name="connsiteX6" fmla="*/ 2590800 w 2591732"/>
              <a:gd name="connsiteY6" fmla="*/ 1066800 h 1525285"/>
              <a:gd name="connsiteX7" fmla="*/ 2576945 w 2591732"/>
              <a:gd name="connsiteY7" fmla="*/ 900545 h 1525285"/>
              <a:gd name="connsiteX8" fmla="*/ 2493818 w 2591732"/>
              <a:gd name="connsiteY8" fmla="*/ 817418 h 1525285"/>
              <a:gd name="connsiteX9" fmla="*/ 2452255 w 2591732"/>
              <a:gd name="connsiteY9" fmla="*/ 789709 h 1525285"/>
              <a:gd name="connsiteX10" fmla="*/ 2244436 w 2591732"/>
              <a:gd name="connsiteY10" fmla="*/ 775855 h 1525285"/>
              <a:gd name="connsiteX11" fmla="*/ 1856509 w 2591732"/>
              <a:gd name="connsiteY11" fmla="*/ 762000 h 1525285"/>
              <a:gd name="connsiteX12" fmla="*/ 1773382 w 2591732"/>
              <a:gd name="connsiteY12" fmla="*/ 720436 h 1525285"/>
              <a:gd name="connsiteX13" fmla="*/ 1717964 w 2591732"/>
              <a:gd name="connsiteY13" fmla="*/ 637309 h 1525285"/>
              <a:gd name="connsiteX14" fmla="*/ 1731818 w 2591732"/>
              <a:gd name="connsiteY14" fmla="*/ 401782 h 1525285"/>
              <a:gd name="connsiteX15" fmla="*/ 1731818 w 2591732"/>
              <a:gd name="connsiteY15" fmla="*/ 83127 h 1525285"/>
              <a:gd name="connsiteX16" fmla="*/ 1690255 w 2591732"/>
              <a:gd name="connsiteY16" fmla="*/ 55418 h 1525285"/>
              <a:gd name="connsiteX17" fmla="*/ 1662545 w 2591732"/>
              <a:gd name="connsiteY17" fmla="*/ 27709 h 1525285"/>
              <a:gd name="connsiteX18" fmla="*/ 1579418 w 2591732"/>
              <a:gd name="connsiteY18" fmla="*/ 13855 h 1525285"/>
              <a:gd name="connsiteX19" fmla="*/ 1316182 w 2591732"/>
              <a:gd name="connsiteY19" fmla="*/ 0 h 1525285"/>
              <a:gd name="connsiteX20" fmla="*/ 249382 w 2591732"/>
              <a:gd name="connsiteY20" fmla="*/ 13855 h 1525285"/>
              <a:gd name="connsiteX21" fmla="*/ 69273 w 2591732"/>
              <a:gd name="connsiteY21" fmla="*/ 110836 h 1525285"/>
              <a:gd name="connsiteX22" fmla="*/ 27709 w 2591732"/>
              <a:gd name="connsiteY22" fmla="*/ 193964 h 1525285"/>
              <a:gd name="connsiteX23" fmla="*/ 0 w 2591732"/>
              <a:gd name="connsiteY23" fmla="*/ 235527 h 1525285"/>
              <a:gd name="connsiteX24" fmla="*/ 13855 w 2591732"/>
              <a:gd name="connsiteY24" fmla="*/ 581891 h 1525285"/>
              <a:gd name="connsiteX25" fmla="*/ 27709 w 2591732"/>
              <a:gd name="connsiteY25" fmla="*/ 637309 h 1525285"/>
              <a:gd name="connsiteX26" fmla="*/ 96982 w 2591732"/>
              <a:gd name="connsiteY26" fmla="*/ 762000 h 1525285"/>
              <a:gd name="connsiteX27" fmla="*/ 138545 w 2591732"/>
              <a:gd name="connsiteY27" fmla="*/ 789709 h 1525285"/>
              <a:gd name="connsiteX28" fmla="*/ 166255 w 2591732"/>
              <a:gd name="connsiteY28" fmla="*/ 817418 h 1525285"/>
              <a:gd name="connsiteX29" fmla="*/ 207818 w 2591732"/>
              <a:gd name="connsiteY29" fmla="*/ 831273 h 1525285"/>
              <a:gd name="connsiteX30" fmla="*/ 249382 w 2591732"/>
              <a:gd name="connsiteY30" fmla="*/ 858982 h 1525285"/>
              <a:gd name="connsiteX31" fmla="*/ 290945 w 2591732"/>
              <a:gd name="connsiteY31" fmla="*/ 872836 h 1525285"/>
              <a:gd name="connsiteX32" fmla="*/ 1163782 w 2591732"/>
              <a:gd name="connsiteY32" fmla="*/ 886691 h 1525285"/>
              <a:gd name="connsiteX33" fmla="*/ 1246909 w 2591732"/>
              <a:gd name="connsiteY33" fmla="*/ 914400 h 1525285"/>
              <a:gd name="connsiteX34" fmla="*/ 1343891 w 2591732"/>
              <a:gd name="connsiteY34" fmla="*/ 942109 h 1525285"/>
              <a:gd name="connsiteX35" fmla="*/ 1385455 w 2591732"/>
              <a:gd name="connsiteY35" fmla="*/ 955964 h 1525285"/>
              <a:gd name="connsiteX36" fmla="*/ 1482436 w 2591732"/>
              <a:gd name="connsiteY36" fmla="*/ 997527 h 1525285"/>
              <a:gd name="connsiteX37" fmla="*/ 1593273 w 2591732"/>
              <a:gd name="connsiteY37" fmla="*/ 1080655 h 1525285"/>
              <a:gd name="connsiteX38" fmla="*/ 1620982 w 2591732"/>
              <a:gd name="connsiteY38" fmla="*/ 1136073 h 1525285"/>
              <a:gd name="connsiteX39" fmla="*/ 1634836 w 2591732"/>
              <a:gd name="connsiteY39" fmla="*/ 1177636 h 1525285"/>
              <a:gd name="connsiteX40" fmla="*/ 1620982 w 2591732"/>
              <a:gd name="connsiteY40" fmla="*/ 1288473 h 1525285"/>
              <a:gd name="connsiteX41" fmla="*/ 1607127 w 2591732"/>
              <a:gd name="connsiteY41" fmla="*/ 1330036 h 1525285"/>
              <a:gd name="connsiteX42" fmla="*/ 1565564 w 2591732"/>
              <a:gd name="connsiteY42" fmla="*/ 1357745 h 1525285"/>
              <a:gd name="connsiteX43" fmla="*/ 1551709 w 2591732"/>
              <a:gd name="connsiteY43" fmla="*/ 1482436 h 1525285"/>
              <a:gd name="connsiteX44" fmla="*/ 1579418 w 2591732"/>
              <a:gd name="connsiteY44" fmla="*/ 1524000 h 1525285"/>
              <a:gd name="connsiteX45" fmla="*/ 1565564 w 2591732"/>
              <a:gd name="connsiteY45" fmla="*/ 1496291 h 15252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2591732" h="1525285">
                <a:moveTo>
                  <a:pt x="1496291" y="1496291"/>
                </a:moveTo>
                <a:lnTo>
                  <a:pt x="1967345" y="1482436"/>
                </a:lnTo>
                <a:cubicBezTo>
                  <a:pt x="2049327" y="1479157"/>
                  <a:pt x="2179631" y="1476077"/>
                  <a:pt x="2272145" y="1454727"/>
                </a:cubicBezTo>
                <a:cubicBezTo>
                  <a:pt x="2323685" y="1442833"/>
                  <a:pt x="2363069" y="1429037"/>
                  <a:pt x="2410691" y="1413164"/>
                </a:cubicBezTo>
                <a:cubicBezTo>
                  <a:pt x="2476556" y="1369254"/>
                  <a:pt x="2436460" y="1390719"/>
                  <a:pt x="2535382" y="1357745"/>
                </a:cubicBezTo>
                <a:lnTo>
                  <a:pt x="2576945" y="1343891"/>
                </a:lnTo>
                <a:cubicBezTo>
                  <a:pt x="2581563" y="1251527"/>
                  <a:pt x="2590800" y="1159279"/>
                  <a:pt x="2590800" y="1066800"/>
                </a:cubicBezTo>
                <a:cubicBezTo>
                  <a:pt x="2590800" y="1011190"/>
                  <a:pt x="2597101" y="952374"/>
                  <a:pt x="2576945" y="900545"/>
                </a:cubicBezTo>
                <a:cubicBezTo>
                  <a:pt x="2562742" y="864023"/>
                  <a:pt x="2526423" y="839155"/>
                  <a:pt x="2493818" y="817418"/>
                </a:cubicBezTo>
                <a:cubicBezTo>
                  <a:pt x="2479964" y="808182"/>
                  <a:pt x="2468679" y="792446"/>
                  <a:pt x="2452255" y="789709"/>
                </a:cubicBezTo>
                <a:cubicBezTo>
                  <a:pt x="2383773" y="778295"/>
                  <a:pt x="2313788" y="779081"/>
                  <a:pt x="2244436" y="775855"/>
                </a:cubicBezTo>
                <a:cubicBezTo>
                  <a:pt x="2115184" y="769843"/>
                  <a:pt x="1985818" y="766618"/>
                  <a:pt x="1856509" y="762000"/>
                </a:cubicBezTo>
                <a:cubicBezTo>
                  <a:pt x="1826861" y="752117"/>
                  <a:pt x="1795500" y="745714"/>
                  <a:pt x="1773382" y="720436"/>
                </a:cubicBezTo>
                <a:cubicBezTo>
                  <a:pt x="1751452" y="695374"/>
                  <a:pt x="1717964" y="637309"/>
                  <a:pt x="1717964" y="637309"/>
                </a:cubicBezTo>
                <a:cubicBezTo>
                  <a:pt x="1722582" y="558800"/>
                  <a:pt x="1724698" y="480104"/>
                  <a:pt x="1731818" y="401782"/>
                </a:cubicBezTo>
                <a:cubicBezTo>
                  <a:pt x="1747198" y="232600"/>
                  <a:pt x="1799316" y="420617"/>
                  <a:pt x="1731818" y="83127"/>
                </a:cubicBezTo>
                <a:cubicBezTo>
                  <a:pt x="1728553" y="66799"/>
                  <a:pt x="1703257" y="65820"/>
                  <a:pt x="1690255" y="55418"/>
                </a:cubicBezTo>
                <a:cubicBezTo>
                  <a:pt x="1680055" y="47258"/>
                  <a:pt x="1674776" y="32295"/>
                  <a:pt x="1662545" y="27709"/>
                </a:cubicBezTo>
                <a:cubicBezTo>
                  <a:pt x="1636242" y="17846"/>
                  <a:pt x="1607420" y="16095"/>
                  <a:pt x="1579418" y="13855"/>
                </a:cubicBezTo>
                <a:cubicBezTo>
                  <a:pt x="1491831" y="6848"/>
                  <a:pt x="1403927" y="4618"/>
                  <a:pt x="1316182" y="0"/>
                </a:cubicBezTo>
                <a:cubicBezTo>
                  <a:pt x="960582" y="4618"/>
                  <a:pt x="604785" y="1162"/>
                  <a:pt x="249382" y="13855"/>
                </a:cubicBezTo>
                <a:cubicBezTo>
                  <a:pt x="177193" y="16433"/>
                  <a:pt x="113698" y="57526"/>
                  <a:pt x="69273" y="110836"/>
                </a:cubicBezTo>
                <a:cubicBezTo>
                  <a:pt x="19642" y="170394"/>
                  <a:pt x="58952" y="131479"/>
                  <a:pt x="27709" y="193964"/>
                </a:cubicBezTo>
                <a:cubicBezTo>
                  <a:pt x="20262" y="208857"/>
                  <a:pt x="9236" y="221673"/>
                  <a:pt x="0" y="235527"/>
                </a:cubicBezTo>
                <a:cubicBezTo>
                  <a:pt x="4618" y="350982"/>
                  <a:pt x="5905" y="466618"/>
                  <a:pt x="13855" y="581891"/>
                </a:cubicBezTo>
                <a:cubicBezTo>
                  <a:pt x="15165" y="600887"/>
                  <a:pt x="22478" y="619000"/>
                  <a:pt x="27709" y="637309"/>
                </a:cubicBezTo>
                <a:cubicBezTo>
                  <a:pt x="39598" y="678922"/>
                  <a:pt x="61960" y="738652"/>
                  <a:pt x="96982" y="762000"/>
                </a:cubicBezTo>
                <a:cubicBezTo>
                  <a:pt x="110836" y="771236"/>
                  <a:pt x="125543" y="779307"/>
                  <a:pt x="138545" y="789709"/>
                </a:cubicBezTo>
                <a:cubicBezTo>
                  <a:pt x="148745" y="797869"/>
                  <a:pt x="155054" y="810697"/>
                  <a:pt x="166255" y="817418"/>
                </a:cubicBezTo>
                <a:cubicBezTo>
                  <a:pt x="178778" y="824932"/>
                  <a:pt x="194756" y="824742"/>
                  <a:pt x="207818" y="831273"/>
                </a:cubicBezTo>
                <a:cubicBezTo>
                  <a:pt x="222711" y="838720"/>
                  <a:pt x="234489" y="851535"/>
                  <a:pt x="249382" y="858982"/>
                </a:cubicBezTo>
                <a:cubicBezTo>
                  <a:pt x="262444" y="865513"/>
                  <a:pt x="276348" y="872394"/>
                  <a:pt x="290945" y="872836"/>
                </a:cubicBezTo>
                <a:cubicBezTo>
                  <a:pt x="581794" y="881650"/>
                  <a:pt x="872836" y="882073"/>
                  <a:pt x="1163782" y="886691"/>
                </a:cubicBezTo>
                <a:cubicBezTo>
                  <a:pt x="1191491" y="895927"/>
                  <a:pt x="1218993" y="905810"/>
                  <a:pt x="1246909" y="914400"/>
                </a:cubicBezTo>
                <a:cubicBezTo>
                  <a:pt x="1279043" y="924287"/>
                  <a:pt x="1311688" y="932448"/>
                  <a:pt x="1343891" y="942109"/>
                </a:cubicBezTo>
                <a:cubicBezTo>
                  <a:pt x="1357879" y="946305"/>
                  <a:pt x="1372032" y="950211"/>
                  <a:pt x="1385455" y="955964"/>
                </a:cubicBezTo>
                <a:cubicBezTo>
                  <a:pt x="1505287" y="1007321"/>
                  <a:pt x="1384969" y="965039"/>
                  <a:pt x="1482436" y="997527"/>
                </a:cubicBezTo>
                <a:cubicBezTo>
                  <a:pt x="1498031" y="1007923"/>
                  <a:pt x="1572768" y="1049897"/>
                  <a:pt x="1593273" y="1080655"/>
                </a:cubicBezTo>
                <a:cubicBezTo>
                  <a:pt x="1604729" y="1097839"/>
                  <a:pt x="1612846" y="1117090"/>
                  <a:pt x="1620982" y="1136073"/>
                </a:cubicBezTo>
                <a:cubicBezTo>
                  <a:pt x="1626735" y="1149496"/>
                  <a:pt x="1630218" y="1163782"/>
                  <a:pt x="1634836" y="1177636"/>
                </a:cubicBezTo>
                <a:cubicBezTo>
                  <a:pt x="1630218" y="1214582"/>
                  <a:pt x="1627642" y="1251840"/>
                  <a:pt x="1620982" y="1288473"/>
                </a:cubicBezTo>
                <a:cubicBezTo>
                  <a:pt x="1618370" y="1302841"/>
                  <a:pt x="1616250" y="1318632"/>
                  <a:pt x="1607127" y="1330036"/>
                </a:cubicBezTo>
                <a:cubicBezTo>
                  <a:pt x="1596725" y="1343038"/>
                  <a:pt x="1579418" y="1348509"/>
                  <a:pt x="1565564" y="1357745"/>
                </a:cubicBezTo>
                <a:cubicBezTo>
                  <a:pt x="1542474" y="1427017"/>
                  <a:pt x="1524001" y="1427018"/>
                  <a:pt x="1551709" y="1482436"/>
                </a:cubicBezTo>
                <a:cubicBezTo>
                  <a:pt x="1559156" y="1497329"/>
                  <a:pt x="1567644" y="1512226"/>
                  <a:pt x="1579418" y="1524000"/>
                </a:cubicBezTo>
                <a:cubicBezTo>
                  <a:pt x="1586720" y="1531302"/>
                  <a:pt x="1570182" y="1505527"/>
                  <a:pt x="1565564" y="1496291"/>
                </a:cubicBezTo>
              </a:path>
            </a:pathLst>
          </a:custGeom>
          <a:ln w="28575">
            <a:prstDash val="dash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文本框 16"/>
          <p:cNvSpPr txBox="1"/>
          <p:nvPr/>
        </p:nvSpPr>
        <p:spPr>
          <a:xfrm>
            <a:off x="1316580" y="-11155"/>
            <a:ext cx="30738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smtClean="0"/>
              <a:t>Locig view (i.e., verilog netlist)</a:t>
            </a:r>
            <a:endParaRPr lang="en-US" b="1"/>
          </a:p>
        </p:txBody>
      </p:sp>
      <p:sp>
        <p:nvSpPr>
          <p:cNvPr id="18" name="文本框 17"/>
          <p:cNvSpPr txBox="1"/>
          <p:nvPr/>
        </p:nvSpPr>
        <p:spPr>
          <a:xfrm>
            <a:off x="9197892" y="-11484"/>
            <a:ext cx="14781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smtClean="0"/>
              <a:t>Physical View</a:t>
            </a:r>
            <a:endParaRPr lang="en-US" b="1"/>
          </a:p>
        </p:txBody>
      </p:sp>
      <p:sp>
        <p:nvSpPr>
          <p:cNvPr id="19" name="任意多边形 18"/>
          <p:cNvSpPr/>
          <p:nvPr/>
        </p:nvSpPr>
        <p:spPr>
          <a:xfrm>
            <a:off x="-17472" y="2549236"/>
            <a:ext cx="1499908" cy="2964873"/>
          </a:xfrm>
          <a:custGeom>
            <a:avLst/>
            <a:gdLst>
              <a:gd name="connsiteX0" fmla="*/ 1499908 w 1499908"/>
              <a:gd name="connsiteY0" fmla="*/ 0 h 2964873"/>
              <a:gd name="connsiteX1" fmla="*/ 779472 w 1499908"/>
              <a:gd name="connsiteY1" fmla="*/ 415637 h 2964873"/>
              <a:gd name="connsiteX2" fmla="*/ 45181 w 1499908"/>
              <a:gd name="connsiteY2" fmla="*/ 1025237 h 2964873"/>
              <a:gd name="connsiteX3" fmla="*/ 128308 w 1499908"/>
              <a:gd name="connsiteY3" fmla="*/ 2355273 h 2964873"/>
              <a:gd name="connsiteX4" fmla="*/ 530090 w 1499908"/>
              <a:gd name="connsiteY4" fmla="*/ 2964873 h 29648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99908" h="2964873">
                <a:moveTo>
                  <a:pt x="1499908" y="0"/>
                </a:moveTo>
                <a:cubicBezTo>
                  <a:pt x="1260917" y="122382"/>
                  <a:pt x="1021926" y="244764"/>
                  <a:pt x="779472" y="415637"/>
                </a:cubicBezTo>
                <a:cubicBezTo>
                  <a:pt x="537017" y="586510"/>
                  <a:pt x="153708" y="701964"/>
                  <a:pt x="45181" y="1025237"/>
                </a:cubicBezTo>
                <a:cubicBezTo>
                  <a:pt x="-63346" y="1348510"/>
                  <a:pt x="47490" y="2032000"/>
                  <a:pt x="128308" y="2355273"/>
                </a:cubicBezTo>
                <a:cubicBezTo>
                  <a:pt x="209126" y="2678546"/>
                  <a:pt x="369608" y="2821709"/>
                  <a:pt x="530090" y="2964873"/>
                </a:cubicBezTo>
              </a:path>
            </a:pathLst>
          </a:custGeom>
          <a:noFill/>
          <a:ln w="28575">
            <a:solidFill>
              <a:schemeClr val="accent2">
                <a:lumMod val="75000"/>
              </a:schemeClr>
            </a:solidFill>
            <a:prstDash val="dash"/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文本框 19"/>
          <p:cNvSpPr txBox="1"/>
          <p:nvPr/>
        </p:nvSpPr>
        <p:spPr>
          <a:xfrm>
            <a:off x="990998" y="2849647"/>
            <a:ext cx="295516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smtClean="0">
                <a:solidFill>
                  <a:schemeClr val="accent2">
                    <a:lumMod val="50000"/>
                  </a:schemeClr>
                </a:solidFill>
              </a:rPr>
              <a:t>Load/save, instruction cache </a:t>
            </a:r>
          </a:p>
          <a:p>
            <a:r>
              <a:rPr lang="en-US" b="1" smtClean="0">
                <a:solidFill>
                  <a:schemeClr val="accent2">
                    <a:lumMod val="50000"/>
                  </a:schemeClr>
                </a:solidFill>
              </a:rPr>
              <a:t>Related, low voltage AO</a:t>
            </a:r>
          </a:p>
          <a:p>
            <a:r>
              <a:rPr lang="en-US" b="1" smtClean="0">
                <a:solidFill>
                  <a:schemeClr val="accent2">
                    <a:lumMod val="50000"/>
                  </a:schemeClr>
                </a:solidFill>
              </a:rPr>
              <a:t>Input Port is AO</a:t>
            </a:r>
            <a:endParaRPr lang="en-US" b="1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9936973" y="2263170"/>
            <a:ext cx="651164" cy="484909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smtClean="0"/>
              <a:t>lsu</a:t>
            </a:r>
            <a:endParaRPr lang="en-US" sz="2800" b="1"/>
          </a:p>
        </p:txBody>
      </p:sp>
      <p:sp>
        <p:nvSpPr>
          <p:cNvPr id="39" name="矩形 38"/>
          <p:cNvSpPr/>
          <p:nvPr/>
        </p:nvSpPr>
        <p:spPr>
          <a:xfrm>
            <a:off x="10757258" y="2246993"/>
            <a:ext cx="651164" cy="484909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smtClean="0"/>
              <a:t>tlu</a:t>
            </a:r>
            <a:endParaRPr lang="en-US" sz="2800" b="1"/>
          </a:p>
        </p:txBody>
      </p:sp>
      <p:sp>
        <p:nvSpPr>
          <p:cNvPr id="41" name="矩形 40"/>
          <p:cNvSpPr/>
          <p:nvPr/>
        </p:nvSpPr>
        <p:spPr>
          <a:xfrm>
            <a:off x="10439398" y="3190394"/>
            <a:ext cx="879765" cy="297615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smtClean="0"/>
              <a:t>exu</a:t>
            </a:r>
            <a:endParaRPr lang="en-US" b="1"/>
          </a:p>
        </p:txBody>
      </p:sp>
      <p:sp>
        <p:nvSpPr>
          <p:cNvPr id="42" name="右箭头 41"/>
          <p:cNvSpPr/>
          <p:nvPr/>
        </p:nvSpPr>
        <p:spPr>
          <a:xfrm>
            <a:off x="6692630" y="767645"/>
            <a:ext cx="583474" cy="2123594"/>
          </a:xfrm>
          <a:prstGeom prst="rightArrow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84416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3"/>
          <p:cNvGraphicFramePr>
            <a:graphicFrameLocks noGrp="1"/>
          </p:cNvGraphicFramePr>
          <p:nvPr>
            <p:extLst/>
          </p:nvPr>
        </p:nvGraphicFramePr>
        <p:xfrm>
          <a:off x="526871" y="4141739"/>
          <a:ext cx="10646820" cy="2661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8738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8311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53290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37209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67132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Domain</a:t>
                      </a:r>
                      <a:endParaRPr lang="en-US" dirty="0"/>
                    </a:p>
                  </a:txBody>
                  <a:tcPr marL="121888" marR="12188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Voltage</a:t>
                      </a:r>
                      <a:endParaRPr lang="en-US" dirty="0"/>
                    </a:p>
                  </a:txBody>
                  <a:tcPr marL="121888" marR="12188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Primary</a:t>
                      </a:r>
                      <a:r>
                        <a:rPr lang="en-US" baseline="0" dirty="0" smtClean="0"/>
                        <a:t> Power Net</a:t>
                      </a:r>
                      <a:endParaRPr lang="en-US" dirty="0"/>
                    </a:p>
                  </a:txBody>
                  <a:tcPr marL="121888" marR="121888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Primary</a:t>
                      </a:r>
                      <a:r>
                        <a:rPr lang="en-US" baseline="0" dirty="0" smtClean="0"/>
                        <a:t> Ground Net</a:t>
                      </a:r>
                      <a:endParaRPr lang="en-US" dirty="0" smtClean="0"/>
                    </a:p>
                  </a:txBody>
                  <a:tcPr marL="121888" marR="12188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Always On?</a:t>
                      </a:r>
                      <a:endParaRPr lang="en-US" dirty="0"/>
                    </a:p>
                  </a:txBody>
                  <a:tcPr marL="121888" marR="121888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mtClean="0"/>
                        <a:t>pd_low </a:t>
                      </a:r>
                    </a:p>
                    <a:p>
                      <a:r>
                        <a:rPr lang="en-US" smtClean="0"/>
                        <a:t>(</a:t>
                      </a:r>
                      <a:r>
                        <a:rPr lang="en-US" smtClean="0">
                          <a:sym typeface="Wingdings" panose="05000000000000000000" pitchFamily="2" charset="2"/>
                        </a:rPr>
                        <a:t>sparc, top-level)</a:t>
                      </a:r>
                      <a:endParaRPr lang="en-US" dirty="0"/>
                    </a:p>
                  </a:txBody>
                  <a:tcPr marL="121888" marR="121888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0.9V</a:t>
                      </a:r>
                      <a:endParaRPr lang="en-US" dirty="0"/>
                    </a:p>
                  </a:txBody>
                  <a:tcPr marL="121888" marR="121888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VDD</a:t>
                      </a:r>
                      <a:endParaRPr lang="en-US" dirty="0"/>
                    </a:p>
                  </a:txBody>
                  <a:tcPr marL="121888" marR="121888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VSS</a:t>
                      </a:r>
                      <a:endParaRPr lang="en-US" dirty="0"/>
                    </a:p>
                  </a:txBody>
                  <a:tcPr marL="121888" marR="121888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No</a:t>
                      </a:r>
                      <a:endParaRPr lang="en-US" dirty="0"/>
                    </a:p>
                  </a:txBody>
                  <a:tcPr marL="121888" marR="121888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b="1" smtClean="0"/>
                        <a:t>pd_low_aon</a:t>
                      </a:r>
                    </a:p>
                    <a:p>
                      <a:pPr marL="0" marR="0" lvl="3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smtClean="0">
                          <a:sym typeface="Wingdings" panose="05000000000000000000" pitchFamily="2" charset="2"/>
                        </a:rPr>
                        <a:t>(lsu, tlu, ifu/ict, in-port)</a:t>
                      </a:r>
                    </a:p>
                  </a:txBody>
                  <a:tcPr marL="121888" marR="121888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0.9V</a:t>
                      </a:r>
                      <a:endParaRPr lang="en-US" b="1" dirty="0"/>
                    </a:p>
                  </a:txBody>
                  <a:tcPr marL="121888" marR="121888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VDD_AON</a:t>
                      </a:r>
                      <a:endParaRPr lang="en-US" b="1" dirty="0"/>
                    </a:p>
                  </a:txBody>
                  <a:tcPr marL="121888" marR="121888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VSS</a:t>
                      </a:r>
                      <a:endParaRPr lang="en-US" b="1" dirty="0"/>
                    </a:p>
                  </a:txBody>
                  <a:tcPr marL="121888" marR="121888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Yes</a:t>
                      </a:r>
                      <a:endParaRPr lang="en-US" b="1" dirty="0"/>
                    </a:p>
                  </a:txBody>
                  <a:tcPr marL="121888" marR="121888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mtClean="0"/>
                        <a:t>pd_hi (spu, ffu)</a:t>
                      </a:r>
                      <a:endParaRPr lang="en-US" dirty="0"/>
                    </a:p>
                  </a:txBody>
                  <a:tcPr marL="121888" marR="121888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1.6V</a:t>
                      </a:r>
                      <a:endParaRPr lang="en-US" dirty="0"/>
                    </a:p>
                  </a:txBody>
                  <a:tcPr marL="121888" marR="121888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VDDH</a:t>
                      </a:r>
                      <a:endParaRPr lang="en-US" dirty="0"/>
                    </a:p>
                  </a:txBody>
                  <a:tcPr marL="121888" marR="121888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VSS</a:t>
                      </a:r>
                      <a:endParaRPr lang="en-US" dirty="0"/>
                    </a:p>
                  </a:txBody>
                  <a:tcPr marL="121888" marR="121888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No</a:t>
                      </a:r>
                      <a:endParaRPr lang="en-US" dirty="0"/>
                    </a:p>
                  </a:txBody>
                  <a:tcPr marL="121888" marR="121888">
                    <a:solidFill>
                      <a:schemeClr val="accent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800" b="1" kern="120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pd_hi_aon </a:t>
                      </a:r>
                    </a:p>
                    <a:p>
                      <a:pPr marL="0" algn="l" defTabSz="914400" rtl="0" eaLnBrk="1" latinLnBrk="0" hangingPunct="1"/>
                      <a:r>
                        <a:rPr lang="en-US" altLang="zh-CN" sz="1800" b="1" kern="120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(exu, out-port</a:t>
                      </a:r>
                      <a:r>
                        <a:rPr lang="zh-CN" altLang="en-US" sz="1800" b="1" kern="120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）</a:t>
                      </a:r>
                      <a:endParaRPr lang="en-US" sz="18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21888" marR="121888"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1.6V</a:t>
                      </a:r>
                      <a:endParaRPr lang="en-US" sz="18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21888" marR="121888"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VDDH_AON</a:t>
                      </a:r>
                      <a:endParaRPr lang="en-US" sz="18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21888" marR="121888"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VSS</a:t>
                      </a:r>
                      <a:endParaRPr lang="en-US" sz="18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21888" marR="121888"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Yes</a:t>
                      </a:r>
                      <a:endParaRPr lang="en-US" sz="18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21888" marR="121888">
                    <a:solidFill>
                      <a:schemeClr val="accent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pic>
        <p:nvPicPr>
          <p:cNvPr id="4" name="Picture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00355" y="415636"/>
            <a:ext cx="4073236" cy="3396827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990998" y="415636"/>
            <a:ext cx="3844238" cy="48490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smtClean="0"/>
              <a:t>Sparc processor</a:t>
            </a:r>
            <a:endParaRPr lang="en-US" sz="2800" b="1"/>
          </a:p>
        </p:txBody>
      </p:sp>
      <p:sp>
        <p:nvSpPr>
          <p:cNvPr id="6" name="矩形 5"/>
          <p:cNvSpPr/>
          <p:nvPr/>
        </p:nvSpPr>
        <p:spPr>
          <a:xfrm>
            <a:off x="201289" y="1255067"/>
            <a:ext cx="651164" cy="484909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smtClean="0"/>
              <a:t>lsu</a:t>
            </a:r>
            <a:endParaRPr lang="en-US" sz="2800" b="1"/>
          </a:p>
        </p:txBody>
      </p:sp>
      <p:sp>
        <p:nvSpPr>
          <p:cNvPr id="7" name="矩形 6"/>
          <p:cNvSpPr/>
          <p:nvPr/>
        </p:nvSpPr>
        <p:spPr>
          <a:xfrm>
            <a:off x="990998" y="1255067"/>
            <a:ext cx="651164" cy="484909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smtClean="0"/>
              <a:t>tlu</a:t>
            </a:r>
            <a:endParaRPr lang="en-US" sz="2800" b="1"/>
          </a:p>
        </p:txBody>
      </p:sp>
      <p:sp>
        <p:nvSpPr>
          <p:cNvPr id="8" name="矩形 7"/>
          <p:cNvSpPr/>
          <p:nvPr/>
        </p:nvSpPr>
        <p:spPr>
          <a:xfrm>
            <a:off x="1780707" y="1255067"/>
            <a:ext cx="651164" cy="48490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/>
              <a:t>ifu</a:t>
            </a:r>
          </a:p>
        </p:txBody>
      </p:sp>
      <p:sp>
        <p:nvSpPr>
          <p:cNvPr id="9" name="矩形 8"/>
          <p:cNvSpPr/>
          <p:nvPr/>
        </p:nvSpPr>
        <p:spPr>
          <a:xfrm>
            <a:off x="1780707" y="1941714"/>
            <a:ext cx="651164" cy="484909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smtClean="0"/>
              <a:t>ict</a:t>
            </a:r>
            <a:endParaRPr lang="en-US" sz="2800" b="1"/>
          </a:p>
        </p:txBody>
      </p:sp>
      <p:sp>
        <p:nvSpPr>
          <p:cNvPr id="10" name="矩形 9"/>
          <p:cNvSpPr/>
          <p:nvPr/>
        </p:nvSpPr>
        <p:spPr>
          <a:xfrm>
            <a:off x="3408218" y="1255067"/>
            <a:ext cx="837802" cy="484909"/>
          </a:xfrm>
          <a:prstGeom prst="rect">
            <a:avLst/>
          </a:prstGeom>
          <a:solidFill>
            <a:schemeClr val="accent5">
              <a:lumMod val="50000"/>
            </a:schemeClr>
          </a:solidFill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smtClean="0"/>
              <a:t>spu</a:t>
            </a:r>
            <a:endParaRPr lang="en-US" sz="2800" b="1"/>
          </a:p>
        </p:txBody>
      </p:sp>
      <p:sp>
        <p:nvSpPr>
          <p:cNvPr id="11" name="矩形 10"/>
          <p:cNvSpPr/>
          <p:nvPr/>
        </p:nvSpPr>
        <p:spPr>
          <a:xfrm>
            <a:off x="4384565" y="1255067"/>
            <a:ext cx="651164" cy="484909"/>
          </a:xfrm>
          <a:prstGeom prst="rect">
            <a:avLst/>
          </a:prstGeom>
          <a:solidFill>
            <a:schemeClr val="accent5">
              <a:lumMod val="50000"/>
            </a:schemeClr>
          </a:solidFill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/>
              <a:t>ffu</a:t>
            </a:r>
          </a:p>
        </p:txBody>
      </p:sp>
      <p:sp>
        <p:nvSpPr>
          <p:cNvPr id="12" name="矩形 11"/>
          <p:cNvSpPr/>
          <p:nvPr/>
        </p:nvSpPr>
        <p:spPr>
          <a:xfrm>
            <a:off x="5174274" y="1255066"/>
            <a:ext cx="734292" cy="484909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smtClean="0"/>
              <a:t>exu</a:t>
            </a:r>
            <a:endParaRPr lang="en-US" sz="2800" b="1"/>
          </a:p>
        </p:txBody>
      </p:sp>
      <p:sp>
        <p:nvSpPr>
          <p:cNvPr id="13" name="矩形 12"/>
          <p:cNvSpPr/>
          <p:nvPr/>
        </p:nvSpPr>
        <p:spPr>
          <a:xfrm>
            <a:off x="2614448" y="1255067"/>
            <a:ext cx="651164" cy="48490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b="1" smtClean="0"/>
              <a:t>…</a:t>
            </a:r>
            <a:endParaRPr lang="en-US" sz="2800" b="1"/>
          </a:p>
        </p:txBody>
      </p:sp>
      <p:cxnSp>
        <p:nvCxnSpPr>
          <p:cNvPr id="15" name="直接连接符 14"/>
          <p:cNvCxnSpPr>
            <a:stCxn id="9" idx="0"/>
            <a:endCxn id="8" idx="2"/>
          </p:cNvCxnSpPr>
          <p:nvPr/>
        </p:nvCxnSpPr>
        <p:spPr>
          <a:xfrm flipV="1">
            <a:off x="2106289" y="1739976"/>
            <a:ext cx="0" cy="2017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任意多边形 15"/>
          <p:cNvSpPr/>
          <p:nvPr/>
        </p:nvSpPr>
        <p:spPr>
          <a:xfrm>
            <a:off x="0" y="1066800"/>
            <a:ext cx="2591732" cy="1525285"/>
          </a:xfrm>
          <a:custGeom>
            <a:avLst/>
            <a:gdLst>
              <a:gd name="connsiteX0" fmla="*/ 1496291 w 2591732"/>
              <a:gd name="connsiteY0" fmla="*/ 1496291 h 1525285"/>
              <a:gd name="connsiteX1" fmla="*/ 1967345 w 2591732"/>
              <a:gd name="connsiteY1" fmla="*/ 1482436 h 1525285"/>
              <a:gd name="connsiteX2" fmla="*/ 2272145 w 2591732"/>
              <a:gd name="connsiteY2" fmla="*/ 1454727 h 1525285"/>
              <a:gd name="connsiteX3" fmla="*/ 2410691 w 2591732"/>
              <a:gd name="connsiteY3" fmla="*/ 1413164 h 1525285"/>
              <a:gd name="connsiteX4" fmla="*/ 2535382 w 2591732"/>
              <a:gd name="connsiteY4" fmla="*/ 1357745 h 1525285"/>
              <a:gd name="connsiteX5" fmla="*/ 2576945 w 2591732"/>
              <a:gd name="connsiteY5" fmla="*/ 1343891 h 1525285"/>
              <a:gd name="connsiteX6" fmla="*/ 2590800 w 2591732"/>
              <a:gd name="connsiteY6" fmla="*/ 1066800 h 1525285"/>
              <a:gd name="connsiteX7" fmla="*/ 2576945 w 2591732"/>
              <a:gd name="connsiteY7" fmla="*/ 900545 h 1525285"/>
              <a:gd name="connsiteX8" fmla="*/ 2493818 w 2591732"/>
              <a:gd name="connsiteY8" fmla="*/ 817418 h 1525285"/>
              <a:gd name="connsiteX9" fmla="*/ 2452255 w 2591732"/>
              <a:gd name="connsiteY9" fmla="*/ 789709 h 1525285"/>
              <a:gd name="connsiteX10" fmla="*/ 2244436 w 2591732"/>
              <a:gd name="connsiteY10" fmla="*/ 775855 h 1525285"/>
              <a:gd name="connsiteX11" fmla="*/ 1856509 w 2591732"/>
              <a:gd name="connsiteY11" fmla="*/ 762000 h 1525285"/>
              <a:gd name="connsiteX12" fmla="*/ 1773382 w 2591732"/>
              <a:gd name="connsiteY12" fmla="*/ 720436 h 1525285"/>
              <a:gd name="connsiteX13" fmla="*/ 1717964 w 2591732"/>
              <a:gd name="connsiteY13" fmla="*/ 637309 h 1525285"/>
              <a:gd name="connsiteX14" fmla="*/ 1731818 w 2591732"/>
              <a:gd name="connsiteY14" fmla="*/ 401782 h 1525285"/>
              <a:gd name="connsiteX15" fmla="*/ 1731818 w 2591732"/>
              <a:gd name="connsiteY15" fmla="*/ 83127 h 1525285"/>
              <a:gd name="connsiteX16" fmla="*/ 1690255 w 2591732"/>
              <a:gd name="connsiteY16" fmla="*/ 55418 h 1525285"/>
              <a:gd name="connsiteX17" fmla="*/ 1662545 w 2591732"/>
              <a:gd name="connsiteY17" fmla="*/ 27709 h 1525285"/>
              <a:gd name="connsiteX18" fmla="*/ 1579418 w 2591732"/>
              <a:gd name="connsiteY18" fmla="*/ 13855 h 1525285"/>
              <a:gd name="connsiteX19" fmla="*/ 1316182 w 2591732"/>
              <a:gd name="connsiteY19" fmla="*/ 0 h 1525285"/>
              <a:gd name="connsiteX20" fmla="*/ 249382 w 2591732"/>
              <a:gd name="connsiteY20" fmla="*/ 13855 h 1525285"/>
              <a:gd name="connsiteX21" fmla="*/ 69273 w 2591732"/>
              <a:gd name="connsiteY21" fmla="*/ 110836 h 1525285"/>
              <a:gd name="connsiteX22" fmla="*/ 27709 w 2591732"/>
              <a:gd name="connsiteY22" fmla="*/ 193964 h 1525285"/>
              <a:gd name="connsiteX23" fmla="*/ 0 w 2591732"/>
              <a:gd name="connsiteY23" fmla="*/ 235527 h 1525285"/>
              <a:gd name="connsiteX24" fmla="*/ 13855 w 2591732"/>
              <a:gd name="connsiteY24" fmla="*/ 581891 h 1525285"/>
              <a:gd name="connsiteX25" fmla="*/ 27709 w 2591732"/>
              <a:gd name="connsiteY25" fmla="*/ 637309 h 1525285"/>
              <a:gd name="connsiteX26" fmla="*/ 96982 w 2591732"/>
              <a:gd name="connsiteY26" fmla="*/ 762000 h 1525285"/>
              <a:gd name="connsiteX27" fmla="*/ 138545 w 2591732"/>
              <a:gd name="connsiteY27" fmla="*/ 789709 h 1525285"/>
              <a:gd name="connsiteX28" fmla="*/ 166255 w 2591732"/>
              <a:gd name="connsiteY28" fmla="*/ 817418 h 1525285"/>
              <a:gd name="connsiteX29" fmla="*/ 207818 w 2591732"/>
              <a:gd name="connsiteY29" fmla="*/ 831273 h 1525285"/>
              <a:gd name="connsiteX30" fmla="*/ 249382 w 2591732"/>
              <a:gd name="connsiteY30" fmla="*/ 858982 h 1525285"/>
              <a:gd name="connsiteX31" fmla="*/ 290945 w 2591732"/>
              <a:gd name="connsiteY31" fmla="*/ 872836 h 1525285"/>
              <a:gd name="connsiteX32" fmla="*/ 1163782 w 2591732"/>
              <a:gd name="connsiteY32" fmla="*/ 886691 h 1525285"/>
              <a:gd name="connsiteX33" fmla="*/ 1246909 w 2591732"/>
              <a:gd name="connsiteY33" fmla="*/ 914400 h 1525285"/>
              <a:gd name="connsiteX34" fmla="*/ 1343891 w 2591732"/>
              <a:gd name="connsiteY34" fmla="*/ 942109 h 1525285"/>
              <a:gd name="connsiteX35" fmla="*/ 1385455 w 2591732"/>
              <a:gd name="connsiteY35" fmla="*/ 955964 h 1525285"/>
              <a:gd name="connsiteX36" fmla="*/ 1482436 w 2591732"/>
              <a:gd name="connsiteY36" fmla="*/ 997527 h 1525285"/>
              <a:gd name="connsiteX37" fmla="*/ 1593273 w 2591732"/>
              <a:gd name="connsiteY37" fmla="*/ 1080655 h 1525285"/>
              <a:gd name="connsiteX38" fmla="*/ 1620982 w 2591732"/>
              <a:gd name="connsiteY38" fmla="*/ 1136073 h 1525285"/>
              <a:gd name="connsiteX39" fmla="*/ 1634836 w 2591732"/>
              <a:gd name="connsiteY39" fmla="*/ 1177636 h 1525285"/>
              <a:gd name="connsiteX40" fmla="*/ 1620982 w 2591732"/>
              <a:gd name="connsiteY40" fmla="*/ 1288473 h 1525285"/>
              <a:gd name="connsiteX41" fmla="*/ 1607127 w 2591732"/>
              <a:gd name="connsiteY41" fmla="*/ 1330036 h 1525285"/>
              <a:gd name="connsiteX42" fmla="*/ 1565564 w 2591732"/>
              <a:gd name="connsiteY42" fmla="*/ 1357745 h 1525285"/>
              <a:gd name="connsiteX43" fmla="*/ 1551709 w 2591732"/>
              <a:gd name="connsiteY43" fmla="*/ 1482436 h 1525285"/>
              <a:gd name="connsiteX44" fmla="*/ 1579418 w 2591732"/>
              <a:gd name="connsiteY44" fmla="*/ 1524000 h 1525285"/>
              <a:gd name="connsiteX45" fmla="*/ 1565564 w 2591732"/>
              <a:gd name="connsiteY45" fmla="*/ 1496291 h 15252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2591732" h="1525285">
                <a:moveTo>
                  <a:pt x="1496291" y="1496291"/>
                </a:moveTo>
                <a:lnTo>
                  <a:pt x="1967345" y="1482436"/>
                </a:lnTo>
                <a:cubicBezTo>
                  <a:pt x="2049327" y="1479157"/>
                  <a:pt x="2179631" y="1476077"/>
                  <a:pt x="2272145" y="1454727"/>
                </a:cubicBezTo>
                <a:cubicBezTo>
                  <a:pt x="2323685" y="1442833"/>
                  <a:pt x="2363069" y="1429037"/>
                  <a:pt x="2410691" y="1413164"/>
                </a:cubicBezTo>
                <a:cubicBezTo>
                  <a:pt x="2476556" y="1369254"/>
                  <a:pt x="2436460" y="1390719"/>
                  <a:pt x="2535382" y="1357745"/>
                </a:cubicBezTo>
                <a:lnTo>
                  <a:pt x="2576945" y="1343891"/>
                </a:lnTo>
                <a:cubicBezTo>
                  <a:pt x="2581563" y="1251527"/>
                  <a:pt x="2590800" y="1159279"/>
                  <a:pt x="2590800" y="1066800"/>
                </a:cubicBezTo>
                <a:cubicBezTo>
                  <a:pt x="2590800" y="1011190"/>
                  <a:pt x="2597101" y="952374"/>
                  <a:pt x="2576945" y="900545"/>
                </a:cubicBezTo>
                <a:cubicBezTo>
                  <a:pt x="2562742" y="864023"/>
                  <a:pt x="2526423" y="839155"/>
                  <a:pt x="2493818" y="817418"/>
                </a:cubicBezTo>
                <a:cubicBezTo>
                  <a:pt x="2479964" y="808182"/>
                  <a:pt x="2468679" y="792446"/>
                  <a:pt x="2452255" y="789709"/>
                </a:cubicBezTo>
                <a:cubicBezTo>
                  <a:pt x="2383773" y="778295"/>
                  <a:pt x="2313788" y="779081"/>
                  <a:pt x="2244436" y="775855"/>
                </a:cubicBezTo>
                <a:cubicBezTo>
                  <a:pt x="2115184" y="769843"/>
                  <a:pt x="1985818" y="766618"/>
                  <a:pt x="1856509" y="762000"/>
                </a:cubicBezTo>
                <a:cubicBezTo>
                  <a:pt x="1826861" y="752117"/>
                  <a:pt x="1795500" y="745714"/>
                  <a:pt x="1773382" y="720436"/>
                </a:cubicBezTo>
                <a:cubicBezTo>
                  <a:pt x="1751452" y="695374"/>
                  <a:pt x="1717964" y="637309"/>
                  <a:pt x="1717964" y="637309"/>
                </a:cubicBezTo>
                <a:cubicBezTo>
                  <a:pt x="1722582" y="558800"/>
                  <a:pt x="1724698" y="480104"/>
                  <a:pt x="1731818" y="401782"/>
                </a:cubicBezTo>
                <a:cubicBezTo>
                  <a:pt x="1747198" y="232600"/>
                  <a:pt x="1799316" y="420617"/>
                  <a:pt x="1731818" y="83127"/>
                </a:cubicBezTo>
                <a:cubicBezTo>
                  <a:pt x="1728553" y="66799"/>
                  <a:pt x="1703257" y="65820"/>
                  <a:pt x="1690255" y="55418"/>
                </a:cubicBezTo>
                <a:cubicBezTo>
                  <a:pt x="1680055" y="47258"/>
                  <a:pt x="1674776" y="32295"/>
                  <a:pt x="1662545" y="27709"/>
                </a:cubicBezTo>
                <a:cubicBezTo>
                  <a:pt x="1636242" y="17846"/>
                  <a:pt x="1607420" y="16095"/>
                  <a:pt x="1579418" y="13855"/>
                </a:cubicBezTo>
                <a:cubicBezTo>
                  <a:pt x="1491831" y="6848"/>
                  <a:pt x="1403927" y="4618"/>
                  <a:pt x="1316182" y="0"/>
                </a:cubicBezTo>
                <a:cubicBezTo>
                  <a:pt x="960582" y="4618"/>
                  <a:pt x="604785" y="1162"/>
                  <a:pt x="249382" y="13855"/>
                </a:cubicBezTo>
                <a:cubicBezTo>
                  <a:pt x="177193" y="16433"/>
                  <a:pt x="113698" y="57526"/>
                  <a:pt x="69273" y="110836"/>
                </a:cubicBezTo>
                <a:cubicBezTo>
                  <a:pt x="19642" y="170394"/>
                  <a:pt x="58952" y="131479"/>
                  <a:pt x="27709" y="193964"/>
                </a:cubicBezTo>
                <a:cubicBezTo>
                  <a:pt x="20262" y="208857"/>
                  <a:pt x="9236" y="221673"/>
                  <a:pt x="0" y="235527"/>
                </a:cubicBezTo>
                <a:cubicBezTo>
                  <a:pt x="4618" y="350982"/>
                  <a:pt x="5905" y="466618"/>
                  <a:pt x="13855" y="581891"/>
                </a:cubicBezTo>
                <a:cubicBezTo>
                  <a:pt x="15165" y="600887"/>
                  <a:pt x="22478" y="619000"/>
                  <a:pt x="27709" y="637309"/>
                </a:cubicBezTo>
                <a:cubicBezTo>
                  <a:pt x="39598" y="678922"/>
                  <a:pt x="61960" y="738652"/>
                  <a:pt x="96982" y="762000"/>
                </a:cubicBezTo>
                <a:cubicBezTo>
                  <a:pt x="110836" y="771236"/>
                  <a:pt x="125543" y="779307"/>
                  <a:pt x="138545" y="789709"/>
                </a:cubicBezTo>
                <a:cubicBezTo>
                  <a:pt x="148745" y="797869"/>
                  <a:pt x="155054" y="810697"/>
                  <a:pt x="166255" y="817418"/>
                </a:cubicBezTo>
                <a:cubicBezTo>
                  <a:pt x="178778" y="824932"/>
                  <a:pt x="194756" y="824742"/>
                  <a:pt x="207818" y="831273"/>
                </a:cubicBezTo>
                <a:cubicBezTo>
                  <a:pt x="222711" y="838720"/>
                  <a:pt x="234489" y="851535"/>
                  <a:pt x="249382" y="858982"/>
                </a:cubicBezTo>
                <a:cubicBezTo>
                  <a:pt x="262444" y="865513"/>
                  <a:pt x="276348" y="872394"/>
                  <a:pt x="290945" y="872836"/>
                </a:cubicBezTo>
                <a:cubicBezTo>
                  <a:pt x="581794" y="881650"/>
                  <a:pt x="872836" y="882073"/>
                  <a:pt x="1163782" y="886691"/>
                </a:cubicBezTo>
                <a:cubicBezTo>
                  <a:pt x="1191491" y="895927"/>
                  <a:pt x="1218993" y="905810"/>
                  <a:pt x="1246909" y="914400"/>
                </a:cubicBezTo>
                <a:cubicBezTo>
                  <a:pt x="1279043" y="924287"/>
                  <a:pt x="1311688" y="932448"/>
                  <a:pt x="1343891" y="942109"/>
                </a:cubicBezTo>
                <a:cubicBezTo>
                  <a:pt x="1357879" y="946305"/>
                  <a:pt x="1372032" y="950211"/>
                  <a:pt x="1385455" y="955964"/>
                </a:cubicBezTo>
                <a:cubicBezTo>
                  <a:pt x="1505287" y="1007321"/>
                  <a:pt x="1384969" y="965039"/>
                  <a:pt x="1482436" y="997527"/>
                </a:cubicBezTo>
                <a:cubicBezTo>
                  <a:pt x="1498031" y="1007923"/>
                  <a:pt x="1572768" y="1049897"/>
                  <a:pt x="1593273" y="1080655"/>
                </a:cubicBezTo>
                <a:cubicBezTo>
                  <a:pt x="1604729" y="1097839"/>
                  <a:pt x="1612846" y="1117090"/>
                  <a:pt x="1620982" y="1136073"/>
                </a:cubicBezTo>
                <a:cubicBezTo>
                  <a:pt x="1626735" y="1149496"/>
                  <a:pt x="1630218" y="1163782"/>
                  <a:pt x="1634836" y="1177636"/>
                </a:cubicBezTo>
                <a:cubicBezTo>
                  <a:pt x="1630218" y="1214582"/>
                  <a:pt x="1627642" y="1251840"/>
                  <a:pt x="1620982" y="1288473"/>
                </a:cubicBezTo>
                <a:cubicBezTo>
                  <a:pt x="1618370" y="1302841"/>
                  <a:pt x="1616250" y="1318632"/>
                  <a:pt x="1607127" y="1330036"/>
                </a:cubicBezTo>
                <a:cubicBezTo>
                  <a:pt x="1596725" y="1343038"/>
                  <a:pt x="1579418" y="1348509"/>
                  <a:pt x="1565564" y="1357745"/>
                </a:cubicBezTo>
                <a:cubicBezTo>
                  <a:pt x="1542474" y="1427017"/>
                  <a:pt x="1524001" y="1427018"/>
                  <a:pt x="1551709" y="1482436"/>
                </a:cubicBezTo>
                <a:cubicBezTo>
                  <a:pt x="1559156" y="1497329"/>
                  <a:pt x="1567644" y="1512226"/>
                  <a:pt x="1579418" y="1524000"/>
                </a:cubicBezTo>
                <a:cubicBezTo>
                  <a:pt x="1586720" y="1531302"/>
                  <a:pt x="1570182" y="1505527"/>
                  <a:pt x="1565564" y="1496291"/>
                </a:cubicBezTo>
              </a:path>
            </a:pathLst>
          </a:custGeom>
          <a:ln w="28575">
            <a:prstDash val="dash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文本框 16"/>
          <p:cNvSpPr txBox="1"/>
          <p:nvPr/>
        </p:nvSpPr>
        <p:spPr>
          <a:xfrm>
            <a:off x="1316580" y="-11155"/>
            <a:ext cx="30738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smtClean="0"/>
              <a:t>Locig view (i.e., verilog netlist)</a:t>
            </a:r>
            <a:endParaRPr lang="en-US" b="1"/>
          </a:p>
        </p:txBody>
      </p:sp>
      <p:sp>
        <p:nvSpPr>
          <p:cNvPr id="18" name="文本框 17"/>
          <p:cNvSpPr txBox="1"/>
          <p:nvPr/>
        </p:nvSpPr>
        <p:spPr>
          <a:xfrm>
            <a:off x="9197892" y="-11484"/>
            <a:ext cx="14781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smtClean="0"/>
              <a:t>Physical View</a:t>
            </a:r>
            <a:endParaRPr lang="en-US" b="1"/>
          </a:p>
        </p:txBody>
      </p:sp>
      <p:sp>
        <p:nvSpPr>
          <p:cNvPr id="19" name="任意多边形 18"/>
          <p:cNvSpPr/>
          <p:nvPr/>
        </p:nvSpPr>
        <p:spPr>
          <a:xfrm>
            <a:off x="-17472" y="2549236"/>
            <a:ext cx="1499908" cy="2964873"/>
          </a:xfrm>
          <a:custGeom>
            <a:avLst/>
            <a:gdLst>
              <a:gd name="connsiteX0" fmla="*/ 1499908 w 1499908"/>
              <a:gd name="connsiteY0" fmla="*/ 0 h 2964873"/>
              <a:gd name="connsiteX1" fmla="*/ 779472 w 1499908"/>
              <a:gd name="connsiteY1" fmla="*/ 415637 h 2964873"/>
              <a:gd name="connsiteX2" fmla="*/ 45181 w 1499908"/>
              <a:gd name="connsiteY2" fmla="*/ 1025237 h 2964873"/>
              <a:gd name="connsiteX3" fmla="*/ 128308 w 1499908"/>
              <a:gd name="connsiteY3" fmla="*/ 2355273 h 2964873"/>
              <a:gd name="connsiteX4" fmla="*/ 530090 w 1499908"/>
              <a:gd name="connsiteY4" fmla="*/ 2964873 h 29648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99908" h="2964873">
                <a:moveTo>
                  <a:pt x="1499908" y="0"/>
                </a:moveTo>
                <a:cubicBezTo>
                  <a:pt x="1260917" y="122382"/>
                  <a:pt x="1021926" y="244764"/>
                  <a:pt x="779472" y="415637"/>
                </a:cubicBezTo>
                <a:cubicBezTo>
                  <a:pt x="537017" y="586510"/>
                  <a:pt x="153708" y="701964"/>
                  <a:pt x="45181" y="1025237"/>
                </a:cubicBezTo>
                <a:cubicBezTo>
                  <a:pt x="-63346" y="1348510"/>
                  <a:pt x="47490" y="2032000"/>
                  <a:pt x="128308" y="2355273"/>
                </a:cubicBezTo>
                <a:cubicBezTo>
                  <a:pt x="209126" y="2678546"/>
                  <a:pt x="369608" y="2821709"/>
                  <a:pt x="530090" y="2964873"/>
                </a:cubicBezTo>
              </a:path>
            </a:pathLst>
          </a:custGeom>
          <a:noFill/>
          <a:ln w="28575">
            <a:solidFill>
              <a:schemeClr val="accent2">
                <a:lumMod val="75000"/>
              </a:schemeClr>
            </a:solidFill>
            <a:prstDash val="dash"/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文本框 20"/>
          <p:cNvSpPr txBox="1"/>
          <p:nvPr/>
        </p:nvSpPr>
        <p:spPr>
          <a:xfrm>
            <a:off x="5130247" y="577379"/>
            <a:ext cx="260552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smtClean="0">
                <a:solidFill>
                  <a:schemeClr val="accent2">
                    <a:lumMod val="50000"/>
                  </a:schemeClr>
                </a:solidFill>
              </a:rPr>
              <a:t>i.e. ALU uses high voltage</a:t>
            </a:r>
          </a:p>
          <a:p>
            <a:r>
              <a:rPr lang="en-US" b="1" smtClean="0">
                <a:solidFill>
                  <a:schemeClr val="accent2">
                    <a:lumMod val="50000"/>
                  </a:schemeClr>
                </a:solidFill>
              </a:rPr>
              <a:t>For high-speed</a:t>
            </a:r>
            <a:endParaRPr lang="en-US" b="1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23" name="任意多边形 22"/>
          <p:cNvSpPr/>
          <p:nvPr/>
        </p:nvSpPr>
        <p:spPr>
          <a:xfrm>
            <a:off x="5056909" y="457201"/>
            <a:ext cx="2743200" cy="1484514"/>
          </a:xfrm>
          <a:custGeom>
            <a:avLst/>
            <a:gdLst>
              <a:gd name="connsiteX0" fmla="*/ 207818 w 2743200"/>
              <a:gd name="connsiteY0" fmla="*/ 96982 h 1551709"/>
              <a:gd name="connsiteX1" fmla="*/ 180109 w 2743200"/>
              <a:gd name="connsiteY1" fmla="*/ 166255 h 1551709"/>
              <a:gd name="connsiteX2" fmla="*/ 166255 w 2743200"/>
              <a:gd name="connsiteY2" fmla="*/ 221673 h 1551709"/>
              <a:gd name="connsiteX3" fmla="*/ 124691 w 2743200"/>
              <a:gd name="connsiteY3" fmla="*/ 249382 h 1551709"/>
              <a:gd name="connsiteX4" fmla="*/ 96982 w 2743200"/>
              <a:gd name="connsiteY4" fmla="*/ 540327 h 1551709"/>
              <a:gd name="connsiteX5" fmla="*/ 83127 w 2743200"/>
              <a:gd name="connsiteY5" fmla="*/ 748145 h 1551709"/>
              <a:gd name="connsiteX6" fmla="*/ 69273 w 2743200"/>
              <a:gd name="connsiteY6" fmla="*/ 789709 h 1551709"/>
              <a:gd name="connsiteX7" fmla="*/ 55418 w 2743200"/>
              <a:gd name="connsiteY7" fmla="*/ 845127 h 1551709"/>
              <a:gd name="connsiteX8" fmla="*/ 41564 w 2743200"/>
              <a:gd name="connsiteY8" fmla="*/ 955964 h 1551709"/>
              <a:gd name="connsiteX9" fmla="*/ 27709 w 2743200"/>
              <a:gd name="connsiteY9" fmla="*/ 997527 h 1551709"/>
              <a:gd name="connsiteX10" fmla="*/ 0 w 2743200"/>
              <a:gd name="connsiteY10" fmla="*/ 1177636 h 1551709"/>
              <a:gd name="connsiteX11" fmla="*/ 41564 w 2743200"/>
              <a:gd name="connsiteY11" fmla="*/ 1413164 h 1551709"/>
              <a:gd name="connsiteX12" fmla="*/ 152400 w 2743200"/>
              <a:gd name="connsiteY12" fmla="*/ 1482436 h 1551709"/>
              <a:gd name="connsiteX13" fmla="*/ 249382 w 2743200"/>
              <a:gd name="connsiteY13" fmla="*/ 1510145 h 1551709"/>
              <a:gd name="connsiteX14" fmla="*/ 332509 w 2743200"/>
              <a:gd name="connsiteY14" fmla="*/ 1537855 h 1551709"/>
              <a:gd name="connsiteX15" fmla="*/ 512618 w 2743200"/>
              <a:gd name="connsiteY15" fmla="*/ 1551709 h 1551709"/>
              <a:gd name="connsiteX16" fmla="*/ 1274618 w 2743200"/>
              <a:gd name="connsiteY16" fmla="*/ 1482436 h 1551709"/>
              <a:gd name="connsiteX17" fmla="*/ 1399309 w 2743200"/>
              <a:gd name="connsiteY17" fmla="*/ 1413164 h 1551709"/>
              <a:gd name="connsiteX18" fmla="*/ 1620982 w 2743200"/>
              <a:gd name="connsiteY18" fmla="*/ 1343891 h 1551709"/>
              <a:gd name="connsiteX19" fmla="*/ 2022764 w 2743200"/>
              <a:gd name="connsiteY19" fmla="*/ 1136073 h 1551709"/>
              <a:gd name="connsiteX20" fmla="*/ 2189018 w 2743200"/>
              <a:gd name="connsiteY20" fmla="*/ 997527 h 1551709"/>
              <a:gd name="connsiteX21" fmla="*/ 2258291 w 2743200"/>
              <a:gd name="connsiteY21" fmla="*/ 955964 h 1551709"/>
              <a:gd name="connsiteX22" fmla="*/ 2382982 w 2743200"/>
              <a:gd name="connsiteY22" fmla="*/ 872836 h 1551709"/>
              <a:gd name="connsiteX23" fmla="*/ 2452255 w 2743200"/>
              <a:gd name="connsiteY23" fmla="*/ 831273 h 1551709"/>
              <a:gd name="connsiteX24" fmla="*/ 2604655 w 2743200"/>
              <a:gd name="connsiteY24" fmla="*/ 734291 h 1551709"/>
              <a:gd name="connsiteX25" fmla="*/ 2715491 w 2743200"/>
              <a:gd name="connsiteY25" fmla="*/ 609600 h 1551709"/>
              <a:gd name="connsiteX26" fmla="*/ 2743200 w 2743200"/>
              <a:gd name="connsiteY26" fmla="*/ 526473 h 1551709"/>
              <a:gd name="connsiteX27" fmla="*/ 2729346 w 2743200"/>
              <a:gd name="connsiteY27" fmla="*/ 221673 h 1551709"/>
              <a:gd name="connsiteX28" fmla="*/ 2687782 w 2743200"/>
              <a:gd name="connsiteY28" fmla="*/ 180109 h 1551709"/>
              <a:gd name="connsiteX29" fmla="*/ 2549236 w 2743200"/>
              <a:gd name="connsiteY29" fmla="*/ 110836 h 1551709"/>
              <a:gd name="connsiteX30" fmla="*/ 2466109 w 2743200"/>
              <a:gd name="connsiteY30" fmla="*/ 55418 h 1551709"/>
              <a:gd name="connsiteX31" fmla="*/ 2396836 w 2743200"/>
              <a:gd name="connsiteY31" fmla="*/ 41564 h 1551709"/>
              <a:gd name="connsiteX32" fmla="*/ 2244436 w 2743200"/>
              <a:gd name="connsiteY32" fmla="*/ 0 h 1551709"/>
              <a:gd name="connsiteX33" fmla="*/ 1371600 w 2743200"/>
              <a:gd name="connsiteY33" fmla="*/ 13855 h 1551709"/>
              <a:gd name="connsiteX34" fmla="*/ 1274618 w 2743200"/>
              <a:gd name="connsiteY34" fmla="*/ 27709 h 1551709"/>
              <a:gd name="connsiteX35" fmla="*/ 1108364 w 2743200"/>
              <a:gd name="connsiteY35" fmla="*/ 55418 h 1551709"/>
              <a:gd name="connsiteX36" fmla="*/ 886691 w 2743200"/>
              <a:gd name="connsiteY36" fmla="*/ 69273 h 1551709"/>
              <a:gd name="connsiteX37" fmla="*/ 568036 w 2743200"/>
              <a:gd name="connsiteY37" fmla="*/ 83127 h 1551709"/>
              <a:gd name="connsiteX38" fmla="*/ 207818 w 2743200"/>
              <a:gd name="connsiteY38" fmla="*/ 96982 h 15517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</a:cxnLst>
            <a:rect l="l" t="t" r="r" b="b"/>
            <a:pathLst>
              <a:path w="2743200" h="1551709">
                <a:moveTo>
                  <a:pt x="207818" y="96982"/>
                </a:moveTo>
                <a:cubicBezTo>
                  <a:pt x="198582" y="120073"/>
                  <a:pt x="187973" y="142661"/>
                  <a:pt x="180109" y="166255"/>
                </a:cubicBezTo>
                <a:cubicBezTo>
                  <a:pt x="174088" y="184319"/>
                  <a:pt x="176817" y="205830"/>
                  <a:pt x="166255" y="221673"/>
                </a:cubicBezTo>
                <a:cubicBezTo>
                  <a:pt x="157019" y="235528"/>
                  <a:pt x="138546" y="240146"/>
                  <a:pt x="124691" y="249382"/>
                </a:cubicBezTo>
                <a:cubicBezTo>
                  <a:pt x="91459" y="382305"/>
                  <a:pt x="113203" y="280798"/>
                  <a:pt x="96982" y="540327"/>
                </a:cubicBezTo>
                <a:cubicBezTo>
                  <a:pt x="92651" y="609618"/>
                  <a:pt x="90794" y="679143"/>
                  <a:pt x="83127" y="748145"/>
                </a:cubicBezTo>
                <a:cubicBezTo>
                  <a:pt x="81514" y="762660"/>
                  <a:pt x="73285" y="775667"/>
                  <a:pt x="69273" y="789709"/>
                </a:cubicBezTo>
                <a:cubicBezTo>
                  <a:pt x="64042" y="808018"/>
                  <a:pt x="60036" y="826654"/>
                  <a:pt x="55418" y="845127"/>
                </a:cubicBezTo>
                <a:cubicBezTo>
                  <a:pt x="50800" y="882073"/>
                  <a:pt x="48224" y="919331"/>
                  <a:pt x="41564" y="955964"/>
                </a:cubicBezTo>
                <a:cubicBezTo>
                  <a:pt x="38952" y="970332"/>
                  <a:pt x="29930" y="983093"/>
                  <a:pt x="27709" y="997527"/>
                </a:cubicBezTo>
                <a:cubicBezTo>
                  <a:pt x="-2906" y="1196527"/>
                  <a:pt x="33349" y="1077593"/>
                  <a:pt x="0" y="1177636"/>
                </a:cubicBezTo>
                <a:cubicBezTo>
                  <a:pt x="13855" y="1256145"/>
                  <a:pt x="18656" y="1336804"/>
                  <a:pt x="41564" y="1413164"/>
                </a:cubicBezTo>
                <a:cubicBezTo>
                  <a:pt x="53478" y="1452877"/>
                  <a:pt x="124891" y="1472120"/>
                  <a:pt x="152400" y="1482436"/>
                </a:cubicBezTo>
                <a:cubicBezTo>
                  <a:pt x="214497" y="1505722"/>
                  <a:pt x="176577" y="1488303"/>
                  <a:pt x="249382" y="1510145"/>
                </a:cubicBezTo>
                <a:cubicBezTo>
                  <a:pt x="277358" y="1518538"/>
                  <a:pt x="303658" y="1533300"/>
                  <a:pt x="332509" y="1537855"/>
                </a:cubicBezTo>
                <a:cubicBezTo>
                  <a:pt x="391986" y="1547246"/>
                  <a:pt x="452582" y="1547091"/>
                  <a:pt x="512618" y="1551709"/>
                </a:cubicBezTo>
                <a:cubicBezTo>
                  <a:pt x="766618" y="1528618"/>
                  <a:pt x="1022628" y="1521809"/>
                  <a:pt x="1274618" y="1482436"/>
                </a:cubicBezTo>
                <a:cubicBezTo>
                  <a:pt x="1321595" y="1475096"/>
                  <a:pt x="1355163" y="1430822"/>
                  <a:pt x="1399309" y="1413164"/>
                </a:cubicBezTo>
                <a:cubicBezTo>
                  <a:pt x="1471187" y="1384413"/>
                  <a:pt x="1548954" y="1372265"/>
                  <a:pt x="1620982" y="1343891"/>
                </a:cubicBezTo>
                <a:cubicBezTo>
                  <a:pt x="1732378" y="1300008"/>
                  <a:pt x="1916271" y="1207069"/>
                  <a:pt x="2022764" y="1136073"/>
                </a:cubicBezTo>
                <a:cubicBezTo>
                  <a:pt x="2247290" y="986389"/>
                  <a:pt x="1954325" y="1189548"/>
                  <a:pt x="2189018" y="997527"/>
                </a:cubicBezTo>
                <a:cubicBezTo>
                  <a:pt x="2209859" y="980475"/>
                  <a:pt x="2235639" y="970526"/>
                  <a:pt x="2258291" y="955964"/>
                </a:cubicBezTo>
                <a:cubicBezTo>
                  <a:pt x="2300311" y="928951"/>
                  <a:pt x="2340962" y="899849"/>
                  <a:pt x="2382982" y="872836"/>
                </a:cubicBezTo>
                <a:cubicBezTo>
                  <a:pt x="2405634" y="858274"/>
                  <a:pt x="2429849" y="846210"/>
                  <a:pt x="2452255" y="831273"/>
                </a:cubicBezTo>
                <a:cubicBezTo>
                  <a:pt x="2598557" y="733738"/>
                  <a:pt x="2496799" y="788218"/>
                  <a:pt x="2604655" y="734291"/>
                </a:cubicBezTo>
                <a:cubicBezTo>
                  <a:pt x="2629739" y="709207"/>
                  <a:pt x="2695712" y="654102"/>
                  <a:pt x="2715491" y="609600"/>
                </a:cubicBezTo>
                <a:cubicBezTo>
                  <a:pt x="2727353" y="582910"/>
                  <a:pt x="2743200" y="526473"/>
                  <a:pt x="2743200" y="526473"/>
                </a:cubicBezTo>
                <a:cubicBezTo>
                  <a:pt x="2738582" y="424873"/>
                  <a:pt x="2745414" y="322101"/>
                  <a:pt x="2729346" y="221673"/>
                </a:cubicBezTo>
                <a:cubicBezTo>
                  <a:pt x="2726250" y="202326"/>
                  <a:pt x="2704469" y="190378"/>
                  <a:pt x="2687782" y="180109"/>
                </a:cubicBezTo>
                <a:cubicBezTo>
                  <a:pt x="2643808" y="153048"/>
                  <a:pt x="2592197" y="139477"/>
                  <a:pt x="2549236" y="110836"/>
                </a:cubicBezTo>
                <a:cubicBezTo>
                  <a:pt x="2521527" y="92363"/>
                  <a:pt x="2496426" y="69198"/>
                  <a:pt x="2466109" y="55418"/>
                </a:cubicBezTo>
                <a:cubicBezTo>
                  <a:pt x="2444671" y="45674"/>
                  <a:pt x="2419824" y="46672"/>
                  <a:pt x="2396836" y="41564"/>
                </a:cubicBezTo>
                <a:cubicBezTo>
                  <a:pt x="2347330" y="30563"/>
                  <a:pt x="2291696" y="13503"/>
                  <a:pt x="2244436" y="0"/>
                </a:cubicBezTo>
                <a:lnTo>
                  <a:pt x="1371600" y="13855"/>
                </a:lnTo>
                <a:cubicBezTo>
                  <a:pt x="1338958" y="14788"/>
                  <a:pt x="1306874" y="22616"/>
                  <a:pt x="1274618" y="27709"/>
                </a:cubicBezTo>
                <a:cubicBezTo>
                  <a:pt x="1219123" y="36471"/>
                  <a:pt x="1164227" y="49433"/>
                  <a:pt x="1108364" y="55418"/>
                </a:cubicBezTo>
                <a:cubicBezTo>
                  <a:pt x="1034750" y="63305"/>
                  <a:pt x="960629" y="65481"/>
                  <a:pt x="886691" y="69273"/>
                </a:cubicBezTo>
                <a:lnTo>
                  <a:pt x="568036" y="83127"/>
                </a:lnTo>
                <a:lnTo>
                  <a:pt x="207818" y="96982"/>
                </a:lnTo>
                <a:close/>
              </a:path>
            </a:pathLst>
          </a:custGeom>
          <a:ln w="28575">
            <a:prstDash val="dash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3221431" y="2166583"/>
            <a:ext cx="227555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smtClean="0">
                <a:solidFill>
                  <a:srgbClr val="002060"/>
                </a:solidFill>
              </a:rPr>
              <a:t>FPU for floating point</a:t>
            </a:r>
          </a:p>
          <a:p>
            <a:r>
              <a:rPr lang="en-US" b="1" smtClean="0">
                <a:solidFill>
                  <a:srgbClr val="002060"/>
                </a:solidFill>
              </a:rPr>
              <a:t>Calculation. High volt.</a:t>
            </a:r>
          </a:p>
          <a:p>
            <a:r>
              <a:rPr lang="en-US" b="1" smtClean="0">
                <a:solidFill>
                  <a:srgbClr val="002060"/>
                </a:solidFill>
              </a:rPr>
              <a:t>Can be shut-down</a:t>
            </a:r>
          </a:p>
          <a:p>
            <a:r>
              <a:rPr lang="en-US" b="1" smtClean="0">
                <a:solidFill>
                  <a:srgbClr val="002060"/>
                </a:solidFill>
              </a:rPr>
              <a:t>For some time</a:t>
            </a:r>
            <a:endParaRPr lang="en-US" b="1">
              <a:solidFill>
                <a:srgbClr val="002060"/>
              </a:solidFill>
            </a:endParaRPr>
          </a:p>
        </p:txBody>
      </p:sp>
      <p:sp>
        <p:nvSpPr>
          <p:cNvPr id="26" name="任意多边形 25"/>
          <p:cNvSpPr/>
          <p:nvPr/>
        </p:nvSpPr>
        <p:spPr>
          <a:xfrm>
            <a:off x="3006436" y="1039091"/>
            <a:ext cx="2757074" cy="2382982"/>
          </a:xfrm>
          <a:custGeom>
            <a:avLst/>
            <a:gdLst>
              <a:gd name="connsiteX0" fmla="*/ 609600 w 2757074"/>
              <a:gd name="connsiteY0" fmla="*/ 110836 h 2382982"/>
              <a:gd name="connsiteX1" fmla="*/ 415637 w 2757074"/>
              <a:gd name="connsiteY1" fmla="*/ 96982 h 2382982"/>
              <a:gd name="connsiteX2" fmla="*/ 360219 w 2757074"/>
              <a:gd name="connsiteY2" fmla="*/ 180109 h 2382982"/>
              <a:gd name="connsiteX3" fmla="*/ 332509 w 2757074"/>
              <a:gd name="connsiteY3" fmla="*/ 207818 h 2382982"/>
              <a:gd name="connsiteX4" fmla="*/ 318655 w 2757074"/>
              <a:gd name="connsiteY4" fmla="*/ 734291 h 2382982"/>
              <a:gd name="connsiteX5" fmla="*/ 290946 w 2757074"/>
              <a:gd name="connsiteY5" fmla="*/ 858982 h 2382982"/>
              <a:gd name="connsiteX6" fmla="*/ 221673 w 2757074"/>
              <a:gd name="connsiteY6" fmla="*/ 942109 h 2382982"/>
              <a:gd name="connsiteX7" fmla="*/ 180109 w 2757074"/>
              <a:gd name="connsiteY7" fmla="*/ 1108364 h 2382982"/>
              <a:gd name="connsiteX8" fmla="*/ 124691 w 2757074"/>
              <a:gd name="connsiteY8" fmla="*/ 1260764 h 2382982"/>
              <a:gd name="connsiteX9" fmla="*/ 110837 w 2757074"/>
              <a:gd name="connsiteY9" fmla="*/ 1316182 h 2382982"/>
              <a:gd name="connsiteX10" fmla="*/ 83128 w 2757074"/>
              <a:gd name="connsiteY10" fmla="*/ 1357745 h 2382982"/>
              <a:gd name="connsiteX11" fmla="*/ 69273 w 2757074"/>
              <a:gd name="connsiteY11" fmla="*/ 1399309 h 2382982"/>
              <a:gd name="connsiteX12" fmla="*/ 0 w 2757074"/>
              <a:gd name="connsiteY12" fmla="*/ 1537854 h 2382982"/>
              <a:gd name="connsiteX13" fmla="*/ 13855 w 2757074"/>
              <a:gd name="connsiteY13" fmla="*/ 1856509 h 2382982"/>
              <a:gd name="connsiteX14" fmla="*/ 55419 w 2757074"/>
              <a:gd name="connsiteY14" fmla="*/ 1925782 h 2382982"/>
              <a:gd name="connsiteX15" fmla="*/ 83128 w 2757074"/>
              <a:gd name="connsiteY15" fmla="*/ 2008909 h 2382982"/>
              <a:gd name="connsiteX16" fmla="*/ 124691 w 2757074"/>
              <a:gd name="connsiteY16" fmla="*/ 2064327 h 2382982"/>
              <a:gd name="connsiteX17" fmla="*/ 166255 w 2757074"/>
              <a:gd name="connsiteY17" fmla="*/ 2133600 h 2382982"/>
              <a:gd name="connsiteX18" fmla="*/ 290946 w 2757074"/>
              <a:gd name="connsiteY18" fmla="*/ 2244436 h 2382982"/>
              <a:gd name="connsiteX19" fmla="*/ 332509 w 2757074"/>
              <a:gd name="connsiteY19" fmla="*/ 2286000 h 2382982"/>
              <a:gd name="connsiteX20" fmla="*/ 429491 w 2757074"/>
              <a:gd name="connsiteY20" fmla="*/ 2327564 h 2382982"/>
              <a:gd name="connsiteX21" fmla="*/ 471055 w 2757074"/>
              <a:gd name="connsiteY21" fmla="*/ 2355273 h 2382982"/>
              <a:gd name="connsiteX22" fmla="*/ 609600 w 2757074"/>
              <a:gd name="connsiteY22" fmla="*/ 2369127 h 2382982"/>
              <a:gd name="connsiteX23" fmla="*/ 858982 w 2757074"/>
              <a:gd name="connsiteY23" fmla="*/ 2382982 h 2382982"/>
              <a:gd name="connsiteX24" fmla="*/ 1510146 w 2757074"/>
              <a:gd name="connsiteY24" fmla="*/ 2369127 h 2382982"/>
              <a:gd name="connsiteX25" fmla="*/ 1620982 w 2757074"/>
              <a:gd name="connsiteY25" fmla="*/ 2327564 h 2382982"/>
              <a:gd name="connsiteX26" fmla="*/ 1801091 w 2757074"/>
              <a:gd name="connsiteY26" fmla="*/ 2272145 h 2382982"/>
              <a:gd name="connsiteX27" fmla="*/ 2008909 w 2757074"/>
              <a:gd name="connsiteY27" fmla="*/ 2189018 h 2382982"/>
              <a:gd name="connsiteX28" fmla="*/ 2286000 w 2757074"/>
              <a:gd name="connsiteY28" fmla="*/ 2008909 h 2382982"/>
              <a:gd name="connsiteX29" fmla="*/ 2355273 w 2757074"/>
              <a:gd name="connsiteY29" fmla="*/ 1967345 h 2382982"/>
              <a:gd name="connsiteX30" fmla="*/ 2535382 w 2757074"/>
              <a:gd name="connsiteY30" fmla="*/ 1814945 h 2382982"/>
              <a:gd name="connsiteX31" fmla="*/ 2590800 w 2757074"/>
              <a:gd name="connsiteY31" fmla="*/ 1773382 h 2382982"/>
              <a:gd name="connsiteX32" fmla="*/ 2687782 w 2757074"/>
              <a:gd name="connsiteY32" fmla="*/ 1690254 h 2382982"/>
              <a:gd name="connsiteX33" fmla="*/ 2757055 w 2757074"/>
              <a:gd name="connsiteY33" fmla="*/ 1537854 h 2382982"/>
              <a:gd name="connsiteX34" fmla="*/ 2701637 w 2757074"/>
              <a:gd name="connsiteY34" fmla="*/ 1260764 h 2382982"/>
              <a:gd name="connsiteX35" fmla="*/ 2660073 w 2757074"/>
              <a:gd name="connsiteY35" fmla="*/ 1233054 h 2382982"/>
              <a:gd name="connsiteX36" fmla="*/ 2618509 w 2757074"/>
              <a:gd name="connsiteY36" fmla="*/ 1191491 h 2382982"/>
              <a:gd name="connsiteX37" fmla="*/ 2452255 w 2757074"/>
              <a:gd name="connsiteY37" fmla="*/ 1149927 h 2382982"/>
              <a:gd name="connsiteX38" fmla="*/ 2410691 w 2757074"/>
              <a:gd name="connsiteY38" fmla="*/ 1136073 h 2382982"/>
              <a:gd name="connsiteX39" fmla="*/ 2369128 w 2757074"/>
              <a:gd name="connsiteY39" fmla="*/ 1108364 h 2382982"/>
              <a:gd name="connsiteX40" fmla="*/ 2119746 w 2757074"/>
              <a:gd name="connsiteY40" fmla="*/ 1066800 h 2382982"/>
              <a:gd name="connsiteX41" fmla="*/ 2050473 w 2757074"/>
              <a:gd name="connsiteY41" fmla="*/ 1011382 h 2382982"/>
              <a:gd name="connsiteX42" fmla="*/ 2064328 w 2757074"/>
              <a:gd name="connsiteY42" fmla="*/ 623454 h 2382982"/>
              <a:gd name="connsiteX43" fmla="*/ 2105891 w 2757074"/>
              <a:gd name="connsiteY43" fmla="*/ 526473 h 2382982"/>
              <a:gd name="connsiteX44" fmla="*/ 2133600 w 2757074"/>
              <a:gd name="connsiteY44" fmla="*/ 415636 h 2382982"/>
              <a:gd name="connsiteX45" fmla="*/ 2119746 w 2757074"/>
              <a:gd name="connsiteY45" fmla="*/ 193964 h 2382982"/>
              <a:gd name="connsiteX46" fmla="*/ 2050473 w 2757074"/>
              <a:gd name="connsiteY46" fmla="*/ 124691 h 2382982"/>
              <a:gd name="connsiteX47" fmla="*/ 2022764 w 2757074"/>
              <a:gd name="connsiteY47" fmla="*/ 83127 h 2382982"/>
              <a:gd name="connsiteX48" fmla="*/ 1981200 w 2757074"/>
              <a:gd name="connsiteY48" fmla="*/ 69273 h 2382982"/>
              <a:gd name="connsiteX49" fmla="*/ 1939637 w 2757074"/>
              <a:gd name="connsiteY49" fmla="*/ 41564 h 2382982"/>
              <a:gd name="connsiteX50" fmla="*/ 1898073 w 2757074"/>
              <a:gd name="connsiteY50" fmla="*/ 27709 h 2382982"/>
              <a:gd name="connsiteX51" fmla="*/ 1773382 w 2757074"/>
              <a:gd name="connsiteY51" fmla="*/ 0 h 2382982"/>
              <a:gd name="connsiteX52" fmla="*/ 637309 w 2757074"/>
              <a:gd name="connsiteY52" fmla="*/ 13854 h 2382982"/>
              <a:gd name="connsiteX53" fmla="*/ 595746 w 2757074"/>
              <a:gd name="connsiteY53" fmla="*/ 41564 h 2382982"/>
              <a:gd name="connsiteX54" fmla="*/ 512619 w 2757074"/>
              <a:gd name="connsiteY54" fmla="*/ 69273 h 2382982"/>
              <a:gd name="connsiteX55" fmla="*/ 471055 w 2757074"/>
              <a:gd name="connsiteY55" fmla="*/ 110836 h 23829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2757074" h="2382982">
                <a:moveTo>
                  <a:pt x="609600" y="110836"/>
                </a:moveTo>
                <a:cubicBezTo>
                  <a:pt x="541960" y="83780"/>
                  <a:pt x="497009" y="53166"/>
                  <a:pt x="415637" y="96982"/>
                </a:cubicBezTo>
                <a:cubicBezTo>
                  <a:pt x="386316" y="112771"/>
                  <a:pt x="383768" y="156561"/>
                  <a:pt x="360219" y="180109"/>
                </a:cubicBezTo>
                <a:lnTo>
                  <a:pt x="332509" y="207818"/>
                </a:lnTo>
                <a:cubicBezTo>
                  <a:pt x="327891" y="383309"/>
                  <a:pt x="326626" y="558920"/>
                  <a:pt x="318655" y="734291"/>
                </a:cubicBezTo>
                <a:cubicBezTo>
                  <a:pt x="317591" y="757699"/>
                  <a:pt x="305785" y="829304"/>
                  <a:pt x="290946" y="858982"/>
                </a:cubicBezTo>
                <a:cubicBezTo>
                  <a:pt x="271658" y="897558"/>
                  <a:pt x="252312" y="911470"/>
                  <a:pt x="221673" y="942109"/>
                </a:cubicBezTo>
                <a:cubicBezTo>
                  <a:pt x="207818" y="997527"/>
                  <a:pt x="201324" y="1055326"/>
                  <a:pt x="180109" y="1108364"/>
                </a:cubicBezTo>
                <a:cubicBezTo>
                  <a:pt x="161745" y="1154274"/>
                  <a:pt x="136549" y="1213331"/>
                  <a:pt x="124691" y="1260764"/>
                </a:cubicBezTo>
                <a:cubicBezTo>
                  <a:pt x="120073" y="1279237"/>
                  <a:pt x="118338" y="1298680"/>
                  <a:pt x="110837" y="1316182"/>
                </a:cubicBezTo>
                <a:cubicBezTo>
                  <a:pt x="104278" y="1331487"/>
                  <a:pt x="90575" y="1342852"/>
                  <a:pt x="83128" y="1357745"/>
                </a:cubicBezTo>
                <a:cubicBezTo>
                  <a:pt x="76597" y="1370807"/>
                  <a:pt x="75804" y="1386247"/>
                  <a:pt x="69273" y="1399309"/>
                </a:cubicBezTo>
                <a:cubicBezTo>
                  <a:pt x="-21325" y="1580503"/>
                  <a:pt x="71178" y="1359912"/>
                  <a:pt x="0" y="1537854"/>
                </a:cubicBezTo>
                <a:cubicBezTo>
                  <a:pt x="4618" y="1644072"/>
                  <a:pt x="-1181" y="1751259"/>
                  <a:pt x="13855" y="1856509"/>
                </a:cubicBezTo>
                <a:cubicBezTo>
                  <a:pt x="17663" y="1883167"/>
                  <a:pt x="44276" y="1901267"/>
                  <a:pt x="55419" y="1925782"/>
                </a:cubicBezTo>
                <a:cubicBezTo>
                  <a:pt x="67505" y="1952372"/>
                  <a:pt x="70066" y="1982785"/>
                  <a:pt x="83128" y="2008909"/>
                </a:cubicBezTo>
                <a:cubicBezTo>
                  <a:pt x="93454" y="2029562"/>
                  <a:pt x="111883" y="2045114"/>
                  <a:pt x="124691" y="2064327"/>
                </a:cubicBezTo>
                <a:cubicBezTo>
                  <a:pt x="139628" y="2086733"/>
                  <a:pt x="149203" y="2112758"/>
                  <a:pt x="166255" y="2133600"/>
                </a:cubicBezTo>
                <a:cubicBezTo>
                  <a:pt x="281740" y="2274748"/>
                  <a:pt x="208030" y="2175339"/>
                  <a:pt x="290946" y="2244436"/>
                </a:cubicBezTo>
                <a:cubicBezTo>
                  <a:pt x="305998" y="2256979"/>
                  <a:pt x="316565" y="2274612"/>
                  <a:pt x="332509" y="2286000"/>
                </a:cubicBezTo>
                <a:cubicBezTo>
                  <a:pt x="399772" y="2334045"/>
                  <a:pt x="369196" y="2297416"/>
                  <a:pt x="429491" y="2327564"/>
                </a:cubicBezTo>
                <a:cubicBezTo>
                  <a:pt x="444384" y="2335011"/>
                  <a:pt x="454830" y="2351529"/>
                  <a:pt x="471055" y="2355273"/>
                </a:cubicBezTo>
                <a:cubicBezTo>
                  <a:pt x="516278" y="2365709"/>
                  <a:pt x="563306" y="2365820"/>
                  <a:pt x="609600" y="2369127"/>
                </a:cubicBezTo>
                <a:cubicBezTo>
                  <a:pt x="692644" y="2375059"/>
                  <a:pt x="775855" y="2378364"/>
                  <a:pt x="858982" y="2382982"/>
                </a:cubicBezTo>
                <a:cubicBezTo>
                  <a:pt x="1076037" y="2378364"/>
                  <a:pt x="1293614" y="2384875"/>
                  <a:pt x="1510146" y="2369127"/>
                </a:cubicBezTo>
                <a:cubicBezTo>
                  <a:pt x="1549500" y="2366265"/>
                  <a:pt x="1583549" y="2340042"/>
                  <a:pt x="1620982" y="2327564"/>
                </a:cubicBezTo>
                <a:cubicBezTo>
                  <a:pt x="1680573" y="2307700"/>
                  <a:pt x="1741500" y="2292009"/>
                  <a:pt x="1801091" y="2272145"/>
                </a:cubicBezTo>
                <a:cubicBezTo>
                  <a:pt x="1833442" y="2261361"/>
                  <a:pt x="1974973" y="2207683"/>
                  <a:pt x="2008909" y="2189018"/>
                </a:cubicBezTo>
                <a:cubicBezTo>
                  <a:pt x="2214753" y="2075804"/>
                  <a:pt x="2136221" y="2108763"/>
                  <a:pt x="2286000" y="2008909"/>
                </a:cubicBezTo>
                <a:cubicBezTo>
                  <a:pt x="2308406" y="1993972"/>
                  <a:pt x="2333360" y="1982997"/>
                  <a:pt x="2355273" y="1967345"/>
                </a:cubicBezTo>
                <a:cubicBezTo>
                  <a:pt x="2588436" y="1800801"/>
                  <a:pt x="2399145" y="1934153"/>
                  <a:pt x="2535382" y="1814945"/>
                </a:cubicBezTo>
                <a:cubicBezTo>
                  <a:pt x="2552760" y="1799740"/>
                  <a:pt x="2572929" y="1788004"/>
                  <a:pt x="2590800" y="1773382"/>
                </a:cubicBezTo>
                <a:cubicBezTo>
                  <a:pt x="2623753" y="1746420"/>
                  <a:pt x="2655455" y="1717963"/>
                  <a:pt x="2687782" y="1690254"/>
                </a:cubicBezTo>
                <a:cubicBezTo>
                  <a:pt x="2689935" y="1685948"/>
                  <a:pt x="2758407" y="1554758"/>
                  <a:pt x="2757055" y="1537854"/>
                </a:cubicBezTo>
                <a:cubicBezTo>
                  <a:pt x="2749544" y="1443961"/>
                  <a:pt x="2730197" y="1350522"/>
                  <a:pt x="2701637" y="1260764"/>
                </a:cubicBezTo>
                <a:cubicBezTo>
                  <a:pt x="2696588" y="1244896"/>
                  <a:pt x="2672865" y="1243714"/>
                  <a:pt x="2660073" y="1233054"/>
                </a:cubicBezTo>
                <a:cubicBezTo>
                  <a:pt x="2645021" y="1220511"/>
                  <a:pt x="2636701" y="1198768"/>
                  <a:pt x="2618509" y="1191491"/>
                </a:cubicBezTo>
                <a:cubicBezTo>
                  <a:pt x="2565471" y="1170276"/>
                  <a:pt x="2506447" y="1167990"/>
                  <a:pt x="2452255" y="1149927"/>
                </a:cubicBezTo>
                <a:lnTo>
                  <a:pt x="2410691" y="1136073"/>
                </a:lnTo>
                <a:cubicBezTo>
                  <a:pt x="2396837" y="1126837"/>
                  <a:pt x="2384344" y="1115127"/>
                  <a:pt x="2369128" y="1108364"/>
                </a:cubicBezTo>
                <a:cubicBezTo>
                  <a:pt x="2275053" y="1066552"/>
                  <a:pt x="2235507" y="1076446"/>
                  <a:pt x="2119746" y="1066800"/>
                </a:cubicBezTo>
                <a:cubicBezTo>
                  <a:pt x="2092599" y="1057751"/>
                  <a:pt x="2051835" y="1053613"/>
                  <a:pt x="2050473" y="1011382"/>
                </a:cubicBezTo>
                <a:cubicBezTo>
                  <a:pt x="2046301" y="882057"/>
                  <a:pt x="2056257" y="752594"/>
                  <a:pt x="2064328" y="623454"/>
                </a:cubicBezTo>
                <a:cubicBezTo>
                  <a:pt x="2068447" y="557546"/>
                  <a:pt x="2079664" y="578927"/>
                  <a:pt x="2105891" y="526473"/>
                </a:cubicBezTo>
                <a:cubicBezTo>
                  <a:pt x="2120093" y="498069"/>
                  <a:pt x="2128330" y="441988"/>
                  <a:pt x="2133600" y="415636"/>
                </a:cubicBezTo>
                <a:cubicBezTo>
                  <a:pt x="2128982" y="341745"/>
                  <a:pt x="2140085" y="265150"/>
                  <a:pt x="2119746" y="193964"/>
                </a:cubicBezTo>
                <a:cubicBezTo>
                  <a:pt x="2110775" y="162565"/>
                  <a:pt x="2068587" y="151862"/>
                  <a:pt x="2050473" y="124691"/>
                </a:cubicBezTo>
                <a:cubicBezTo>
                  <a:pt x="2041237" y="110836"/>
                  <a:pt x="2035766" y="93529"/>
                  <a:pt x="2022764" y="83127"/>
                </a:cubicBezTo>
                <a:cubicBezTo>
                  <a:pt x="2011360" y="74004"/>
                  <a:pt x="1995055" y="73891"/>
                  <a:pt x="1981200" y="69273"/>
                </a:cubicBezTo>
                <a:cubicBezTo>
                  <a:pt x="1967346" y="60037"/>
                  <a:pt x="1954530" y="49011"/>
                  <a:pt x="1939637" y="41564"/>
                </a:cubicBezTo>
                <a:cubicBezTo>
                  <a:pt x="1926575" y="35033"/>
                  <a:pt x="1912115" y="31721"/>
                  <a:pt x="1898073" y="27709"/>
                </a:cubicBezTo>
                <a:cubicBezTo>
                  <a:pt x="1852413" y="14663"/>
                  <a:pt x="1821007" y="9525"/>
                  <a:pt x="1773382" y="0"/>
                </a:cubicBezTo>
                <a:cubicBezTo>
                  <a:pt x="1394691" y="4618"/>
                  <a:pt x="1015792" y="496"/>
                  <a:pt x="637309" y="13854"/>
                </a:cubicBezTo>
                <a:cubicBezTo>
                  <a:pt x="620668" y="14441"/>
                  <a:pt x="610962" y="34801"/>
                  <a:pt x="595746" y="41564"/>
                </a:cubicBezTo>
                <a:cubicBezTo>
                  <a:pt x="569056" y="53427"/>
                  <a:pt x="512619" y="69273"/>
                  <a:pt x="512619" y="69273"/>
                </a:cubicBezTo>
                <a:lnTo>
                  <a:pt x="471055" y="110836"/>
                </a:lnTo>
              </a:path>
            </a:pathLst>
          </a:custGeom>
          <a:ln w="28575">
            <a:solidFill>
              <a:schemeClr val="accent1">
                <a:lumMod val="50000"/>
              </a:schemeClr>
            </a:solidFill>
            <a:prstDash val="dash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10439398" y="3190394"/>
            <a:ext cx="879765" cy="297615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smtClean="0"/>
              <a:t>exu</a:t>
            </a:r>
            <a:endParaRPr lang="en-US" b="1"/>
          </a:p>
        </p:txBody>
      </p:sp>
      <p:sp>
        <p:nvSpPr>
          <p:cNvPr id="29" name="矩形 28"/>
          <p:cNvSpPr/>
          <p:nvPr/>
        </p:nvSpPr>
        <p:spPr>
          <a:xfrm>
            <a:off x="10245038" y="746958"/>
            <a:ext cx="837802" cy="484909"/>
          </a:xfrm>
          <a:prstGeom prst="rect">
            <a:avLst/>
          </a:prstGeom>
          <a:solidFill>
            <a:schemeClr val="accent5">
              <a:lumMod val="50000"/>
            </a:schemeClr>
          </a:solidFill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smtClean="0"/>
              <a:t>spu</a:t>
            </a:r>
            <a:endParaRPr lang="en-US" sz="2800" b="1"/>
          </a:p>
        </p:txBody>
      </p:sp>
      <p:sp>
        <p:nvSpPr>
          <p:cNvPr id="30" name="矩形 29"/>
          <p:cNvSpPr/>
          <p:nvPr/>
        </p:nvSpPr>
        <p:spPr>
          <a:xfrm>
            <a:off x="8518713" y="3124458"/>
            <a:ext cx="651164" cy="484909"/>
          </a:xfrm>
          <a:prstGeom prst="rect">
            <a:avLst/>
          </a:prstGeom>
          <a:solidFill>
            <a:schemeClr val="accent5">
              <a:lumMod val="50000"/>
            </a:schemeClr>
          </a:solidFill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/>
              <a:t>ffu</a:t>
            </a:r>
          </a:p>
        </p:txBody>
      </p:sp>
      <p:sp>
        <p:nvSpPr>
          <p:cNvPr id="32" name="矩形 31"/>
          <p:cNvSpPr/>
          <p:nvPr/>
        </p:nvSpPr>
        <p:spPr>
          <a:xfrm>
            <a:off x="8230863" y="681832"/>
            <a:ext cx="651164" cy="484909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smtClean="0"/>
              <a:t>lsu</a:t>
            </a:r>
            <a:endParaRPr lang="en-US" sz="2800" b="1"/>
          </a:p>
        </p:txBody>
      </p:sp>
      <p:sp>
        <p:nvSpPr>
          <p:cNvPr id="33" name="矩形 32"/>
          <p:cNvSpPr/>
          <p:nvPr/>
        </p:nvSpPr>
        <p:spPr>
          <a:xfrm>
            <a:off x="8933753" y="1262685"/>
            <a:ext cx="651164" cy="484909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smtClean="0"/>
              <a:t>tlu</a:t>
            </a:r>
            <a:endParaRPr lang="en-US" sz="2800" b="1"/>
          </a:p>
        </p:txBody>
      </p:sp>
      <p:sp>
        <p:nvSpPr>
          <p:cNvPr id="34" name="矩形 33"/>
          <p:cNvSpPr/>
          <p:nvPr/>
        </p:nvSpPr>
        <p:spPr>
          <a:xfrm>
            <a:off x="8358487" y="2039340"/>
            <a:ext cx="651164" cy="484909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smtClean="0"/>
              <a:t>ict</a:t>
            </a:r>
            <a:endParaRPr lang="en-US" sz="2800" b="1"/>
          </a:p>
        </p:txBody>
      </p:sp>
      <p:sp>
        <p:nvSpPr>
          <p:cNvPr id="35" name="矩形 34"/>
          <p:cNvSpPr/>
          <p:nvPr/>
        </p:nvSpPr>
        <p:spPr>
          <a:xfrm>
            <a:off x="9936973" y="2263170"/>
            <a:ext cx="651164" cy="484909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smtClean="0"/>
              <a:t>lsu</a:t>
            </a:r>
            <a:endParaRPr lang="en-US" sz="2800" b="1"/>
          </a:p>
        </p:txBody>
      </p:sp>
      <p:sp>
        <p:nvSpPr>
          <p:cNvPr id="36" name="矩形 35"/>
          <p:cNvSpPr/>
          <p:nvPr/>
        </p:nvSpPr>
        <p:spPr>
          <a:xfrm>
            <a:off x="10757258" y="2246993"/>
            <a:ext cx="651164" cy="484909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smtClean="0"/>
              <a:t>tlu</a:t>
            </a:r>
            <a:endParaRPr lang="en-US" sz="2800" b="1"/>
          </a:p>
        </p:txBody>
      </p:sp>
      <p:sp>
        <p:nvSpPr>
          <p:cNvPr id="37" name="矩形 36"/>
          <p:cNvSpPr/>
          <p:nvPr/>
        </p:nvSpPr>
        <p:spPr>
          <a:xfrm>
            <a:off x="9788234" y="1521604"/>
            <a:ext cx="830081" cy="48490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000" b="1" smtClean="0"/>
              <a:t>sparc</a:t>
            </a:r>
            <a:endParaRPr lang="en-US" sz="2000" b="1"/>
          </a:p>
        </p:txBody>
      </p:sp>
      <p:sp>
        <p:nvSpPr>
          <p:cNvPr id="38" name="文本框 37"/>
          <p:cNvSpPr txBox="1"/>
          <p:nvPr/>
        </p:nvSpPr>
        <p:spPr>
          <a:xfrm>
            <a:off x="201289" y="3181584"/>
            <a:ext cx="295516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smtClean="0">
                <a:solidFill>
                  <a:schemeClr val="accent2">
                    <a:lumMod val="50000"/>
                  </a:schemeClr>
                </a:solidFill>
              </a:rPr>
              <a:t>Load/save, instruction cache </a:t>
            </a:r>
          </a:p>
          <a:p>
            <a:r>
              <a:rPr lang="en-US" b="1" smtClean="0">
                <a:solidFill>
                  <a:schemeClr val="accent2">
                    <a:lumMod val="50000"/>
                  </a:schemeClr>
                </a:solidFill>
              </a:rPr>
              <a:t>Related, low voltage AO</a:t>
            </a:r>
          </a:p>
          <a:p>
            <a:r>
              <a:rPr lang="en-US" b="1" smtClean="0">
                <a:solidFill>
                  <a:schemeClr val="accent2">
                    <a:lumMod val="50000"/>
                  </a:schemeClr>
                </a:solidFill>
              </a:rPr>
              <a:t>Input Port is AO</a:t>
            </a:r>
            <a:endParaRPr lang="en-US" b="1"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261281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21672" y="235528"/>
            <a:ext cx="252543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smtClean="0"/>
              <a:t>The challenge</a:t>
            </a:r>
            <a:endParaRPr lang="en-US" sz="3200" b="1"/>
          </a:p>
        </p:txBody>
      </p:sp>
      <p:sp>
        <p:nvSpPr>
          <p:cNvPr id="3" name="文本框 2"/>
          <p:cNvSpPr txBox="1"/>
          <p:nvPr/>
        </p:nvSpPr>
        <p:spPr>
          <a:xfrm>
            <a:off x="221672" y="895714"/>
            <a:ext cx="9680022" cy="20621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742950" indent="-742950">
              <a:buAutoNum type="arabicPeriod"/>
            </a:pPr>
            <a:r>
              <a:rPr lang="en-US" sz="3200" b="1" smtClean="0"/>
              <a:t>Verilog module “usually” does not have power port</a:t>
            </a:r>
          </a:p>
          <a:p>
            <a:pPr marL="742950" indent="-742950">
              <a:buAutoNum type="arabicPeriod"/>
            </a:pPr>
            <a:r>
              <a:rPr lang="en-US" sz="3200" b="1" smtClean="0"/>
              <a:t>Have no idea on shut-down logic</a:t>
            </a:r>
          </a:p>
          <a:p>
            <a:pPr marL="742950" indent="-742950">
              <a:buAutoNum type="arabicPeriod"/>
            </a:pPr>
            <a:r>
              <a:rPr lang="en-US" sz="3200" b="1" smtClean="0"/>
              <a:t>How to communicate between two power domain</a:t>
            </a:r>
          </a:p>
          <a:p>
            <a:pPr marL="742950" indent="-742950">
              <a:buAutoNum type="arabicPeriod"/>
            </a:pPr>
            <a:r>
              <a:rPr lang="en-US" sz="3200" b="1" smtClean="0"/>
              <a:t>Physical implementation</a:t>
            </a:r>
            <a:endParaRPr lang="en-US" sz="3200" b="1"/>
          </a:p>
        </p:txBody>
      </p:sp>
      <p:sp>
        <p:nvSpPr>
          <p:cNvPr id="4" name="文本框 3"/>
          <p:cNvSpPr txBox="1"/>
          <p:nvPr/>
        </p:nvSpPr>
        <p:spPr>
          <a:xfrm>
            <a:off x="221672" y="3517860"/>
            <a:ext cx="229742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smtClean="0"/>
              <a:t>The </a:t>
            </a:r>
            <a:r>
              <a:rPr lang="en-US" altLang="zh-CN" sz="3200" b="1" smtClean="0"/>
              <a:t>solution</a:t>
            </a:r>
            <a:endParaRPr lang="en-US" sz="3200" b="1"/>
          </a:p>
        </p:txBody>
      </p:sp>
      <p:sp>
        <p:nvSpPr>
          <p:cNvPr id="5" name="文本框 4"/>
          <p:cNvSpPr txBox="1"/>
          <p:nvPr/>
        </p:nvSpPr>
        <p:spPr>
          <a:xfrm>
            <a:off x="221672" y="4195538"/>
            <a:ext cx="11877547" cy="2554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742950" indent="-742950">
              <a:buAutoNum type="arabicPeriod"/>
            </a:pPr>
            <a:r>
              <a:rPr lang="en-US" sz="3200" b="1" smtClean="0"/>
              <a:t>Assign </a:t>
            </a:r>
            <a:r>
              <a:rPr lang="en-US" sz="3200" b="1" u="sng" smtClean="0"/>
              <a:t>logic</a:t>
            </a:r>
            <a:r>
              <a:rPr lang="en-US" sz="3200" b="1" smtClean="0"/>
              <a:t> </a:t>
            </a:r>
            <a:r>
              <a:rPr lang="en-US" sz="3200" b="1" smtClean="0">
                <a:solidFill>
                  <a:srgbClr val="FF0000"/>
                </a:solidFill>
              </a:rPr>
              <a:t>power domain </a:t>
            </a:r>
            <a:r>
              <a:rPr lang="en-US" sz="3200" b="1" smtClean="0"/>
              <a:t>to verilog </a:t>
            </a:r>
            <a:r>
              <a:rPr lang="en-US" sz="3200" b="1" smtClean="0">
                <a:solidFill>
                  <a:srgbClr val="FF0000"/>
                </a:solidFill>
              </a:rPr>
              <a:t>module</a:t>
            </a:r>
          </a:p>
          <a:p>
            <a:pPr marL="742950" indent="-742950">
              <a:buAutoNum type="arabicPeriod"/>
            </a:pPr>
            <a:r>
              <a:rPr lang="en-US" sz="3200" b="1" smtClean="0"/>
              <a:t>Link </a:t>
            </a:r>
            <a:r>
              <a:rPr lang="en-US" sz="3200" b="1">
                <a:solidFill>
                  <a:srgbClr val="FF0000"/>
                </a:solidFill>
              </a:rPr>
              <a:t>module</a:t>
            </a:r>
            <a:r>
              <a:rPr lang="en-US" sz="3200" b="1" smtClean="0"/>
              <a:t> with target </a:t>
            </a:r>
            <a:r>
              <a:rPr lang="en-US" sz="3200" b="1">
                <a:solidFill>
                  <a:srgbClr val="FF0000"/>
                </a:solidFill>
              </a:rPr>
              <a:t>library</a:t>
            </a:r>
          </a:p>
          <a:p>
            <a:pPr marL="742950" indent="-742950">
              <a:buFontTx/>
              <a:buAutoNum type="arabicPeriod"/>
            </a:pPr>
            <a:r>
              <a:rPr lang="en-US" altLang="zh-CN" sz="3200" b="1" smtClean="0"/>
              <a:t>Add power </a:t>
            </a:r>
            <a:r>
              <a:rPr lang="en-US" altLang="zh-CN" sz="3200" b="1">
                <a:solidFill>
                  <a:srgbClr val="FF0000"/>
                </a:solidFill>
              </a:rPr>
              <a:t>port</a:t>
            </a:r>
            <a:r>
              <a:rPr lang="en-US" altLang="zh-CN" sz="3200" b="1" smtClean="0"/>
              <a:t> to verilog </a:t>
            </a:r>
            <a:r>
              <a:rPr lang="en-US" altLang="zh-CN" sz="3200" b="1">
                <a:solidFill>
                  <a:srgbClr val="FF0000"/>
                </a:solidFill>
              </a:rPr>
              <a:t>module</a:t>
            </a:r>
            <a:endParaRPr lang="en-US" sz="3200" b="1">
              <a:solidFill>
                <a:srgbClr val="FF0000"/>
              </a:solidFill>
            </a:endParaRPr>
          </a:p>
          <a:p>
            <a:pPr marL="742950" indent="-742950">
              <a:buAutoNum type="arabicPeriod"/>
            </a:pPr>
            <a:r>
              <a:rPr lang="en-US" sz="3200" b="1" smtClean="0"/>
              <a:t>Create </a:t>
            </a:r>
            <a:r>
              <a:rPr lang="en-US" sz="3200" b="1" smtClean="0">
                <a:solidFill>
                  <a:srgbClr val="FF0000"/>
                </a:solidFill>
              </a:rPr>
              <a:t>voltage region</a:t>
            </a:r>
            <a:r>
              <a:rPr lang="en-US" sz="3200" b="1" smtClean="0"/>
              <a:t>, connect with </a:t>
            </a:r>
            <a:r>
              <a:rPr lang="en-US" sz="3200" b="1" smtClean="0">
                <a:solidFill>
                  <a:srgbClr val="FF0000"/>
                </a:solidFill>
              </a:rPr>
              <a:t>power network</a:t>
            </a:r>
          </a:p>
          <a:p>
            <a:pPr marL="742950" indent="-742950">
              <a:buAutoNum type="arabicPeriod"/>
            </a:pPr>
            <a:r>
              <a:rPr lang="en-US" sz="3200" b="1" smtClean="0"/>
              <a:t>Add inter-power-domain cells (</a:t>
            </a:r>
            <a:r>
              <a:rPr lang="en-US" sz="3200" b="1" smtClean="0">
                <a:solidFill>
                  <a:srgbClr val="FF0000"/>
                </a:solidFill>
              </a:rPr>
              <a:t>ipd cell</a:t>
            </a:r>
            <a:r>
              <a:rPr lang="en-US" sz="3200" b="1" smtClean="0"/>
              <a:t>, power management cell)</a:t>
            </a:r>
            <a:endParaRPr lang="en-US" sz="3200" b="1"/>
          </a:p>
        </p:txBody>
      </p:sp>
    </p:spTree>
    <p:extLst>
      <p:ext uri="{BB962C8B-B14F-4D97-AF65-F5344CB8AC3E}">
        <p14:creationId xmlns:p14="http://schemas.microsoft.com/office/powerpoint/2010/main" val="365983733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下箭头 7"/>
          <p:cNvSpPr/>
          <p:nvPr/>
        </p:nvSpPr>
        <p:spPr>
          <a:xfrm>
            <a:off x="10092992" y="1149929"/>
            <a:ext cx="595745" cy="4440378"/>
          </a:xfrm>
          <a:prstGeom prst="downArrow">
            <a:avLst>
              <a:gd name="adj1" fmla="val 50000"/>
              <a:gd name="adj2" fmla="val 38372"/>
            </a:avLst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圆角矩形 1"/>
          <p:cNvSpPr/>
          <p:nvPr/>
        </p:nvSpPr>
        <p:spPr>
          <a:xfrm>
            <a:off x="9400381" y="471056"/>
            <a:ext cx="1939636" cy="67887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smtClean="0"/>
              <a:t>Define power domain</a:t>
            </a:r>
            <a:endParaRPr lang="en-US" b="1"/>
          </a:p>
        </p:txBody>
      </p:sp>
      <p:sp>
        <p:nvSpPr>
          <p:cNvPr id="3" name="圆角矩形 2"/>
          <p:cNvSpPr/>
          <p:nvPr/>
        </p:nvSpPr>
        <p:spPr>
          <a:xfrm>
            <a:off x="9400381" y="1427019"/>
            <a:ext cx="1939636" cy="67887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smtClean="0"/>
              <a:t>Link with target library</a:t>
            </a:r>
            <a:endParaRPr lang="en-US" b="1"/>
          </a:p>
        </p:txBody>
      </p:sp>
      <p:sp>
        <p:nvSpPr>
          <p:cNvPr id="4" name="圆角矩形 3"/>
          <p:cNvSpPr/>
          <p:nvPr/>
        </p:nvSpPr>
        <p:spPr>
          <a:xfrm>
            <a:off x="9400381" y="2382982"/>
            <a:ext cx="1939636" cy="67887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smtClean="0"/>
              <a:t>Add power port</a:t>
            </a:r>
            <a:endParaRPr lang="en-US" b="1"/>
          </a:p>
        </p:txBody>
      </p:sp>
      <p:sp>
        <p:nvSpPr>
          <p:cNvPr id="5" name="圆角矩形 4"/>
          <p:cNvSpPr/>
          <p:nvPr/>
        </p:nvSpPr>
        <p:spPr>
          <a:xfrm>
            <a:off x="9400381" y="3616032"/>
            <a:ext cx="1939636" cy="678873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smtClean="0"/>
              <a:t>Voltage region</a:t>
            </a:r>
          </a:p>
          <a:p>
            <a:pPr algn="ctr"/>
            <a:r>
              <a:rPr lang="en-US" b="1" smtClean="0"/>
              <a:t>Power network</a:t>
            </a:r>
            <a:endParaRPr lang="en-US" b="1"/>
          </a:p>
        </p:txBody>
      </p:sp>
      <p:sp>
        <p:nvSpPr>
          <p:cNvPr id="6" name="圆角矩形 5"/>
          <p:cNvSpPr/>
          <p:nvPr/>
        </p:nvSpPr>
        <p:spPr>
          <a:xfrm>
            <a:off x="9400381" y="4571995"/>
            <a:ext cx="1939636" cy="678873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smtClean="0"/>
              <a:t>Add IPD rule and cells</a:t>
            </a:r>
            <a:endParaRPr lang="en-US" b="1"/>
          </a:p>
        </p:txBody>
      </p:sp>
      <p:sp>
        <p:nvSpPr>
          <p:cNvPr id="7" name="圆角矩形 6"/>
          <p:cNvSpPr/>
          <p:nvPr/>
        </p:nvSpPr>
        <p:spPr>
          <a:xfrm>
            <a:off x="9400381" y="5590307"/>
            <a:ext cx="1939636" cy="678873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smtClean="0"/>
              <a:t>Check power domain</a:t>
            </a:r>
            <a:endParaRPr lang="en-US" b="1"/>
          </a:p>
        </p:txBody>
      </p:sp>
      <p:grpSp>
        <p:nvGrpSpPr>
          <p:cNvPr id="15" name="组合 14"/>
          <p:cNvGrpSpPr/>
          <p:nvPr/>
        </p:nvGrpSpPr>
        <p:grpSpPr>
          <a:xfrm>
            <a:off x="3408218" y="1593273"/>
            <a:ext cx="2161310" cy="1219200"/>
            <a:chOff x="1814945" y="637311"/>
            <a:chExt cx="2161310" cy="1219200"/>
          </a:xfrm>
        </p:grpSpPr>
        <p:sp>
          <p:nvSpPr>
            <p:cNvPr id="16" name="矩形 15"/>
            <p:cNvSpPr/>
            <p:nvPr/>
          </p:nvSpPr>
          <p:spPr>
            <a:xfrm>
              <a:off x="2022763" y="1025237"/>
              <a:ext cx="837802" cy="484909"/>
            </a:xfrm>
            <a:prstGeom prst="rect">
              <a:avLst/>
            </a:prstGeom>
            <a:solidFill>
              <a:schemeClr val="accent5">
                <a:lumMod val="50000"/>
              </a:schemeClr>
            </a:solidFill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800" b="1" smtClean="0"/>
                <a:t>spu</a:t>
              </a:r>
              <a:endParaRPr lang="en-US" sz="2800" b="1"/>
            </a:p>
          </p:txBody>
        </p:sp>
        <p:sp>
          <p:nvSpPr>
            <p:cNvPr id="17" name="矩形 16"/>
            <p:cNvSpPr/>
            <p:nvPr/>
          </p:nvSpPr>
          <p:spPr>
            <a:xfrm>
              <a:off x="3068383" y="1025237"/>
              <a:ext cx="651164" cy="484909"/>
            </a:xfrm>
            <a:prstGeom prst="rect">
              <a:avLst/>
            </a:prstGeom>
            <a:solidFill>
              <a:schemeClr val="accent5">
                <a:lumMod val="50000"/>
              </a:schemeClr>
            </a:solidFill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800" b="1"/>
                <a:t>ffu</a:t>
              </a:r>
            </a:p>
          </p:txBody>
        </p:sp>
        <p:sp>
          <p:nvSpPr>
            <p:cNvPr id="18" name="圆角矩形 17"/>
            <p:cNvSpPr/>
            <p:nvPr/>
          </p:nvSpPr>
          <p:spPr>
            <a:xfrm>
              <a:off x="1814945" y="637311"/>
              <a:ext cx="2161310" cy="1219200"/>
            </a:xfrm>
            <a:prstGeom prst="roundRect">
              <a:avLst/>
            </a:prstGeom>
            <a:noFill/>
            <a:ln w="28575"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9" name="圆柱形 18"/>
          <p:cNvSpPr/>
          <p:nvPr/>
        </p:nvSpPr>
        <p:spPr>
          <a:xfrm>
            <a:off x="1676401" y="1704108"/>
            <a:ext cx="1427018" cy="914399"/>
          </a:xfrm>
          <a:prstGeom prst="can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等腰三角形 20"/>
          <p:cNvSpPr/>
          <p:nvPr/>
        </p:nvSpPr>
        <p:spPr>
          <a:xfrm rot="5400000">
            <a:off x="1775148" y="2052239"/>
            <a:ext cx="376671" cy="284814"/>
          </a:xfrm>
          <a:prstGeom prst="triangle">
            <a:avLst/>
          </a:prstGeom>
          <a:solidFill>
            <a:schemeClr val="accent5">
              <a:lumMod val="50000"/>
            </a:schemeClr>
          </a:solidFill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00" b="1"/>
          </a:p>
        </p:txBody>
      </p:sp>
      <p:sp>
        <p:nvSpPr>
          <p:cNvPr id="22" name="流程图: 延期 21"/>
          <p:cNvSpPr/>
          <p:nvPr/>
        </p:nvSpPr>
        <p:spPr>
          <a:xfrm>
            <a:off x="2604925" y="1989857"/>
            <a:ext cx="290946" cy="277090"/>
          </a:xfrm>
          <a:prstGeom prst="flowChartDelay">
            <a:avLst/>
          </a:prstGeom>
          <a:solidFill>
            <a:schemeClr val="accent5">
              <a:lumMod val="50000"/>
            </a:schemeClr>
          </a:solidFill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00" b="1"/>
          </a:p>
        </p:txBody>
      </p:sp>
      <p:sp>
        <p:nvSpPr>
          <p:cNvPr id="23" name="流程图: 存储数据 22"/>
          <p:cNvSpPr/>
          <p:nvPr/>
        </p:nvSpPr>
        <p:spPr>
          <a:xfrm rot="10800000">
            <a:off x="2167172" y="2280803"/>
            <a:ext cx="361552" cy="221674"/>
          </a:xfrm>
          <a:prstGeom prst="flowChartOnlineStorage">
            <a:avLst/>
          </a:prstGeom>
          <a:solidFill>
            <a:schemeClr val="accent5">
              <a:lumMod val="50000"/>
            </a:schemeClr>
          </a:solidFill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00" b="1"/>
          </a:p>
        </p:txBody>
      </p:sp>
      <p:sp>
        <p:nvSpPr>
          <p:cNvPr id="34" name="圆角矩形 33"/>
          <p:cNvSpPr/>
          <p:nvPr/>
        </p:nvSpPr>
        <p:spPr>
          <a:xfrm>
            <a:off x="4453838" y="1427018"/>
            <a:ext cx="207818" cy="277090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圆角矩形 34"/>
          <p:cNvSpPr/>
          <p:nvPr/>
        </p:nvSpPr>
        <p:spPr>
          <a:xfrm>
            <a:off x="4453838" y="2673928"/>
            <a:ext cx="207818" cy="277090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文本框 35"/>
          <p:cNvSpPr txBox="1"/>
          <p:nvPr/>
        </p:nvSpPr>
        <p:spPr>
          <a:xfrm>
            <a:off x="440362" y="1325480"/>
            <a:ext cx="26032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smtClean="0"/>
              <a:t>For high voltage AO Cells.</a:t>
            </a:r>
            <a:endParaRPr lang="en-US" b="1"/>
          </a:p>
        </p:txBody>
      </p:sp>
      <p:cxnSp>
        <p:nvCxnSpPr>
          <p:cNvPr id="38" name="直接连接符 37"/>
          <p:cNvCxnSpPr>
            <a:stCxn id="18" idx="3"/>
            <a:endCxn id="2" idx="1"/>
          </p:cNvCxnSpPr>
          <p:nvPr/>
        </p:nvCxnSpPr>
        <p:spPr>
          <a:xfrm flipV="1">
            <a:off x="5569528" y="810493"/>
            <a:ext cx="3830853" cy="139238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文本框 38"/>
          <p:cNvSpPr txBox="1"/>
          <p:nvPr/>
        </p:nvSpPr>
        <p:spPr>
          <a:xfrm>
            <a:off x="5936840" y="503688"/>
            <a:ext cx="287533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smtClean="0"/>
              <a:t>Power domain</a:t>
            </a:r>
          </a:p>
          <a:p>
            <a:r>
              <a:rPr lang="en-US" b="1" smtClean="0"/>
              <a:t>Same power </a:t>
            </a:r>
          </a:p>
          <a:p>
            <a:r>
              <a:rPr lang="en-US" b="1" smtClean="0"/>
              <a:t>Strategy/ level/plan/ status</a:t>
            </a:r>
            <a:endParaRPr lang="en-US" b="1"/>
          </a:p>
        </p:txBody>
      </p:sp>
      <p:sp>
        <p:nvSpPr>
          <p:cNvPr id="41" name="文本框 40"/>
          <p:cNvSpPr txBox="1"/>
          <p:nvPr/>
        </p:nvSpPr>
        <p:spPr>
          <a:xfrm>
            <a:off x="3543783" y="1071541"/>
            <a:ext cx="22094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smtClean="0"/>
              <a:t>High-volt. VDD port</a:t>
            </a:r>
            <a:endParaRPr lang="en-US" b="1"/>
          </a:p>
        </p:txBody>
      </p:sp>
      <p:sp>
        <p:nvSpPr>
          <p:cNvPr id="42" name="文本框 41"/>
          <p:cNvSpPr txBox="1"/>
          <p:nvPr/>
        </p:nvSpPr>
        <p:spPr>
          <a:xfrm>
            <a:off x="4832139" y="2869895"/>
            <a:ext cx="22094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smtClean="0"/>
              <a:t>High-volt. VSS port</a:t>
            </a:r>
            <a:endParaRPr lang="en-US" b="1"/>
          </a:p>
        </p:txBody>
      </p:sp>
      <p:cxnSp>
        <p:nvCxnSpPr>
          <p:cNvPr id="46" name="直接连接符 45"/>
          <p:cNvCxnSpPr/>
          <p:nvPr/>
        </p:nvCxnSpPr>
        <p:spPr>
          <a:xfrm>
            <a:off x="7094" y="3239227"/>
            <a:ext cx="11859491" cy="0"/>
          </a:xfrm>
          <a:prstGeom prst="line">
            <a:avLst/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pic>
        <p:nvPicPr>
          <p:cNvPr id="54" name="Picture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4030" y="3336208"/>
            <a:ext cx="4073236" cy="3396827"/>
          </a:xfrm>
          <a:prstGeom prst="rect">
            <a:avLst/>
          </a:prstGeom>
        </p:spPr>
      </p:pic>
      <p:sp>
        <p:nvSpPr>
          <p:cNvPr id="55" name="矩形 54"/>
          <p:cNvSpPr/>
          <p:nvPr/>
        </p:nvSpPr>
        <p:spPr>
          <a:xfrm>
            <a:off x="7033073" y="6110966"/>
            <a:ext cx="879765" cy="297615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smtClean="0"/>
              <a:t>exu</a:t>
            </a:r>
            <a:endParaRPr lang="en-US" b="1"/>
          </a:p>
        </p:txBody>
      </p:sp>
      <p:sp>
        <p:nvSpPr>
          <p:cNvPr id="56" name="矩形 55"/>
          <p:cNvSpPr/>
          <p:nvPr/>
        </p:nvSpPr>
        <p:spPr>
          <a:xfrm>
            <a:off x="6838713" y="3667530"/>
            <a:ext cx="837802" cy="484909"/>
          </a:xfrm>
          <a:prstGeom prst="rect">
            <a:avLst/>
          </a:prstGeom>
          <a:solidFill>
            <a:schemeClr val="accent5">
              <a:lumMod val="50000"/>
            </a:schemeClr>
          </a:solidFill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smtClean="0"/>
              <a:t>spu</a:t>
            </a:r>
            <a:endParaRPr lang="en-US" sz="2800" b="1"/>
          </a:p>
        </p:txBody>
      </p:sp>
      <p:sp>
        <p:nvSpPr>
          <p:cNvPr id="57" name="矩形 56"/>
          <p:cNvSpPr/>
          <p:nvPr/>
        </p:nvSpPr>
        <p:spPr>
          <a:xfrm>
            <a:off x="5112388" y="6045030"/>
            <a:ext cx="651164" cy="484909"/>
          </a:xfrm>
          <a:prstGeom prst="rect">
            <a:avLst/>
          </a:prstGeom>
          <a:solidFill>
            <a:schemeClr val="accent5">
              <a:lumMod val="50000"/>
            </a:schemeClr>
          </a:solidFill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/>
              <a:t>ffu</a:t>
            </a:r>
          </a:p>
        </p:txBody>
      </p:sp>
      <p:sp>
        <p:nvSpPr>
          <p:cNvPr id="58" name="矩形 57"/>
          <p:cNvSpPr/>
          <p:nvPr/>
        </p:nvSpPr>
        <p:spPr>
          <a:xfrm>
            <a:off x="4824538" y="3602404"/>
            <a:ext cx="651164" cy="484909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smtClean="0"/>
              <a:t>lsu</a:t>
            </a:r>
            <a:endParaRPr lang="en-US" sz="2800" b="1"/>
          </a:p>
        </p:txBody>
      </p:sp>
      <p:sp>
        <p:nvSpPr>
          <p:cNvPr id="59" name="矩形 58"/>
          <p:cNvSpPr/>
          <p:nvPr/>
        </p:nvSpPr>
        <p:spPr>
          <a:xfrm>
            <a:off x="5527428" y="4183257"/>
            <a:ext cx="651164" cy="484909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smtClean="0"/>
              <a:t>tlu</a:t>
            </a:r>
            <a:endParaRPr lang="en-US" sz="2800" b="1"/>
          </a:p>
        </p:txBody>
      </p:sp>
      <p:sp>
        <p:nvSpPr>
          <p:cNvPr id="60" name="矩形 59"/>
          <p:cNvSpPr/>
          <p:nvPr/>
        </p:nvSpPr>
        <p:spPr>
          <a:xfrm>
            <a:off x="4952162" y="4959912"/>
            <a:ext cx="651164" cy="484909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smtClean="0"/>
              <a:t>ict</a:t>
            </a:r>
            <a:endParaRPr lang="en-US" sz="2800" b="1"/>
          </a:p>
        </p:txBody>
      </p:sp>
      <p:sp>
        <p:nvSpPr>
          <p:cNvPr id="61" name="矩形 60"/>
          <p:cNvSpPr/>
          <p:nvPr/>
        </p:nvSpPr>
        <p:spPr>
          <a:xfrm>
            <a:off x="6530648" y="5183742"/>
            <a:ext cx="651164" cy="484909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smtClean="0"/>
              <a:t>lsu</a:t>
            </a:r>
            <a:endParaRPr lang="en-US" sz="2800" b="1"/>
          </a:p>
        </p:txBody>
      </p:sp>
      <p:sp>
        <p:nvSpPr>
          <p:cNvPr id="62" name="矩形 61"/>
          <p:cNvSpPr/>
          <p:nvPr/>
        </p:nvSpPr>
        <p:spPr>
          <a:xfrm>
            <a:off x="7350933" y="5167565"/>
            <a:ext cx="651164" cy="484909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smtClean="0"/>
              <a:t>tlu</a:t>
            </a:r>
            <a:endParaRPr lang="en-US" sz="2800" b="1"/>
          </a:p>
        </p:txBody>
      </p:sp>
      <p:sp>
        <p:nvSpPr>
          <p:cNvPr id="63" name="矩形 62"/>
          <p:cNvSpPr/>
          <p:nvPr/>
        </p:nvSpPr>
        <p:spPr>
          <a:xfrm>
            <a:off x="6381909" y="4442176"/>
            <a:ext cx="830081" cy="48490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000" b="1" smtClean="0"/>
              <a:t>sparc</a:t>
            </a:r>
            <a:endParaRPr lang="en-US" sz="2000" b="1"/>
          </a:p>
        </p:txBody>
      </p:sp>
      <p:sp>
        <p:nvSpPr>
          <p:cNvPr id="64" name="等腰三角形 63"/>
          <p:cNvSpPr/>
          <p:nvPr/>
        </p:nvSpPr>
        <p:spPr>
          <a:xfrm rot="5400000">
            <a:off x="5873122" y="5109521"/>
            <a:ext cx="376671" cy="284814"/>
          </a:xfrm>
          <a:prstGeom prst="triangl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00" b="1"/>
          </a:p>
        </p:txBody>
      </p:sp>
      <p:cxnSp>
        <p:nvCxnSpPr>
          <p:cNvPr id="67" name="直接连接符 66"/>
          <p:cNvCxnSpPr>
            <a:stCxn id="60" idx="3"/>
            <a:endCxn id="64" idx="3"/>
          </p:cNvCxnSpPr>
          <p:nvPr/>
        </p:nvCxnSpPr>
        <p:spPr>
          <a:xfrm>
            <a:off x="5603326" y="5202367"/>
            <a:ext cx="315725" cy="49562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68" name="直接连接符 67"/>
          <p:cNvCxnSpPr>
            <a:stCxn id="64" idx="0"/>
            <a:endCxn id="61" idx="1"/>
          </p:cNvCxnSpPr>
          <p:nvPr/>
        </p:nvCxnSpPr>
        <p:spPr>
          <a:xfrm>
            <a:off x="6203865" y="5251929"/>
            <a:ext cx="326783" cy="174268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72" name="文本框 71"/>
          <p:cNvSpPr txBox="1"/>
          <p:nvPr/>
        </p:nvSpPr>
        <p:spPr>
          <a:xfrm>
            <a:off x="507282" y="223028"/>
            <a:ext cx="368132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b="1" smtClean="0"/>
              <a:t>Logical implementation</a:t>
            </a:r>
            <a:endParaRPr lang="en-US" sz="2800" b="1"/>
          </a:p>
        </p:txBody>
      </p:sp>
      <p:sp>
        <p:nvSpPr>
          <p:cNvPr id="73" name="文本框 72"/>
          <p:cNvSpPr txBox="1"/>
          <p:nvPr/>
        </p:nvSpPr>
        <p:spPr>
          <a:xfrm>
            <a:off x="507282" y="3416407"/>
            <a:ext cx="385368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b="1" smtClean="0"/>
              <a:t>Physical implementation</a:t>
            </a:r>
            <a:endParaRPr lang="en-US" sz="2800" b="1"/>
          </a:p>
        </p:txBody>
      </p:sp>
    </p:spTree>
    <p:extLst>
      <p:ext uri="{BB962C8B-B14F-4D97-AF65-F5344CB8AC3E}">
        <p14:creationId xmlns:p14="http://schemas.microsoft.com/office/powerpoint/2010/main" val="131752414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509540" y="1566100"/>
            <a:ext cx="10225620" cy="45243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600" b="1" smtClean="0"/>
              <a:t>Low power background story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600" b="1"/>
              <a:t>Low power 1:  the logical diagram, power domain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600" b="1" smtClean="0">
                <a:solidFill>
                  <a:schemeClr val="bg1">
                    <a:lumMod val="50000"/>
                  </a:schemeClr>
                </a:solidFill>
              </a:rPr>
              <a:t>Low power 2:  the physical implementation</a:t>
            </a:r>
          </a:p>
          <a:p>
            <a:r>
              <a:rPr lang="en-US" sz="3600" b="1" smtClean="0">
                <a:solidFill>
                  <a:schemeClr val="bg1">
                    <a:lumMod val="50000"/>
                  </a:schemeClr>
                </a:solidFill>
              </a:rPr>
              <a:t>	floorplan</a:t>
            </a:r>
          </a:p>
          <a:p>
            <a:r>
              <a:rPr lang="en-US" sz="3600" b="1" smtClean="0">
                <a:solidFill>
                  <a:schemeClr val="bg1">
                    <a:lumMod val="50000"/>
                  </a:schemeClr>
                </a:solidFill>
              </a:rPr>
              <a:t>	power net, power region</a:t>
            </a:r>
          </a:p>
          <a:p>
            <a:r>
              <a:rPr lang="en-US" sz="3600" b="1" smtClean="0">
                <a:solidFill>
                  <a:schemeClr val="bg1">
                    <a:lumMod val="50000"/>
                  </a:schemeClr>
                </a:solidFill>
              </a:rPr>
              <a:t>	power management cell</a:t>
            </a:r>
            <a:endParaRPr lang="en-US" sz="3600" b="1">
              <a:solidFill>
                <a:schemeClr val="bg1">
                  <a:lumMod val="50000"/>
                </a:schemeClr>
              </a:solidFill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600" b="1" smtClean="0">
                <a:solidFill>
                  <a:schemeClr val="bg1">
                    <a:lumMod val="50000"/>
                  </a:schemeClr>
                </a:solidFill>
              </a:rPr>
              <a:t>Low power 3: design rule check</a:t>
            </a:r>
            <a:endParaRPr lang="en-US" sz="3600" b="1">
              <a:solidFill>
                <a:schemeClr val="bg1">
                  <a:lumMod val="50000"/>
                </a:schemeClr>
              </a:solidFill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600" b="1" smtClean="0">
                <a:solidFill>
                  <a:schemeClr val="bg1">
                    <a:lumMod val="50000"/>
                  </a:schemeClr>
                </a:solidFill>
              </a:rPr>
              <a:t>UPF support</a:t>
            </a:r>
            <a:endParaRPr lang="en-US" sz="3600" b="1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509540" y="290946"/>
            <a:ext cx="2603341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b="1" smtClean="0"/>
              <a:t>Agenda</a:t>
            </a:r>
            <a:endParaRPr lang="en-US" sz="6000" b="1"/>
          </a:p>
        </p:txBody>
      </p:sp>
    </p:spTree>
    <p:extLst>
      <p:ext uri="{BB962C8B-B14F-4D97-AF65-F5344CB8AC3E}">
        <p14:creationId xmlns:p14="http://schemas.microsoft.com/office/powerpoint/2010/main" val="234723677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下箭头 7"/>
          <p:cNvSpPr/>
          <p:nvPr/>
        </p:nvSpPr>
        <p:spPr>
          <a:xfrm>
            <a:off x="10659230" y="1133572"/>
            <a:ext cx="595745" cy="4440378"/>
          </a:xfrm>
          <a:prstGeom prst="downArrow">
            <a:avLst>
              <a:gd name="adj1" fmla="val 50000"/>
              <a:gd name="adj2" fmla="val 38372"/>
            </a:avLst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圆角矩形 1"/>
          <p:cNvSpPr/>
          <p:nvPr/>
        </p:nvSpPr>
        <p:spPr>
          <a:xfrm>
            <a:off x="9966619" y="454699"/>
            <a:ext cx="1939636" cy="67887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smtClean="0"/>
              <a:t>Define power domain</a:t>
            </a:r>
            <a:endParaRPr lang="en-US" b="1"/>
          </a:p>
        </p:txBody>
      </p:sp>
      <p:sp>
        <p:nvSpPr>
          <p:cNvPr id="3" name="圆角矩形 2"/>
          <p:cNvSpPr/>
          <p:nvPr/>
        </p:nvSpPr>
        <p:spPr>
          <a:xfrm>
            <a:off x="9966619" y="1410662"/>
            <a:ext cx="1939636" cy="67887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smtClean="0"/>
              <a:t>Link with target library</a:t>
            </a:r>
            <a:endParaRPr lang="en-US" b="1"/>
          </a:p>
        </p:txBody>
      </p:sp>
      <p:sp>
        <p:nvSpPr>
          <p:cNvPr id="4" name="圆角矩形 3"/>
          <p:cNvSpPr/>
          <p:nvPr/>
        </p:nvSpPr>
        <p:spPr>
          <a:xfrm>
            <a:off x="9966619" y="2366625"/>
            <a:ext cx="1939636" cy="67887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smtClean="0"/>
              <a:t>Add power port</a:t>
            </a:r>
            <a:endParaRPr lang="en-US" b="1"/>
          </a:p>
        </p:txBody>
      </p:sp>
      <p:sp>
        <p:nvSpPr>
          <p:cNvPr id="5" name="圆角矩形 4"/>
          <p:cNvSpPr/>
          <p:nvPr/>
        </p:nvSpPr>
        <p:spPr>
          <a:xfrm>
            <a:off x="9966619" y="3599675"/>
            <a:ext cx="1939636" cy="678873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smtClean="0"/>
              <a:t>Voltage region</a:t>
            </a:r>
          </a:p>
          <a:p>
            <a:pPr algn="ctr"/>
            <a:r>
              <a:rPr lang="en-US" b="1" smtClean="0"/>
              <a:t>Power network</a:t>
            </a:r>
            <a:endParaRPr lang="en-US" b="1"/>
          </a:p>
        </p:txBody>
      </p:sp>
      <p:sp>
        <p:nvSpPr>
          <p:cNvPr id="6" name="圆角矩形 5"/>
          <p:cNvSpPr/>
          <p:nvPr/>
        </p:nvSpPr>
        <p:spPr>
          <a:xfrm>
            <a:off x="9966619" y="4555638"/>
            <a:ext cx="1939636" cy="678873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smtClean="0"/>
              <a:t>Add IPD rule and cells</a:t>
            </a:r>
            <a:endParaRPr lang="en-US" b="1"/>
          </a:p>
        </p:txBody>
      </p:sp>
      <p:sp>
        <p:nvSpPr>
          <p:cNvPr id="7" name="圆角矩形 6"/>
          <p:cNvSpPr/>
          <p:nvPr/>
        </p:nvSpPr>
        <p:spPr>
          <a:xfrm>
            <a:off x="9966619" y="5573950"/>
            <a:ext cx="1939636" cy="678873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smtClean="0"/>
              <a:t>Check power domain</a:t>
            </a:r>
            <a:endParaRPr lang="en-US" b="1"/>
          </a:p>
        </p:txBody>
      </p:sp>
      <p:grpSp>
        <p:nvGrpSpPr>
          <p:cNvPr id="15" name="组合 14"/>
          <p:cNvGrpSpPr/>
          <p:nvPr/>
        </p:nvGrpSpPr>
        <p:grpSpPr>
          <a:xfrm>
            <a:off x="3117273" y="748147"/>
            <a:ext cx="2161310" cy="1219200"/>
            <a:chOff x="1814945" y="637311"/>
            <a:chExt cx="2161310" cy="1219200"/>
          </a:xfrm>
        </p:grpSpPr>
        <p:sp>
          <p:nvSpPr>
            <p:cNvPr id="16" name="矩形 15"/>
            <p:cNvSpPr/>
            <p:nvPr/>
          </p:nvSpPr>
          <p:spPr>
            <a:xfrm>
              <a:off x="2022763" y="1025237"/>
              <a:ext cx="837802" cy="484909"/>
            </a:xfrm>
            <a:prstGeom prst="rect">
              <a:avLst/>
            </a:prstGeom>
            <a:solidFill>
              <a:schemeClr val="accent5">
                <a:lumMod val="50000"/>
              </a:schemeClr>
            </a:solidFill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800" b="1" smtClean="0"/>
                <a:t>spu</a:t>
              </a:r>
              <a:endParaRPr lang="en-US" sz="2800" b="1"/>
            </a:p>
          </p:txBody>
        </p:sp>
        <p:sp>
          <p:nvSpPr>
            <p:cNvPr id="17" name="矩形 16"/>
            <p:cNvSpPr/>
            <p:nvPr/>
          </p:nvSpPr>
          <p:spPr>
            <a:xfrm>
              <a:off x="3068383" y="1025237"/>
              <a:ext cx="651164" cy="484909"/>
            </a:xfrm>
            <a:prstGeom prst="rect">
              <a:avLst/>
            </a:prstGeom>
            <a:solidFill>
              <a:schemeClr val="accent5">
                <a:lumMod val="50000"/>
              </a:schemeClr>
            </a:solidFill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800" b="1"/>
                <a:t>ffu</a:t>
              </a:r>
            </a:p>
          </p:txBody>
        </p:sp>
        <p:sp>
          <p:nvSpPr>
            <p:cNvPr id="18" name="圆角矩形 17"/>
            <p:cNvSpPr/>
            <p:nvPr/>
          </p:nvSpPr>
          <p:spPr>
            <a:xfrm>
              <a:off x="1814945" y="637311"/>
              <a:ext cx="2161310" cy="1219200"/>
            </a:xfrm>
            <a:prstGeom prst="roundRect">
              <a:avLst/>
            </a:prstGeom>
            <a:noFill/>
            <a:ln w="28575"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9" name="圆柱形 18"/>
          <p:cNvSpPr/>
          <p:nvPr/>
        </p:nvSpPr>
        <p:spPr>
          <a:xfrm>
            <a:off x="1385456" y="858982"/>
            <a:ext cx="1427018" cy="914399"/>
          </a:xfrm>
          <a:prstGeom prst="can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等腰三角形 20"/>
          <p:cNvSpPr/>
          <p:nvPr/>
        </p:nvSpPr>
        <p:spPr>
          <a:xfrm rot="5400000">
            <a:off x="1484203" y="1207113"/>
            <a:ext cx="376671" cy="284814"/>
          </a:xfrm>
          <a:prstGeom prst="triangle">
            <a:avLst/>
          </a:prstGeom>
          <a:solidFill>
            <a:schemeClr val="accent5">
              <a:lumMod val="50000"/>
            </a:schemeClr>
          </a:solidFill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00" b="1"/>
          </a:p>
        </p:txBody>
      </p:sp>
      <p:sp>
        <p:nvSpPr>
          <p:cNvPr id="22" name="流程图: 延期 21"/>
          <p:cNvSpPr/>
          <p:nvPr/>
        </p:nvSpPr>
        <p:spPr>
          <a:xfrm>
            <a:off x="2313980" y="1144731"/>
            <a:ext cx="290946" cy="277090"/>
          </a:xfrm>
          <a:prstGeom prst="flowChartDelay">
            <a:avLst/>
          </a:prstGeom>
          <a:solidFill>
            <a:schemeClr val="accent5">
              <a:lumMod val="50000"/>
            </a:schemeClr>
          </a:solidFill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00" b="1"/>
          </a:p>
        </p:txBody>
      </p:sp>
      <p:sp>
        <p:nvSpPr>
          <p:cNvPr id="23" name="流程图: 存储数据 22"/>
          <p:cNvSpPr/>
          <p:nvPr/>
        </p:nvSpPr>
        <p:spPr>
          <a:xfrm rot="10800000">
            <a:off x="1876227" y="1435677"/>
            <a:ext cx="361552" cy="221674"/>
          </a:xfrm>
          <a:prstGeom prst="flowChartOnlineStorage">
            <a:avLst/>
          </a:prstGeom>
          <a:solidFill>
            <a:schemeClr val="accent5">
              <a:lumMod val="50000"/>
            </a:schemeClr>
          </a:solidFill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00" b="1"/>
          </a:p>
        </p:txBody>
      </p:sp>
      <p:sp>
        <p:nvSpPr>
          <p:cNvPr id="34" name="圆角矩形 33"/>
          <p:cNvSpPr/>
          <p:nvPr/>
        </p:nvSpPr>
        <p:spPr>
          <a:xfrm>
            <a:off x="4162893" y="581892"/>
            <a:ext cx="207818" cy="277090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圆角矩形 34"/>
          <p:cNvSpPr/>
          <p:nvPr/>
        </p:nvSpPr>
        <p:spPr>
          <a:xfrm>
            <a:off x="4162893" y="1828802"/>
            <a:ext cx="207818" cy="277090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矩形 8"/>
          <p:cNvSpPr/>
          <p:nvPr/>
        </p:nvSpPr>
        <p:spPr>
          <a:xfrm>
            <a:off x="672571" y="2391641"/>
            <a:ext cx="8162684" cy="43396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smtClean="0"/>
              <a:t>Power domain defination example</a:t>
            </a:r>
          </a:p>
          <a:p>
            <a:r>
              <a:rPr lang="en-US" b="1" smtClean="0">
                <a:solidFill>
                  <a:srgbClr val="00B050"/>
                </a:solidFill>
              </a:rPr>
              <a:t>create_supply_net </a:t>
            </a:r>
            <a:r>
              <a:rPr lang="en-US" smtClean="0">
                <a:solidFill>
                  <a:srgbClr val="00B050"/>
                </a:solidFill>
              </a:rPr>
              <a:t>VDD</a:t>
            </a:r>
          </a:p>
          <a:p>
            <a:r>
              <a:rPr lang="en-US" b="1" smtClean="0">
                <a:solidFill>
                  <a:srgbClr val="00B050"/>
                </a:solidFill>
              </a:rPr>
              <a:t>set_power_domain </a:t>
            </a:r>
            <a:r>
              <a:rPr lang="en-US" smtClean="0">
                <a:solidFill>
                  <a:srgbClr val="FF0000"/>
                </a:solidFill>
              </a:rPr>
              <a:t>pd_low</a:t>
            </a:r>
            <a:r>
              <a:rPr lang="en-US" b="1" smtClean="0">
                <a:solidFill>
                  <a:srgbClr val="00B050"/>
                </a:solidFill>
              </a:rPr>
              <a:t>  </a:t>
            </a:r>
            <a:r>
              <a:rPr lang="en-US" smtClean="0">
                <a:solidFill>
                  <a:srgbClr val="00B050"/>
                </a:solidFill>
              </a:rPr>
              <a:t>-voltage 1.6 \ </a:t>
            </a:r>
          </a:p>
          <a:p>
            <a:r>
              <a:rPr lang="en-US">
                <a:solidFill>
                  <a:srgbClr val="00B050"/>
                </a:solidFill>
              </a:rPr>
              <a:t> </a:t>
            </a:r>
            <a:r>
              <a:rPr lang="en-US" smtClean="0">
                <a:solidFill>
                  <a:srgbClr val="00B050"/>
                </a:solidFill>
              </a:rPr>
              <a:t>                             -primary_power_net VDD      -primary_ground_net VSS -can_shutoff</a:t>
            </a:r>
          </a:p>
          <a:p>
            <a:r>
              <a:rPr lang="en-US" b="1" smtClean="0">
                <a:solidFill>
                  <a:srgbClr val="00B050"/>
                </a:solidFill>
              </a:rPr>
              <a:t>assign_power_domain</a:t>
            </a:r>
            <a:r>
              <a:rPr lang="en-US" smtClean="0">
                <a:solidFill>
                  <a:srgbClr val="00B050"/>
                </a:solidFill>
              </a:rPr>
              <a:t> </a:t>
            </a:r>
            <a:r>
              <a:rPr lang="en-US" smtClean="0">
                <a:solidFill>
                  <a:srgbClr val="FF0000"/>
                </a:solidFill>
              </a:rPr>
              <a:t>pd_low</a:t>
            </a:r>
            <a:r>
              <a:rPr lang="en-US" smtClean="0">
                <a:solidFill>
                  <a:srgbClr val="00B050"/>
                </a:solidFill>
              </a:rPr>
              <a:t> {spu ffu}</a:t>
            </a:r>
          </a:p>
          <a:p>
            <a:endParaRPr lang="en-US">
              <a:solidFill>
                <a:srgbClr val="00B050"/>
              </a:solidFill>
            </a:endParaRPr>
          </a:p>
          <a:p>
            <a:r>
              <a:rPr lang="en-US" b="1">
                <a:solidFill>
                  <a:srgbClr val="00B050"/>
                </a:solidFill>
              </a:rPr>
              <a:t>set_link_path</a:t>
            </a:r>
            <a:r>
              <a:rPr lang="en-US" smtClean="0">
                <a:solidFill>
                  <a:srgbClr val="00B050"/>
                </a:solidFill>
              </a:rPr>
              <a:t> -instance </a:t>
            </a:r>
            <a:r>
              <a:rPr lang="en-US">
                <a:solidFill>
                  <a:srgbClr val="FF0000"/>
                </a:solidFill>
              </a:rPr>
              <a:t>spu</a:t>
            </a:r>
            <a:r>
              <a:rPr lang="en-US" smtClean="0">
                <a:solidFill>
                  <a:srgbClr val="00B050"/>
                </a:solidFill>
              </a:rPr>
              <a:t> {tsmc160g-slow.lib ipd_slow.lib aobufx10-slow.lib}</a:t>
            </a:r>
          </a:p>
          <a:p>
            <a:endParaRPr lang="en-US" smtClean="0">
              <a:solidFill>
                <a:srgbClr val="00B050"/>
              </a:solidFill>
            </a:endParaRPr>
          </a:p>
          <a:p>
            <a:r>
              <a:rPr lang="en-US" b="1">
                <a:solidFill>
                  <a:srgbClr val="00B050"/>
                </a:solidFill>
              </a:rPr>
              <a:t>create_supply_port</a:t>
            </a:r>
            <a:r>
              <a:rPr lang="en-US" smtClean="0">
                <a:solidFill>
                  <a:srgbClr val="00B050"/>
                </a:solidFill>
              </a:rPr>
              <a:t>   VDD      -domain </a:t>
            </a:r>
            <a:r>
              <a:rPr lang="en-US">
                <a:solidFill>
                  <a:srgbClr val="FF0000"/>
                </a:solidFill>
              </a:rPr>
              <a:t>pd_low</a:t>
            </a:r>
            <a:r>
              <a:rPr lang="en-US" smtClean="0">
                <a:solidFill>
                  <a:srgbClr val="00B050"/>
                </a:solidFill>
              </a:rPr>
              <a:t> </a:t>
            </a:r>
          </a:p>
          <a:p>
            <a:r>
              <a:rPr lang="en-US" b="1">
                <a:solidFill>
                  <a:srgbClr val="00B050"/>
                </a:solidFill>
              </a:rPr>
              <a:t>connect_power_domain_supply</a:t>
            </a:r>
            <a:r>
              <a:rPr lang="en-US" smtClean="0">
                <a:solidFill>
                  <a:srgbClr val="00B050"/>
                </a:solidFill>
              </a:rPr>
              <a:t> -force </a:t>
            </a:r>
          </a:p>
          <a:p>
            <a:endParaRPr lang="en-US">
              <a:solidFill>
                <a:srgbClr val="00B050"/>
              </a:solidFill>
            </a:endParaRPr>
          </a:p>
          <a:p>
            <a:r>
              <a:rPr lang="en-US" sz="2400" b="1" smtClean="0"/>
              <a:t>Detailed example in </a:t>
            </a:r>
            <a:r>
              <a:rPr lang="en-US" sz="2400" b="1" u="sng" smtClean="0">
                <a:solidFill>
                  <a:srgbClr val="FF0000"/>
                </a:solidFill>
              </a:rPr>
              <a:t>lab 1</a:t>
            </a:r>
            <a:r>
              <a:rPr lang="en-US" sz="2400" b="1" smtClean="0"/>
              <a:t> and </a:t>
            </a:r>
            <a:r>
              <a:rPr lang="en-US" sz="2400" b="1" u="sng" smtClean="0">
                <a:solidFill>
                  <a:srgbClr val="FF0000"/>
                </a:solidFill>
              </a:rPr>
              <a:t>lab 3</a:t>
            </a:r>
            <a:r>
              <a:rPr lang="en-US" sz="2400" b="1" smtClean="0"/>
              <a:t>: </a:t>
            </a:r>
          </a:p>
          <a:p>
            <a:r>
              <a:rPr lang="en-US" sz="2400" smtClean="0"/>
              <a:t>/home/stor19d2p1/jchen2/newhire_training/lab/MVDD_labs/</a:t>
            </a:r>
            <a:endParaRPr lang="en-US" sz="2400" b="1" smtClean="0"/>
          </a:p>
          <a:p>
            <a:pPr lvl="1"/>
            <a:r>
              <a:rPr lang="en-US" sz="2400" b="1" smtClean="0"/>
              <a:t>	save/final-scripts/run-full.tcl, power_domain.tcl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5021875" y="378815"/>
            <a:ext cx="37715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module spu (… VDD_H_AO, VSS_HAO)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444733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1800</TotalTime>
  <Words>1017</Words>
  <Application>Microsoft Office PowerPoint</Application>
  <PresentationFormat>宽屏</PresentationFormat>
  <Paragraphs>400</Paragraphs>
  <Slides>30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30</vt:i4>
      </vt:variant>
    </vt:vector>
  </HeadingPairs>
  <TitlesOfParts>
    <vt:vector size="37" baseType="lpstr">
      <vt:lpstr>等线</vt:lpstr>
      <vt:lpstr>等线 Light</vt:lpstr>
      <vt:lpstr>Arial</vt:lpstr>
      <vt:lpstr>Calibri</vt:lpstr>
      <vt:lpstr>Calibri Light</vt:lpstr>
      <vt:lpstr>Wingdings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jun chen</dc:creator>
  <cp:lastModifiedBy>jun chen</cp:lastModifiedBy>
  <cp:revision>106</cp:revision>
  <dcterms:created xsi:type="dcterms:W3CDTF">2020-08-02T08:40:49Z</dcterms:created>
  <dcterms:modified xsi:type="dcterms:W3CDTF">2020-09-03T04:29:09Z</dcterms:modified>
</cp:coreProperties>
</file>